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theme/theme5.xml" ContentType="application/vnd.openxmlformats-officedocument.theme+xml"/>
  <Override PartName="/ppt/slideLayouts/slideLayout44.xml" ContentType="application/vnd.openxmlformats-officedocument.presentationml.slideLayout+xml"/>
  <Override PartName="/ppt/theme/theme6.xml" ContentType="application/vnd.openxmlformats-officedocument.theme+xml"/>
  <Override PartName="/ppt/slideLayouts/slideLayout45.xml" ContentType="application/vnd.openxmlformats-officedocument.presentationml.slideLayout+xml"/>
  <Override PartName="/ppt/theme/theme7.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8.xml" ContentType="application/vnd.openxmlformats-officedocument.theme+xml"/>
  <Override PartName="/ppt/media/image9.jpg" ContentType="image/jpeg"/>
  <Override PartName="/ppt/media/image12.jpg" ContentType="image/jpeg"/>
  <Override PartName="/ppt/media/image19.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 id="2147483709" r:id="rId2"/>
    <p:sldMasterId id="2147483720" r:id="rId3"/>
    <p:sldMasterId id="2147483739" r:id="rId4"/>
    <p:sldMasterId id="2147483741" r:id="rId5"/>
    <p:sldMasterId id="2147483743" r:id="rId6"/>
    <p:sldMasterId id="2147483745" r:id="rId7"/>
    <p:sldMasterId id="2147483757" r:id="rId8"/>
  </p:sldMasterIdLst>
  <p:sldIdLst>
    <p:sldId id="256" r:id="rId9"/>
    <p:sldId id="263" r:id="rId10"/>
    <p:sldId id="257" r:id="rId11"/>
    <p:sldId id="258" r:id="rId12"/>
    <p:sldId id="259" r:id="rId13"/>
    <p:sldId id="260" r:id="rId14"/>
    <p:sldId id="262" r:id="rId15"/>
    <p:sldId id="261" r:id="rId16"/>
    <p:sldId id="267" r:id="rId17"/>
    <p:sldId id="268" r:id="rId18"/>
    <p:sldId id="273" r:id="rId19"/>
    <p:sldId id="279" r:id="rId20"/>
    <p:sldId id="271" r:id="rId21"/>
    <p:sldId id="286" r:id="rId22"/>
    <p:sldId id="288" r:id="rId23"/>
    <p:sldId id="289" r:id="rId24"/>
    <p:sldId id="290" r:id="rId25"/>
    <p:sldId id="282" r:id="rId26"/>
    <p:sldId id="292" r:id="rId27"/>
    <p:sldId id="272" r:id="rId28"/>
    <p:sldId id="293" r:id="rId29"/>
    <p:sldId id="294" r:id="rId30"/>
    <p:sldId id="295" r:id="rId31"/>
    <p:sldId id="296" r:id="rId32"/>
    <p:sldId id="283" r:id="rId33"/>
    <p:sldId id="275" r:id="rId34"/>
    <p:sldId id="305" r:id="rId35"/>
    <p:sldId id="280" r:id="rId36"/>
    <p:sldId id="285" r:id="rId37"/>
    <p:sldId id="278" r:id="rId38"/>
    <p:sldId id="284" r:id="rId39"/>
    <p:sldId id="291" r:id="rId40"/>
    <p:sldId id="300" r:id="rId41"/>
    <p:sldId id="301" r:id="rId42"/>
    <p:sldId id="339" r:id="rId43"/>
    <p:sldId id="299" r:id="rId44"/>
    <p:sldId id="298" r:id="rId45"/>
    <p:sldId id="314" r:id="rId46"/>
    <p:sldId id="321" r:id="rId47"/>
    <p:sldId id="322" r:id="rId48"/>
    <p:sldId id="323" r:id="rId49"/>
    <p:sldId id="310" r:id="rId50"/>
    <p:sldId id="319" r:id="rId51"/>
    <p:sldId id="302" r:id="rId52"/>
    <p:sldId id="309" r:id="rId53"/>
    <p:sldId id="303" r:id="rId54"/>
    <p:sldId id="311" r:id="rId55"/>
    <p:sldId id="304" r:id="rId56"/>
    <p:sldId id="308" r:id="rId57"/>
    <p:sldId id="306" r:id="rId58"/>
    <p:sldId id="312" r:id="rId59"/>
    <p:sldId id="313" r:id="rId60"/>
    <p:sldId id="316" r:id="rId61"/>
    <p:sldId id="317" r:id="rId62"/>
    <p:sldId id="320" r:id="rId63"/>
    <p:sldId id="327" r:id="rId64"/>
    <p:sldId id="326" r:id="rId65"/>
    <p:sldId id="325" r:id="rId66"/>
    <p:sldId id="318" r:id="rId67"/>
    <p:sldId id="328" r:id="rId68"/>
    <p:sldId id="329" r:id="rId69"/>
    <p:sldId id="330" r:id="rId70"/>
    <p:sldId id="331" r:id="rId71"/>
    <p:sldId id="332" r:id="rId72"/>
    <p:sldId id="333" r:id="rId73"/>
    <p:sldId id="334" r:id="rId74"/>
    <p:sldId id="341" r:id="rId75"/>
    <p:sldId id="377" r:id="rId76"/>
    <p:sldId id="378" r:id="rId77"/>
    <p:sldId id="379" r:id="rId78"/>
    <p:sldId id="380" r:id="rId79"/>
    <p:sldId id="381" r:id="rId80"/>
    <p:sldId id="342" r:id="rId81"/>
    <p:sldId id="343" r:id="rId82"/>
    <p:sldId id="365" r:id="rId83"/>
    <p:sldId id="373" r:id="rId84"/>
    <p:sldId id="366" r:id="rId85"/>
    <p:sldId id="367" r:id="rId86"/>
    <p:sldId id="368" r:id="rId87"/>
    <p:sldId id="369" r:id="rId88"/>
    <p:sldId id="370" r:id="rId89"/>
    <p:sldId id="371" r:id="rId90"/>
    <p:sldId id="372" r:id="rId91"/>
    <p:sldId id="374" r:id="rId92"/>
    <p:sldId id="344" r:id="rId93"/>
    <p:sldId id="375" r:id="rId94"/>
    <p:sldId id="345" r:id="rId95"/>
    <p:sldId id="346" r:id="rId96"/>
    <p:sldId id="347" r:id="rId97"/>
    <p:sldId id="376" r:id="rId98"/>
    <p:sldId id="348" r:id="rId99"/>
    <p:sldId id="349" r:id="rId100"/>
    <p:sldId id="350" r:id="rId101"/>
    <p:sldId id="382"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92" autoAdjust="0"/>
    <p:restoredTop sz="94660"/>
  </p:normalViewPr>
  <p:slideViewPr>
    <p:cSldViewPr snapToGrid="0">
      <p:cViewPr varScale="1">
        <p:scale>
          <a:sx n="115" d="100"/>
          <a:sy n="115" d="100"/>
        </p:scale>
        <p:origin x="36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presProps" Target="presProps.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slide" Target="slides/slide66.xml"/><Relationship Id="rId79" Type="http://schemas.openxmlformats.org/officeDocument/2006/relationships/slide" Target="slides/slide71.xml"/><Relationship Id="rId87" Type="http://schemas.openxmlformats.org/officeDocument/2006/relationships/slide" Target="slides/slide79.xml"/><Relationship Id="rId102" Type="http://schemas.openxmlformats.org/officeDocument/2006/relationships/slide" Target="slides/slide94.xml"/><Relationship Id="rId110" Type="http://schemas.openxmlformats.org/officeDocument/2006/relationships/slide" Target="slides/slide102.xml"/><Relationship Id="rId115" Type="http://schemas.openxmlformats.org/officeDocument/2006/relationships/slide" Target="slides/slide107.xml"/><Relationship Id="rId5" Type="http://schemas.openxmlformats.org/officeDocument/2006/relationships/slideMaster" Target="slideMasters/slideMaster5.xml"/><Relationship Id="rId61" Type="http://schemas.openxmlformats.org/officeDocument/2006/relationships/slide" Target="slides/slide53.xml"/><Relationship Id="rId82" Type="http://schemas.openxmlformats.org/officeDocument/2006/relationships/slide" Target="slides/slide74.xml"/><Relationship Id="rId90" Type="http://schemas.openxmlformats.org/officeDocument/2006/relationships/slide" Target="slides/slide82.xml"/><Relationship Id="rId95" Type="http://schemas.openxmlformats.org/officeDocument/2006/relationships/slide" Target="slides/slide87.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13" Type="http://schemas.openxmlformats.org/officeDocument/2006/relationships/slide" Target="slides/slide105.xml"/><Relationship Id="rId118"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93" Type="http://schemas.openxmlformats.org/officeDocument/2006/relationships/slide" Target="slides/slide85.xml"/><Relationship Id="rId98" Type="http://schemas.openxmlformats.org/officeDocument/2006/relationships/slide" Target="slides/slide90.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103" Type="http://schemas.openxmlformats.org/officeDocument/2006/relationships/slide" Target="slides/slide95.xml"/><Relationship Id="rId108" Type="http://schemas.openxmlformats.org/officeDocument/2006/relationships/slide" Target="slides/slide100.xml"/><Relationship Id="rId116" Type="http://schemas.openxmlformats.org/officeDocument/2006/relationships/slide" Target="slides/slide108.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11" Type="http://schemas.openxmlformats.org/officeDocument/2006/relationships/slide" Target="slides/slide103.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slide" Target="slides/slide98.xml"/><Relationship Id="rId114" Type="http://schemas.openxmlformats.org/officeDocument/2006/relationships/slide" Target="slides/slide106.xml"/><Relationship Id="rId119" Type="http://schemas.openxmlformats.org/officeDocument/2006/relationships/theme" Target="theme/theme1.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slideMaster" Target="slideMasters/slideMaster2.xml"/><Relationship Id="rId29"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6A4D037-D313-4EB5-ADA9-85F02B4983B9}" type="datetimeFigureOut">
              <a:rPr lang="en-US" smtClean="0"/>
              <a:t>3/28/2022</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12241FFC-D0F1-41BA-BE07-148054AD3B2D}" type="slidenum">
              <a:rPr lang="en-US" smtClean="0"/>
              <a:t>‹#›</a:t>
            </a:fld>
            <a:endParaRPr lang="en-US"/>
          </a:p>
        </p:txBody>
      </p:sp>
    </p:spTree>
    <p:extLst>
      <p:ext uri="{BB962C8B-B14F-4D97-AF65-F5344CB8AC3E}">
        <p14:creationId xmlns:p14="http://schemas.microsoft.com/office/powerpoint/2010/main" val="714925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A4D037-D313-4EB5-ADA9-85F02B4983B9}" type="datetimeFigureOut">
              <a:rPr lang="en-US" smtClean="0"/>
              <a:t>3/28/2022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241FFC-D0F1-41BA-BE07-148054AD3B2D}" type="slidenum">
              <a:rPr lang="en-US" smtClean="0"/>
              <a:t>‹#›</a:t>
            </a:fld>
            <a:endParaRPr lang="en-US"/>
          </a:p>
        </p:txBody>
      </p:sp>
    </p:spTree>
    <p:extLst>
      <p:ext uri="{BB962C8B-B14F-4D97-AF65-F5344CB8AC3E}">
        <p14:creationId xmlns:p14="http://schemas.microsoft.com/office/powerpoint/2010/main" val="800642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A4D037-D313-4EB5-ADA9-85F02B4983B9}"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241FFC-D0F1-41BA-BE07-148054AD3B2D}" type="slidenum">
              <a:rPr lang="en-US" smtClean="0"/>
              <a:t>‹#›</a:t>
            </a:fld>
            <a:endParaRPr lang="en-US"/>
          </a:p>
        </p:txBody>
      </p:sp>
    </p:spTree>
    <p:extLst>
      <p:ext uri="{BB962C8B-B14F-4D97-AF65-F5344CB8AC3E}">
        <p14:creationId xmlns:p14="http://schemas.microsoft.com/office/powerpoint/2010/main" val="2183315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A4D037-D313-4EB5-ADA9-85F02B4983B9}"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241FFC-D0F1-41BA-BE07-148054AD3B2D}" type="slidenum">
              <a:rPr lang="en-US" smtClean="0"/>
              <a:t>‹#›</a:t>
            </a:fld>
            <a:endParaRPr lang="en-US"/>
          </a:p>
        </p:txBody>
      </p:sp>
    </p:spTree>
    <p:extLst>
      <p:ext uri="{BB962C8B-B14F-4D97-AF65-F5344CB8AC3E}">
        <p14:creationId xmlns:p14="http://schemas.microsoft.com/office/powerpoint/2010/main" val="13241894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A4D037-D313-4EB5-ADA9-85F02B4983B9}"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241FFC-D0F1-41BA-BE07-148054AD3B2D}" type="slidenum">
              <a:rPr lang="en-US" smtClean="0"/>
              <a:t>‹#›</a:t>
            </a:fld>
            <a:endParaRPr lang="en-US"/>
          </a:p>
        </p:txBody>
      </p:sp>
    </p:spTree>
    <p:extLst>
      <p:ext uri="{BB962C8B-B14F-4D97-AF65-F5344CB8AC3E}">
        <p14:creationId xmlns:p14="http://schemas.microsoft.com/office/powerpoint/2010/main" val="11266871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A4D037-D313-4EB5-ADA9-85F02B4983B9}"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241FFC-D0F1-41BA-BE07-148054AD3B2D}" type="slidenum">
              <a:rPr lang="en-US" smtClean="0"/>
              <a:t>‹#›</a:t>
            </a:fld>
            <a:endParaRPr lang="en-US"/>
          </a:p>
        </p:txBody>
      </p:sp>
    </p:spTree>
    <p:extLst>
      <p:ext uri="{BB962C8B-B14F-4D97-AF65-F5344CB8AC3E}">
        <p14:creationId xmlns:p14="http://schemas.microsoft.com/office/powerpoint/2010/main" val="25363367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A4D037-D313-4EB5-ADA9-85F02B4983B9}"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241FFC-D0F1-41BA-BE07-148054AD3B2D}" type="slidenum">
              <a:rPr lang="en-US" smtClean="0"/>
              <a:t>‹#›</a:t>
            </a:fld>
            <a:endParaRPr lang="en-US"/>
          </a:p>
        </p:txBody>
      </p:sp>
    </p:spTree>
    <p:extLst>
      <p:ext uri="{BB962C8B-B14F-4D97-AF65-F5344CB8AC3E}">
        <p14:creationId xmlns:p14="http://schemas.microsoft.com/office/powerpoint/2010/main" val="1702331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A4D037-D313-4EB5-ADA9-85F02B4983B9}"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241FFC-D0F1-41BA-BE07-148054AD3B2D}" type="slidenum">
              <a:rPr lang="en-US" smtClean="0"/>
              <a:t>‹#›</a:t>
            </a:fld>
            <a:endParaRPr lang="en-US"/>
          </a:p>
        </p:txBody>
      </p:sp>
    </p:spTree>
    <p:extLst>
      <p:ext uri="{BB962C8B-B14F-4D97-AF65-F5344CB8AC3E}">
        <p14:creationId xmlns:p14="http://schemas.microsoft.com/office/powerpoint/2010/main" val="7396700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A4D037-D313-4EB5-ADA9-85F02B4983B9}"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241FFC-D0F1-41BA-BE07-148054AD3B2D}" type="slidenum">
              <a:rPr lang="en-US" smtClean="0"/>
              <a:t>‹#›</a:t>
            </a:fld>
            <a:endParaRPr lang="en-US"/>
          </a:p>
        </p:txBody>
      </p:sp>
    </p:spTree>
    <p:extLst>
      <p:ext uri="{BB962C8B-B14F-4D97-AF65-F5344CB8AC3E}">
        <p14:creationId xmlns:p14="http://schemas.microsoft.com/office/powerpoint/2010/main" val="40310886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rgbClr val="1F2A44"/>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100" b="0" i="0">
                <a:solidFill>
                  <a:schemeClr val="tx1"/>
                </a:solidFill>
                <a:latin typeface="Arial MT"/>
                <a:cs typeface="Arial M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3/28/2022</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3994597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rgbClr val="1F2A44"/>
                </a:solidFill>
                <a:latin typeface="Arial"/>
                <a:cs typeface="Arial"/>
              </a:defRPr>
            </a:lvl1pPr>
          </a:lstStyle>
          <a:p>
            <a:endParaRPr/>
          </a:p>
        </p:txBody>
      </p:sp>
      <p:sp>
        <p:nvSpPr>
          <p:cNvPr id="3" name="Holder 3"/>
          <p:cNvSpPr>
            <a:spLocks noGrp="1"/>
          </p:cNvSpPr>
          <p:nvPr>
            <p:ph sz="half" idx="2"/>
          </p:nvPr>
        </p:nvSpPr>
        <p:spPr>
          <a:xfrm>
            <a:off x="916939" y="1422510"/>
            <a:ext cx="5024120" cy="3987800"/>
          </a:xfrm>
          <a:prstGeom prst="rect">
            <a:avLst/>
          </a:prstGeom>
        </p:spPr>
        <p:txBody>
          <a:bodyPr wrap="square" lIns="0" tIns="0" rIns="0" bIns="0">
            <a:spAutoFit/>
          </a:bodyPr>
          <a:lstStyle>
            <a:lvl1pPr>
              <a:defRPr sz="2100" b="0" i="0">
                <a:solidFill>
                  <a:schemeClr val="tx1"/>
                </a:solidFill>
                <a:latin typeface="Arial MT"/>
                <a:cs typeface="Arial MT"/>
              </a:defRPr>
            </a:lvl1pPr>
          </a:lstStyle>
          <a:p>
            <a:endParaRPr/>
          </a:p>
        </p:txBody>
      </p:sp>
      <p:sp>
        <p:nvSpPr>
          <p:cNvPr id="4" name="Holder 4"/>
          <p:cNvSpPr>
            <a:spLocks noGrp="1"/>
          </p:cNvSpPr>
          <p:nvPr>
            <p:ph sz="half" idx="3"/>
          </p:nvPr>
        </p:nvSpPr>
        <p:spPr>
          <a:xfrm>
            <a:off x="6250940" y="1457285"/>
            <a:ext cx="5023484" cy="4050665"/>
          </a:xfrm>
          <a:prstGeom prst="rect">
            <a:avLst/>
          </a:prstGeom>
        </p:spPr>
        <p:txBody>
          <a:bodyPr wrap="square" lIns="0" tIns="0" rIns="0" bIns="0">
            <a:spAutoFit/>
          </a:bodyPr>
          <a:lstStyle>
            <a:lvl1pPr>
              <a:defRPr sz="2100" b="0" i="0">
                <a:solidFill>
                  <a:schemeClr val="tx1"/>
                </a:solidFill>
                <a:latin typeface="Arial MT"/>
                <a:cs typeface="Arial MT"/>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3/28/2022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839007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A4D037-D313-4EB5-ADA9-85F02B4983B9}"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12241FFC-D0F1-41BA-BE07-148054AD3B2D}" type="slidenum">
              <a:rPr lang="en-US" smtClean="0"/>
              <a:t>‹#›</a:t>
            </a:fld>
            <a:endParaRPr lang="en-US"/>
          </a:p>
        </p:txBody>
      </p:sp>
    </p:spTree>
    <p:extLst>
      <p:ext uri="{BB962C8B-B14F-4D97-AF65-F5344CB8AC3E}">
        <p14:creationId xmlns:p14="http://schemas.microsoft.com/office/powerpoint/2010/main" val="36984208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rgbClr val="1F2A44"/>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3/28/2022</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8005140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3/28/2022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801953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6A4D037-D313-4EB5-ADA9-85F02B4983B9}"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241FFC-D0F1-41BA-BE07-148054AD3B2D}" type="slidenum">
              <a:rPr lang="en-US" smtClean="0"/>
              <a:t>‹#›</a:t>
            </a:fld>
            <a:endParaRPr lang="en-US"/>
          </a:p>
        </p:txBody>
      </p:sp>
    </p:spTree>
    <p:extLst>
      <p:ext uri="{BB962C8B-B14F-4D97-AF65-F5344CB8AC3E}">
        <p14:creationId xmlns:p14="http://schemas.microsoft.com/office/powerpoint/2010/main" val="2890476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56A4D037-D313-4EB5-ADA9-85F02B4983B9}"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241FFC-D0F1-41BA-BE07-148054AD3B2D}" type="slidenum">
              <a:rPr lang="en-US" smtClean="0"/>
              <a:t>‹#›</a:t>
            </a:fld>
            <a:endParaRPr lang="en-US"/>
          </a:p>
        </p:txBody>
      </p:sp>
    </p:spTree>
    <p:extLst>
      <p:ext uri="{BB962C8B-B14F-4D97-AF65-F5344CB8AC3E}">
        <p14:creationId xmlns:p14="http://schemas.microsoft.com/office/powerpoint/2010/main" val="39496750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A4D037-D313-4EB5-ADA9-85F02B4983B9}"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241FFC-D0F1-41BA-BE07-148054AD3B2D}" type="slidenum">
              <a:rPr lang="en-US" smtClean="0"/>
              <a:t>‹#›</a:t>
            </a:fld>
            <a:endParaRPr lang="en-US"/>
          </a:p>
        </p:txBody>
      </p:sp>
    </p:spTree>
    <p:extLst>
      <p:ext uri="{BB962C8B-B14F-4D97-AF65-F5344CB8AC3E}">
        <p14:creationId xmlns:p14="http://schemas.microsoft.com/office/powerpoint/2010/main" val="23476707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6A4D037-D313-4EB5-ADA9-85F02B4983B9}" type="datetimeFigureOut">
              <a:rPr lang="en-US" smtClean="0"/>
              <a:t>3/28/2022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241FFC-D0F1-41BA-BE07-148054AD3B2D}" type="slidenum">
              <a:rPr lang="en-US" smtClean="0"/>
              <a:t>‹#›</a:t>
            </a:fld>
            <a:endParaRPr lang="en-US"/>
          </a:p>
        </p:txBody>
      </p:sp>
    </p:spTree>
    <p:extLst>
      <p:ext uri="{BB962C8B-B14F-4D97-AF65-F5344CB8AC3E}">
        <p14:creationId xmlns:p14="http://schemas.microsoft.com/office/powerpoint/2010/main" val="15417754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6A4D037-D313-4EB5-ADA9-85F02B4983B9}" type="datetimeFigureOut">
              <a:rPr lang="en-US" smtClean="0"/>
              <a:t>3/28/2022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241FFC-D0F1-41BA-BE07-148054AD3B2D}" type="slidenum">
              <a:rPr lang="en-US" smtClean="0"/>
              <a:t>‹#›</a:t>
            </a:fld>
            <a:endParaRPr lang="en-US"/>
          </a:p>
        </p:txBody>
      </p:sp>
    </p:spTree>
    <p:extLst>
      <p:ext uri="{BB962C8B-B14F-4D97-AF65-F5344CB8AC3E}">
        <p14:creationId xmlns:p14="http://schemas.microsoft.com/office/powerpoint/2010/main" val="31506022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56A4D037-D313-4EB5-ADA9-85F02B4983B9}" type="datetimeFigureOut">
              <a:rPr lang="en-US" smtClean="0"/>
              <a:t>3/28/2022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12241FFC-D0F1-41BA-BE07-148054AD3B2D}" type="slidenum">
              <a:rPr lang="en-US" smtClean="0"/>
              <a:t>‹#›</a:t>
            </a:fld>
            <a:endParaRPr lang="en-US"/>
          </a:p>
        </p:txBody>
      </p:sp>
    </p:spTree>
    <p:extLst>
      <p:ext uri="{BB962C8B-B14F-4D97-AF65-F5344CB8AC3E}">
        <p14:creationId xmlns:p14="http://schemas.microsoft.com/office/powerpoint/2010/main" val="36647135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6A4D037-D313-4EB5-ADA9-85F02B4983B9}" type="datetimeFigureOut">
              <a:rPr lang="en-US" smtClean="0"/>
              <a:t>3/28/2022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12241FFC-D0F1-41BA-BE07-148054AD3B2D}" type="slidenum">
              <a:rPr lang="en-US" smtClean="0"/>
              <a:t>‹#›</a:t>
            </a:fld>
            <a:endParaRPr lang="en-US"/>
          </a:p>
        </p:txBody>
      </p:sp>
    </p:spTree>
    <p:extLst>
      <p:ext uri="{BB962C8B-B14F-4D97-AF65-F5344CB8AC3E}">
        <p14:creationId xmlns:p14="http://schemas.microsoft.com/office/powerpoint/2010/main" val="17019506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56A4D037-D313-4EB5-ADA9-85F02B4983B9}" type="datetimeFigureOut">
              <a:rPr lang="en-US" smtClean="0"/>
              <a:t>3/28/2022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12241FFC-D0F1-41BA-BE07-148054AD3B2D}" type="slidenum">
              <a:rPr lang="en-US" smtClean="0"/>
              <a:t>‹#›</a:t>
            </a:fld>
            <a:endParaRPr lang="en-US"/>
          </a:p>
        </p:txBody>
      </p:sp>
    </p:spTree>
    <p:extLst>
      <p:ext uri="{BB962C8B-B14F-4D97-AF65-F5344CB8AC3E}">
        <p14:creationId xmlns:p14="http://schemas.microsoft.com/office/powerpoint/2010/main" val="2153874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A4D037-D313-4EB5-ADA9-85F02B4983B9}"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241FFC-D0F1-41BA-BE07-148054AD3B2D}" type="slidenum">
              <a:rPr lang="en-US" smtClean="0"/>
              <a:t>‹#›</a:t>
            </a:fld>
            <a:endParaRPr lang="en-US"/>
          </a:p>
        </p:txBody>
      </p:sp>
    </p:spTree>
    <p:extLst>
      <p:ext uri="{BB962C8B-B14F-4D97-AF65-F5344CB8AC3E}">
        <p14:creationId xmlns:p14="http://schemas.microsoft.com/office/powerpoint/2010/main" val="37263364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A4D037-D313-4EB5-ADA9-85F02B4983B9}" type="datetimeFigureOut">
              <a:rPr lang="en-US" smtClean="0"/>
              <a:t>3/28/2022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241FFC-D0F1-41BA-BE07-148054AD3B2D}" type="slidenum">
              <a:rPr lang="en-US" smtClean="0"/>
              <a:t>‹#›</a:t>
            </a:fld>
            <a:endParaRPr lang="en-US"/>
          </a:p>
        </p:txBody>
      </p:sp>
    </p:spTree>
    <p:extLst>
      <p:ext uri="{BB962C8B-B14F-4D97-AF65-F5344CB8AC3E}">
        <p14:creationId xmlns:p14="http://schemas.microsoft.com/office/powerpoint/2010/main" val="38532529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A4D037-D313-4EB5-ADA9-85F02B4983B9}" type="datetimeFigureOut">
              <a:rPr lang="en-US" smtClean="0"/>
              <a:t>3/28/2022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241FFC-D0F1-41BA-BE07-148054AD3B2D}" type="slidenum">
              <a:rPr lang="en-US" smtClean="0"/>
              <a:t>‹#›</a:t>
            </a:fld>
            <a:endParaRPr lang="en-US"/>
          </a:p>
        </p:txBody>
      </p:sp>
    </p:spTree>
    <p:extLst>
      <p:ext uri="{BB962C8B-B14F-4D97-AF65-F5344CB8AC3E}">
        <p14:creationId xmlns:p14="http://schemas.microsoft.com/office/powerpoint/2010/main" val="303748213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A4D037-D313-4EB5-ADA9-85F02B4983B9}"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241FFC-D0F1-41BA-BE07-148054AD3B2D}" type="slidenum">
              <a:rPr lang="en-US" smtClean="0"/>
              <a:t>‹#›</a:t>
            </a:fld>
            <a:endParaRPr lang="en-US"/>
          </a:p>
        </p:txBody>
      </p:sp>
    </p:spTree>
    <p:extLst>
      <p:ext uri="{BB962C8B-B14F-4D97-AF65-F5344CB8AC3E}">
        <p14:creationId xmlns:p14="http://schemas.microsoft.com/office/powerpoint/2010/main" val="4061763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A4D037-D313-4EB5-ADA9-85F02B4983B9}"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241FFC-D0F1-41BA-BE07-148054AD3B2D}"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6477481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A4D037-D313-4EB5-ADA9-85F02B4983B9}"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241FFC-D0F1-41BA-BE07-148054AD3B2D}" type="slidenum">
              <a:rPr lang="en-US" smtClean="0"/>
              <a:t>‹#›</a:t>
            </a:fld>
            <a:endParaRPr lang="en-US"/>
          </a:p>
        </p:txBody>
      </p:sp>
    </p:spTree>
    <p:extLst>
      <p:ext uri="{BB962C8B-B14F-4D97-AF65-F5344CB8AC3E}">
        <p14:creationId xmlns:p14="http://schemas.microsoft.com/office/powerpoint/2010/main" val="37476663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6A4D037-D313-4EB5-ADA9-85F02B4983B9}" type="datetimeFigureOut">
              <a:rPr lang="en-US" smtClean="0"/>
              <a:t>3/28/2022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241FFC-D0F1-41BA-BE07-148054AD3B2D}" type="slidenum">
              <a:rPr lang="en-US" smtClean="0"/>
              <a:t>‹#›</a:t>
            </a:fld>
            <a:endParaRPr lang="en-US"/>
          </a:p>
        </p:txBody>
      </p:sp>
    </p:spTree>
    <p:extLst>
      <p:ext uri="{BB962C8B-B14F-4D97-AF65-F5344CB8AC3E}">
        <p14:creationId xmlns:p14="http://schemas.microsoft.com/office/powerpoint/2010/main" val="12732658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6A4D037-D313-4EB5-ADA9-85F02B4983B9}" type="datetimeFigureOut">
              <a:rPr lang="en-US" smtClean="0"/>
              <a:t>3/28/2022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241FFC-D0F1-41BA-BE07-148054AD3B2D}" type="slidenum">
              <a:rPr lang="en-US" smtClean="0"/>
              <a:t>‹#›</a:t>
            </a:fld>
            <a:endParaRPr lang="en-US"/>
          </a:p>
        </p:txBody>
      </p:sp>
    </p:spTree>
    <p:extLst>
      <p:ext uri="{BB962C8B-B14F-4D97-AF65-F5344CB8AC3E}">
        <p14:creationId xmlns:p14="http://schemas.microsoft.com/office/powerpoint/2010/main" val="316367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A4D037-D313-4EB5-ADA9-85F02B4983B9}"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241FFC-D0F1-41BA-BE07-148054AD3B2D}" type="slidenum">
              <a:rPr lang="en-US" smtClean="0"/>
              <a:t>‹#›</a:t>
            </a:fld>
            <a:endParaRPr lang="en-US"/>
          </a:p>
        </p:txBody>
      </p:sp>
    </p:spTree>
    <p:extLst>
      <p:ext uri="{BB962C8B-B14F-4D97-AF65-F5344CB8AC3E}">
        <p14:creationId xmlns:p14="http://schemas.microsoft.com/office/powerpoint/2010/main" val="74919345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A4D037-D313-4EB5-ADA9-85F02B4983B9}"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241FFC-D0F1-41BA-BE07-148054AD3B2D}" type="slidenum">
              <a:rPr lang="en-US" smtClean="0"/>
              <a:t>‹#›</a:t>
            </a:fld>
            <a:endParaRPr lang="en-US"/>
          </a:p>
        </p:txBody>
      </p:sp>
    </p:spTree>
    <p:extLst>
      <p:ext uri="{BB962C8B-B14F-4D97-AF65-F5344CB8AC3E}">
        <p14:creationId xmlns:p14="http://schemas.microsoft.com/office/powerpoint/2010/main" val="31862636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smtClean="0"/>
              <a:t>Click to edit Master title style</a:t>
            </a:r>
            <a:endParaRPr lang="en-GB"/>
          </a:p>
        </p:txBody>
      </p:sp>
      <p:sp>
        <p:nvSpPr>
          <p:cNvPr id="3" name="Symbol zastępczy zawartości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fld id="{56A4D037-D313-4EB5-ADA9-85F02B4983B9}" type="datetimeFigureOut">
              <a:rPr lang="en-US" smtClean="0"/>
              <a:t>3/28/2022</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12241FFC-D0F1-41BA-BE07-148054AD3B2D}" type="slidenum">
              <a:rPr lang="en-US" smtClean="0"/>
              <a:t>‹#›</a:t>
            </a:fld>
            <a:endParaRPr lang="en-US"/>
          </a:p>
        </p:txBody>
      </p:sp>
    </p:spTree>
    <p:extLst>
      <p:ext uri="{BB962C8B-B14F-4D97-AF65-F5344CB8AC3E}">
        <p14:creationId xmlns:p14="http://schemas.microsoft.com/office/powerpoint/2010/main" val="12450267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6A4D037-D313-4EB5-ADA9-85F02B4983B9}" type="datetimeFigureOut">
              <a:rPr lang="en-US" smtClean="0"/>
              <a:t>3/28/2022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241FFC-D0F1-41BA-BE07-148054AD3B2D}" type="slidenum">
              <a:rPr lang="en-US" smtClean="0"/>
              <a:t>‹#›</a:t>
            </a:fld>
            <a:endParaRPr lang="en-US"/>
          </a:p>
        </p:txBody>
      </p:sp>
    </p:spTree>
    <p:extLst>
      <p:ext uri="{BB962C8B-B14F-4D97-AF65-F5344CB8AC3E}">
        <p14:creationId xmlns:p14="http://schemas.microsoft.com/office/powerpoint/2010/main" val="40835089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rgbClr val="1F2A44"/>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3/28/2022</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164311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rgbClr val="1F2A44"/>
                </a:solidFill>
                <a:latin typeface="Arial"/>
                <a:cs typeface="Arial"/>
              </a:defRPr>
            </a:lvl1pPr>
          </a:lstStyle>
          <a:p>
            <a:endParaRPr/>
          </a:p>
        </p:txBody>
      </p:sp>
      <p:sp>
        <p:nvSpPr>
          <p:cNvPr id="3" name="Holder 3"/>
          <p:cNvSpPr>
            <a:spLocks noGrp="1"/>
          </p:cNvSpPr>
          <p:nvPr>
            <p:ph sz="half" idx="2"/>
          </p:nvPr>
        </p:nvSpPr>
        <p:spPr>
          <a:xfrm>
            <a:off x="916939" y="1422510"/>
            <a:ext cx="5024120" cy="3987800"/>
          </a:xfrm>
          <a:prstGeom prst="rect">
            <a:avLst/>
          </a:prstGeom>
        </p:spPr>
        <p:txBody>
          <a:bodyPr wrap="square" lIns="0" tIns="0" rIns="0" bIns="0">
            <a:spAutoFit/>
          </a:bodyPr>
          <a:lstStyle>
            <a:lvl1pPr>
              <a:defRPr sz="2100" b="0" i="0">
                <a:solidFill>
                  <a:schemeClr val="tx1"/>
                </a:solidFill>
                <a:latin typeface="Arial MT"/>
                <a:cs typeface="Arial MT"/>
              </a:defRPr>
            </a:lvl1pPr>
          </a:lstStyle>
          <a:p>
            <a:endParaRPr/>
          </a:p>
        </p:txBody>
      </p:sp>
      <p:sp>
        <p:nvSpPr>
          <p:cNvPr id="4" name="Holder 4"/>
          <p:cNvSpPr>
            <a:spLocks noGrp="1"/>
          </p:cNvSpPr>
          <p:nvPr>
            <p:ph sz="half" idx="3"/>
          </p:nvPr>
        </p:nvSpPr>
        <p:spPr>
          <a:xfrm>
            <a:off x="6250940" y="1457285"/>
            <a:ext cx="5023484" cy="4050665"/>
          </a:xfrm>
          <a:prstGeom prst="rect">
            <a:avLst/>
          </a:prstGeom>
        </p:spPr>
        <p:txBody>
          <a:bodyPr wrap="square" lIns="0" tIns="0" rIns="0" bIns="0">
            <a:spAutoFit/>
          </a:bodyPr>
          <a:lstStyle>
            <a:lvl1pPr>
              <a:defRPr sz="2100" b="0" i="0">
                <a:solidFill>
                  <a:schemeClr val="tx1"/>
                </a:solidFill>
                <a:latin typeface="Arial MT"/>
                <a:cs typeface="Arial MT"/>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3/28/2022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0374892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3/28/2022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028362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smtClean="0"/>
              <a:t>Click to edit Master title style</a:t>
            </a:r>
            <a:endParaRPr lang="en-GB"/>
          </a:p>
        </p:txBody>
      </p:sp>
      <p:sp>
        <p:nvSpPr>
          <p:cNvPr id="3" name="Symbol zastępczy zawartości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fld id="{56A4D037-D313-4EB5-ADA9-85F02B4983B9}" type="datetimeFigureOut">
              <a:rPr lang="en-US" smtClean="0"/>
              <a:t>3/28/2022</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12241FFC-D0F1-41BA-BE07-148054AD3B2D}" type="slidenum">
              <a:rPr lang="en-US" smtClean="0"/>
              <a:t>‹#›</a:t>
            </a:fld>
            <a:endParaRPr lang="en-US"/>
          </a:p>
        </p:txBody>
      </p:sp>
    </p:spTree>
    <p:extLst>
      <p:ext uri="{BB962C8B-B14F-4D97-AF65-F5344CB8AC3E}">
        <p14:creationId xmlns:p14="http://schemas.microsoft.com/office/powerpoint/2010/main" val="2407293396"/>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smtClean="0"/>
              <a:t>Click to edit Master title style</a:t>
            </a:r>
            <a:endParaRPr lang="en-GB"/>
          </a:p>
        </p:txBody>
      </p:sp>
      <p:sp>
        <p:nvSpPr>
          <p:cNvPr id="3" name="Symbol zastępczy zawartości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fld id="{56A4D037-D313-4EB5-ADA9-85F02B4983B9}" type="datetimeFigureOut">
              <a:rPr lang="en-US" smtClean="0"/>
              <a:t>3/28/2022</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12241FFC-D0F1-41BA-BE07-148054AD3B2D}" type="slidenum">
              <a:rPr lang="en-US" smtClean="0"/>
              <a:t>‹#›</a:t>
            </a:fld>
            <a:endParaRPr lang="en-US"/>
          </a:p>
        </p:txBody>
      </p:sp>
    </p:spTree>
    <p:extLst>
      <p:ext uri="{BB962C8B-B14F-4D97-AF65-F5344CB8AC3E}">
        <p14:creationId xmlns:p14="http://schemas.microsoft.com/office/powerpoint/2010/main" val="444485471"/>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obj">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smtClean="0"/>
              <a:t>Click to edit Master title style</a:t>
            </a:r>
            <a:endParaRPr lang="en-GB"/>
          </a:p>
        </p:txBody>
      </p:sp>
      <p:sp>
        <p:nvSpPr>
          <p:cNvPr id="3" name="Symbol zastępczy zawartości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fld id="{56A4D037-D313-4EB5-ADA9-85F02B4983B9}" type="datetimeFigureOut">
              <a:rPr lang="en-US" smtClean="0"/>
              <a:t>3/28/2022</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12241FFC-D0F1-41BA-BE07-148054AD3B2D}" type="slidenum">
              <a:rPr lang="en-US" smtClean="0"/>
              <a:t>‹#›</a:t>
            </a:fld>
            <a:endParaRPr lang="en-US"/>
          </a:p>
        </p:txBody>
      </p:sp>
    </p:spTree>
    <p:extLst>
      <p:ext uri="{BB962C8B-B14F-4D97-AF65-F5344CB8AC3E}">
        <p14:creationId xmlns:p14="http://schemas.microsoft.com/office/powerpoint/2010/main" val="3164613013"/>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3/28/2022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417548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3/28/2022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7246563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3/28/2022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54895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3/28/2022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989601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6A4D037-D313-4EB5-ADA9-85F02B4983B9}" type="datetimeFigureOut">
              <a:rPr lang="en-US" smtClean="0"/>
              <a:t>3/28/2022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241FFC-D0F1-41BA-BE07-148054AD3B2D}" type="slidenum">
              <a:rPr lang="en-US" smtClean="0"/>
              <a:t>‹#›</a:t>
            </a:fld>
            <a:endParaRPr lang="en-US"/>
          </a:p>
        </p:txBody>
      </p:sp>
    </p:spTree>
    <p:extLst>
      <p:ext uri="{BB962C8B-B14F-4D97-AF65-F5344CB8AC3E}">
        <p14:creationId xmlns:p14="http://schemas.microsoft.com/office/powerpoint/2010/main" val="194117746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rPr>
              <a:pPr/>
              <a:t>3/28/2022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1690399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rPr>
              <a:pPr/>
              <a:t>3/28/2022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877305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D8BD707-D9CF-40AE-B4C6-C98DA3205C09}" type="datetimeFigureOut">
              <a:rPr lang="en-US" smtClean="0"/>
              <a:t>3/28/2022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24181898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D8BD707-D9CF-40AE-B4C6-C98DA3205C09}" type="datetimeFigureOut">
              <a:rPr lang="en-US" smtClean="0">
                <a:solidFill>
                  <a:prstClr val="black">
                    <a:tint val="75000"/>
                  </a:prstClr>
                </a:solidFill>
              </a:rPr>
              <a:pPr/>
              <a:t>3/28/2022</a:t>
            </a:fld>
            <a:endParaRPr lang="en-US">
              <a:solidFill>
                <a:prstClr val="black">
                  <a:tint val="75000"/>
                </a:prstClr>
              </a:solidFill>
            </a:endParaRP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1500053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3/28/2022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1081680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3/28/2022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320758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3/28/2022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77726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6A4D037-D313-4EB5-ADA9-85F02B4983B9}" type="datetimeFigureOut">
              <a:rPr lang="en-US" smtClean="0"/>
              <a:t>3/28/2022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241FFC-D0F1-41BA-BE07-148054AD3B2D}" type="slidenum">
              <a:rPr lang="en-US" smtClean="0"/>
              <a:t>‹#›</a:t>
            </a:fld>
            <a:endParaRPr lang="en-US"/>
          </a:p>
        </p:txBody>
      </p:sp>
    </p:spTree>
    <p:extLst>
      <p:ext uri="{BB962C8B-B14F-4D97-AF65-F5344CB8AC3E}">
        <p14:creationId xmlns:p14="http://schemas.microsoft.com/office/powerpoint/2010/main" val="1549081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A4D037-D313-4EB5-ADA9-85F02B4983B9}" type="datetimeFigureOut">
              <a:rPr lang="en-US" smtClean="0"/>
              <a:t>3/28/2022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241FFC-D0F1-41BA-BE07-148054AD3B2D}" type="slidenum">
              <a:rPr lang="en-US" smtClean="0"/>
              <a:t>‹#›</a:t>
            </a:fld>
            <a:endParaRPr lang="en-US"/>
          </a:p>
        </p:txBody>
      </p:sp>
    </p:spTree>
    <p:extLst>
      <p:ext uri="{BB962C8B-B14F-4D97-AF65-F5344CB8AC3E}">
        <p14:creationId xmlns:p14="http://schemas.microsoft.com/office/powerpoint/2010/main" val="3934221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A4D037-D313-4EB5-ADA9-85F02B4983B9}" type="datetimeFigureOut">
              <a:rPr lang="en-US" smtClean="0"/>
              <a:t>3/28/2022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241FFC-D0F1-41BA-BE07-148054AD3B2D}" type="slidenum">
              <a:rPr lang="en-US" smtClean="0"/>
              <a:t>‹#›</a:t>
            </a:fld>
            <a:endParaRPr lang="en-US"/>
          </a:p>
        </p:txBody>
      </p:sp>
    </p:spTree>
    <p:extLst>
      <p:ext uri="{BB962C8B-B14F-4D97-AF65-F5344CB8AC3E}">
        <p14:creationId xmlns:p14="http://schemas.microsoft.com/office/powerpoint/2010/main" val="1004828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A4D037-D313-4EB5-ADA9-85F02B4983B9}" type="datetimeFigureOut">
              <a:rPr lang="en-US" smtClean="0"/>
              <a:t>3/28/2022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241FFC-D0F1-41BA-BE07-148054AD3B2D}" type="slidenum">
              <a:rPr lang="en-US" smtClean="0"/>
              <a:t>‹#›</a:t>
            </a:fld>
            <a:endParaRPr lang="en-US"/>
          </a:p>
        </p:txBody>
      </p:sp>
    </p:spTree>
    <p:extLst>
      <p:ext uri="{BB962C8B-B14F-4D97-AF65-F5344CB8AC3E}">
        <p14:creationId xmlns:p14="http://schemas.microsoft.com/office/powerpoint/2010/main" val="35817913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2.jpg"/><Relationship Id="rId5" Type="http://schemas.openxmlformats.org/officeDocument/2006/relationships/theme" Target="../theme/theme2.xml"/><Relationship Id="rId4"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theme" Target="../theme/theme3.xml"/><Relationship Id="rId3" Type="http://schemas.openxmlformats.org/officeDocument/2006/relationships/slideLayout" Target="../slideLayouts/slideLayout24.xml"/><Relationship Id="rId21" Type="http://schemas.openxmlformats.org/officeDocument/2006/relationships/image" Target="../media/image6.png"/><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image" Target="../media/image5.png"/><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image" Target="../media/image4.png"/><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image" Target="../media/image7.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image" Target="../media/image8.jpeg"/><Relationship Id="rId5" Type="http://schemas.openxmlformats.org/officeDocument/2006/relationships/theme" Target="../theme/theme4.xml"/><Relationship Id="rId4"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theme" Target="../theme/theme5.xml"/><Relationship Id="rId1" Type="http://schemas.openxmlformats.org/officeDocument/2006/relationships/slideLayout" Target="../slideLayouts/slideLayout43.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theme" Target="../theme/theme6.xml"/><Relationship Id="rId1" Type="http://schemas.openxmlformats.org/officeDocument/2006/relationships/slideLayout" Target="../slideLayouts/slideLayout44.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theme" Target="../theme/theme7.xml"/><Relationship Id="rId1" Type="http://schemas.openxmlformats.org/officeDocument/2006/relationships/slideLayout" Target="../slideLayouts/slideLayout4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8.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6A4D037-D313-4EB5-ADA9-85F02B4983B9}" type="datetimeFigureOut">
              <a:rPr lang="en-US" smtClean="0"/>
              <a:t>3/28/2022</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2241FFC-D0F1-41BA-BE07-148054AD3B2D}" type="slidenum">
              <a:rPr lang="en-US" smtClean="0"/>
              <a:t>‹#›</a:t>
            </a:fld>
            <a:endParaRPr lang="en-US"/>
          </a:p>
        </p:txBody>
      </p:sp>
    </p:spTree>
    <p:extLst>
      <p:ext uri="{BB962C8B-B14F-4D97-AF65-F5344CB8AC3E}">
        <p14:creationId xmlns:p14="http://schemas.microsoft.com/office/powerpoint/2010/main" val="3258351825"/>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6" cstate="print"/>
          <a:stretch>
            <a:fillRect/>
          </a:stretch>
        </p:blipFill>
        <p:spPr>
          <a:xfrm>
            <a:off x="0" y="0"/>
            <a:ext cx="12191999" cy="6857999"/>
          </a:xfrm>
          <a:prstGeom prst="rect">
            <a:avLst/>
          </a:prstGeom>
        </p:spPr>
      </p:pic>
      <p:sp>
        <p:nvSpPr>
          <p:cNvPr id="2" name="Holder 2"/>
          <p:cNvSpPr>
            <a:spLocks noGrp="1"/>
          </p:cNvSpPr>
          <p:nvPr>
            <p:ph type="title"/>
          </p:nvPr>
        </p:nvSpPr>
        <p:spPr>
          <a:xfrm>
            <a:off x="1058767" y="526827"/>
            <a:ext cx="10074465" cy="1183005"/>
          </a:xfrm>
          <a:prstGeom prst="rect">
            <a:avLst/>
          </a:prstGeom>
        </p:spPr>
        <p:txBody>
          <a:bodyPr wrap="square" lIns="0" tIns="0" rIns="0" bIns="0">
            <a:spAutoFit/>
          </a:bodyPr>
          <a:lstStyle>
            <a:lvl1pPr>
              <a:defRPr sz="4000" b="1" i="0">
                <a:solidFill>
                  <a:srgbClr val="1F2A44"/>
                </a:solidFill>
                <a:latin typeface="Arial"/>
                <a:cs typeface="Arial"/>
              </a:defRPr>
            </a:lvl1pPr>
          </a:lstStyle>
          <a:p>
            <a:endParaRPr/>
          </a:p>
        </p:txBody>
      </p:sp>
      <p:sp>
        <p:nvSpPr>
          <p:cNvPr id="3" name="Holder 3"/>
          <p:cNvSpPr>
            <a:spLocks noGrp="1"/>
          </p:cNvSpPr>
          <p:nvPr>
            <p:ph type="body" idx="1"/>
          </p:nvPr>
        </p:nvSpPr>
        <p:spPr>
          <a:xfrm>
            <a:off x="916939" y="1819021"/>
            <a:ext cx="10358120" cy="3768725"/>
          </a:xfrm>
          <a:prstGeom prst="rect">
            <a:avLst/>
          </a:prstGeom>
        </p:spPr>
        <p:txBody>
          <a:bodyPr wrap="square" lIns="0" tIns="0" rIns="0" bIns="0">
            <a:spAutoFit/>
          </a:bodyPr>
          <a:lstStyle>
            <a:lvl1pPr>
              <a:defRPr sz="2100" b="0" i="0">
                <a:solidFill>
                  <a:schemeClr val="tx1"/>
                </a:solidFill>
                <a:latin typeface="Arial MT"/>
                <a:cs typeface="Arial MT"/>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3/28/2022</a:t>
            </a:fld>
            <a:endParaRPr lang="en-US">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755585030"/>
      </p:ext>
    </p:extLst>
  </p:cSld>
  <p:clrMap bg1="lt1" tx1="dk1" bg2="lt2" tx2="dk2" accent1="accent1" accent2="accent2" accent3="accent3" accent4="accent4" accent5="accent5" accent6="accent6" hlink="hlink" folHlink="folHlink"/>
  <p:sldLayoutIdLst>
    <p:sldLayoutId id="2147483710" r:id="rId1"/>
    <p:sldLayoutId id="2147483754" r:id="rId2"/>
    <p:sldLayoutId id="2147483755" r:id="rId3"/>
    <p:sldLayoutId id="2147483756" r:id="rId4"/>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6A4D037-D313-4EB5-ADA9-85F02B4983B9}" type="datetimeFigureOut">
              <a:rPr lang="en-US" smtClean="0"/>
              <a:t>3/28/2022</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12241FFC-D0F1-41BA-BE07-148054AD3B2D}" type="slidenum">
              <a:rPr lang="en-US" smtClean="0"/>
              <a:t>‹#›</a:t>
            </a:fld>
            <a:endParaRPr lang="en-US"/>
          </a:p>
        </p:txBody>
      </p:sp>
    </p:spTree>
    <p:extLst>
      <p:ext uri="{BB962C8B-B14F-4D97-AF65-F5344CB8AC3E}">
        <p14:creationId xmlns:p14="http://schemas.microsoft.com/office/powerpoint/2010/main" val="1552347480"/>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6"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s-ES" smtClean="0"/>
              <a:t>Haga clic para cambiar el estilo de título	</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vl1pPr>
          </a:lstStyle>
          <a:p>
            <a:fld id="{56A4D037-D313-4EB5-ADA9-85F02B4983B9}" type="datetimeFigureOut">
              <a:rPr lang="en-US" smtClean="0"/>
              <a:t>3/28/2022</a:t>
            </a:fld>
            <a:endParaRPr lang="en-US"/>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lvl1pPr>
          </a:lstStyle>
          <a:p>
            <a:endParaRPr lang="en-US"/>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lvl1pPr>
          </a:lstStyle>
          <a:p>
            <a:fld id="{12241FFC-D0F1-41BA-BE07-148054AD3B2D}" type="slidenum">
              <a:rPr lang="en-US" smtClean="0"/>
              <a:t>‹#›</a:t>
            </a:fld>
            <a:endParaRPr lang="en-US"/>
          </a:p>
        </p:txBody>
      </p:sp>
    </p:spTree>
    <p:extLst>
      <p:ext uri="{BB962C8B-B14F-4D97-AF65-F5344CB8AC3E}">
        <p14:creationId xmlns:p14="http://schemas.microsoft.com/office/powerpoint/2010/main" val="1434716453"/>
      </p:ext>
    </p:extLst>
  </p:cSld>
  <p:clrMap bg1="lt1" tx1="dk1" bg2="lt2" tx2="dk2" accent1="accent1" accent2="accent2" accent3="accent3" accent4="accent4" accent5="accent5" accent6="accent6" hlink="hlink" folHlink="folHlink"/>
  <p:sldLayoutIdLst>
    <p:sldLayoutId id="2147483740" r:id="rId1"/>
    <p:sldLayoutId id="2147483751" r:id="rId2"/>
    <p:sldLayoutId id="2147483752" r:id="rId3"/>
    <p:sldLayoutId id="2147483753" r:id="rId4"/>
  </p:sldLayoutIdLst>
  <p:timing>
    <p:tnLst>
      <p:par>
        <p:cTn id="1" dur="indefinite" restart="never" nodeType="tmRoot"/>
      </p:par>
    </p:tnLst>
  </p:timing>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cs typeface="Arial" charset="0"/>
        </a:defRPr>
      </a:lvl2pPr>
      <a:lvl3pPr algn="ctr" rtl="0" eaLnBrk="1" fontAlgn="base" hangingPunct="1">
        <a:spcBef>
          <a:spcPct val="0"/>
        </a:spcBef>
        <a:spcAft>
          <a:spcPct val="0"/>
        </a:spcAft>
        <a:defRPr sz="4400">
          <a:solidFill>
            <a:schemeClr val="tx2"/>
          </a:solidFill>
          <a:latin typeface="Arial" charset="0"/>
          <a:cs typeface="Arial" charset="0"/>
        </a:defRPr>
      </a:lvl3pPr>
      <a:lvl4pPr algn="ctr" rtl="0" eaLnBrk="1" fontAlgn="base" hangingPunct="1">
        <a:spcBef>
          <a:spcPct val="0"/>
        </a:spcBef>
        <a:spcAft>
          <a:spcPct val="0"/>
        </a:spcAft>
        <a:defRPr sz="4400">
          <a:solidFill>
            <a:schemeClr val="tx2"/>
          </a:solidFill>
          <a:latin typeface="Arial" charset="0"/>
          <a:cs typeface="Arial" charset="0"/>
        </a:defRPr>
      </a:lvl4pPr>
      <a:lvl5pPr algn="ctr" rtl="0" eaLnBrk="1" fontAlgn="base" hangingPunct="1">
        <a:spcBef>
          <a:spcPct val="0"/>
        </a:spcBef>
        <a:spcAft>
          <a:spcPct val="0"/>
        </a:spcAft>
        <a:defRPr sz="4400">
          <a:solidFill>
            <a:schemeClr val="tx2"/>
          </a:solidFill>
          <a:latin typeface="Arial" charset="0"/>
          <a:cs typeface="Arial" charset="0"/>
        </a:defRPr>
      </a:lvl5pPr>
      <a:lvl6pPr marL="457200" algn="ctr" rtl="0" eaLnBrk="1" fontAlgn="base" hangingPunct="1">
        <a:spcBef>
          <a:spcPct val="0"/>
        </a:spcBef>
        <a:spcAft>
          <a:spcPct val="0"/>
        </a:spcAft>
        <a:defRPr sz="4400">
          <a:solidFill>
            <a:schemeClr val="tx2"/>
          </a:solidFill>
          <a:latin typeface="Arial" charset="0"/>
          <a:cs typeface="Arial" charset="0"/>
        </a:defRPr>
      </a:lvl6pPr>
      <a:lvl7pPr marL="914400" algn="ctr" rtl="0" eaLnBrk="1" fontAlgn="base" hangingPunct="1">
        <a:spcBef>
          <a:spcPct val="0"/>
        </a:spcBef>
        <a:spcAft>
          <a:spcPct val="0"/>
        </a:spcAft>
        <a:defRPr sz="4400">
          <a:solidFill>
            <a:schemeClr val="tx2"/>
          </a:solidFill>
          <a:latin typeface="Arial" charset="0"/>
          <a:cs typeface="Arial" charset="0"/>
        </a:defRPr>
      </a:lvl7pPr>
      <a:lvl8pPr marL="1371600" algn="ctr" rtl="0" eaLnBrk="1" fontAlgn="base" hangingPunct="1">
        <a:spcBef>
          <a:spcPct val="0"/>
        </a:spcBef>
        <a:spcAft>
          <a:spcPct val="0"/>
        </a:spcAft>
        <a:defRPr sz="4400">
          <a:solidFill>
            <a:schemeClr val="tx2"/>
          </a:solidFill>
          <a:latin typeface="Arial" charset="0"/>
          <a:cs typeface="Arial" charset="0"/>
        </a:defRPr>
      </a:lvl8pPr>
      <a:lvl9pPr marL="1828800" algn="ctr" rtl="0" eaLnBrk="1" fontAlgn="base" hangingPunct="1">
        <a:spcBef>
          <a:spcPct val="0"/>
        </a:spcBef>
        <a:spcAft>
          <a:spcPct val="0"/>
        </a:spcAft>
        <a:defRPr sz="4400">
          <a:solidFill>
            <a:schemeClr val="tx2"/>
          </a:solidFill>
          <a:latin typeface="Arial" charset="0"/>
          <a:cs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cs typeface="+mn-cs"/>
        </a:defRPr>
      </a:lvl2pPr>
      <a:lvl3pPr marL="1143000" indent="-228600" algn="l" rtl="0" eaLnBrk="1" fontAlgn="base" hangingPunct="1">
        <a:spcBef>
          <a:spcPct val="20000"/>
        </a:spcBef>
        <a:spcAft>
          <a:spcPct val="0"/>
        </a:spcAft>
        <a:buChar char="•"/>
        <a:defRPr sz="2400">
          <a:solidFill>
            <a:schemeClr val="tx1"/>
          </a:solidFill>
          <a:latin typeface="+mn-lt"/>
          <a:cs typeface="+mn-cs"/>
        </a:defRPr>
      </a:lvl3pPr>
      <a:lvl4pPr marL="1600200" indent="-228600" algn="l" rtl="0" eaLnBrk="1" fontAlgn="base" hangingPunct="1">
        <a:spcBef>
          <a:spcPct val="20000"/>
        </a:spcBef>
        <a:spcAft>
          <a:spcPct val="0"/>
        </a:spcAft>
        <a:buChar char="–"/>
        <a:defRPr sz="2000">
          <a:solidFill>
            <a:schemeClr val="tx1"/>
          </a:solidFill>
          <a:latin typeface="+mn-lt"/>
          <a:cs typeface="+mn-cs"/>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s-ES" smtClean="0"/>
              <a:t>Haga clic para cambiar el estilo de título	</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vl1pPr>
          </a:lstStyle>
          <a:p>
            <a:fld id="{56A4D037-D313-4EB5-ADA9-85F02B4983B9}" type="datetimeFigureOut">
              <a:rPr lang="en-US" smtClean="0"/>
              <a:t>3/28/2022</a:t>
            </a:fld>
            <a:endParaRPr lang="en-US"/>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lvl1pPr>
          </a:lstStyle>
          <a:p>
            <a:endParaRPr lang="en-US"/>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lvl1pPr>
          </a:lstStyle>
          <a:p>
            <a:fld id="{12241FFC-D0F1-41BA-BE07-148054AD3B2D}" type="slidenum">
              <a:rPr lang="en-US" smtClean="0"/>
              <a:t>‹#›</a:t>
            </a:fld>
            <a:endParaRPr lang="en-US"/>
          </a:p>
        </p:txBody>
      </p:sp>
    </p:spTree>
    <p:extLst>
      <p:ext uri="{BB962C8B-B14F-4D97-AF65-F5344CB8AC3E}">
        <p14:creationId xmlns:p14="http://schemas.microsoft.com/office/powerpoint/2010/main" val="3258558467"/>
      </p:ext>
    </p:extLst>
  </p:cSld>
  <p:clrMap bg1="lt1" tx1="dk1" bg2="lt2" tx2="dk2" accent1="accent1" accent2="accent2" accent3="accent3" accent4="accent4" accent5="accent5" accent6="accent6" hlink="hlink" folHlink="folHlink"/>
  <p:sldLayoutIdLst>
    <p:sldLayoutId id="2147483742" r:id="rId1"/>
  </p:sldLayoutIdLst>
  <p:timing>
    <p:tnLst>
      <p:par>
        <p:cTn id="1" dur="indefinite" restart="never" nodeType="tmRoot"/>
      </p:par>
    </p:tnLst>
  </p:timing>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cs typeface="Arial" charset="0"/>
        </a:defRPr>
      </a:lvl2pPr>
      <a:lvl3pPr algn="ctr" rtl="0" eaLnBrk="1" fontAlgn="base" hangingPunct="1">
        <a:spcBef>
          <a:spcPct val="0"/>
        </a:spcBef>
        <a:spcAft>
          <a:spcPct val="0"/>
        </a:spcAft>
        <a:defRPr sz="4400">
          <a:solidFill>
            <a:schemeClr val="tx2"/>
          </a:solidFill>
          <a:latin typeface="Arial" charset="0"/>
          <a:cs typeface="Arial" charset="0"/>
        </a:defRPr>
      </a:lvl3pPr>
      <a:lvl4pPr algn="ctr" rtl="0" eaLnBrk="1" fontAlgn="base" hangingPunct="1">
        <a:spcBef>
          <a:spcPct val="0"/>
        </a:spcBef>
        <a:spcAft>
          <a:spcPct val="0"/>
        </a:spcAft>
        <a:defRPr sz="4400">
          <a:solidFill>
            <a:schemeClr val="tx2"/>
          </a:solidFill>
          <a:latin typeface="Arial" charset="0"/>
          <a:cs typeface="Arial" charset="0"/>
        </a:defRPr>
      </a:lvl4pPr>
      <a:lvl5pPr algn="ctr" rtl="0" eaLnBrk="1" fontAlgn="base" hangingPunct="1">
        <a:spcBef>
          <a:spcPct val="0"/>
        </a:spcBef>
        <a:spcAft>
          <a:spcPct val="0"/>
        </a:spcAft>
        <a:defRPr sz="4400">
          <a:solidFill>
            <a:schemeClr val="tx2"/>
          </a:solidFill>
          <a:latin typeface="Arial" charset="0"/>
          <a:cs typeface="Arial" charset="0"/>
        </a:defRPr>
      </a:lvl5pPr>
      <a:lvl6pPr marL="457200" algn="ctr" rtl="0" eaLnBrk="1" fontAlgn="base" hangingPunct="1">
        <a:spcBef>
          <a:spcPct val="0"/>
        </a:spcBef>
        <a:spcAft>
          <a:spcPct val="0"/>
        </a:spcAft>
        <a:defRPr sz="4400">
          <a:solidFill>
            <a:schemeClr val="tx2"/>
          </a:solidFill>
          <a:latin typeface="Arial" charset="0"/>
          <a:cs typeface="Arial" charset="0"/>
        </a:defRPr>
      </a:lvl6pPr>
      <a:lvl7pPr marL="914400" algn="ctr" rtl="0" eaLnBrk="1" fontAlgn="base" hangingPunct="1">
        <a:spcBef>
          <a:spcPct val="0"/>
        </a:spcBef>
        <a:spcAft>
          <a:spcPct val="0"/>
        </a:spcAft>
        <a:defRPr sz="4400">
          <a:solidFill>
            <a:schemeClr val="tx2"/>
          </a:solidFill>
          <a:latin typeface="Arial" charset="0"/>
          <a:cs typeface="Arial" charset="0"/>
        </a:defRPr>
      </a:lvl7pPr>
      <a:lvl8pPr marL="1371600" algn="ctr" rtl="0" eaLnBrk="1" fontAlgn="base" hangingPunct="1">
        <a:spcBef>
          <a:spcPct val="0"/>
        </a:spcBef>
        <a:spcAft>
          <a:spcPct val="0"/>
        </a:spcAft>
        <a:defRPr sz="4400">
          <a:solidFill>
            <a:schemeClr val="tx2"/>
          </a:solidFill>
          <a:latin typeface="Arial" charset="0"/>
          <a:cs typeface="Arial" charset="0"/>
        </a:defRPr>
      </a:lvl8pPr>
      <a:lvl9pPr marL="1828800" algn="ctr" rtl="0" eaLnBrk="1" fontAlgn="base" hangingPunct="1">
        <a:spcBef>
          <a:spcPct val="0"/>
        </a:spcBef>
        <a:spcAft>
          <a:spcPct val="0"/>
        </a:spcAft>
        <a:defRPr sz="4400">
          <a:solidFill>
            <a:schemeClr val="tx2"/>
          </a:solidFill>
          <a:latin typeface="Arial" charset="0"/>
          <a:cs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cs typeface="+mn-cs"/>
        </a:defRPr>
      </a:lvl2pPr>
      <a:lvl3pPr marL="1143000" indent="-228600" algn="l" rtl="0" eaLnBrk="1" fontAlgn="base" hangingPunct="1">
        <a:spcBef>
          <a:spcPct val="20000"/>
        </a:spcBef>
        <a:spcAft>
          <a:spcPct val="0"/>
        </a:spcAft>
        <a:buChar char="•"/>
        <a:defRPr sz="2400">
          <a:solidFill>
            <a:schemeClr val="tx1"/>
          </a:solidFill>
          <a:latin typeface="+mn-lt"/>
          <a:cs typeface="+mn-cs"/>
        </a:defRPr>
      </a:lvl3pPr>
      <a:lvl4pPr marL="1600200" indent="-228600" algn="l" rtl="0" eaLnBrk="1" fontAlgn="base" hangingPunct="1">
        <a:spcBef>
          <a:spcPct val="20000"/>
        </a:spcBef>
        <a:spcAft>
          <a:spcPct val="0"/>
        </a:spcAft>
        <a:buChar char="–"/>
        <a:defRPr sz="2000">
          <a:solidFill>
            <a:schemeClr val="tx1"/>
          </a:solidFill>
          <a:latin typeface="+mn-lt"/>
          <a:cs typeface="+mn-cs"/>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s-ES" smtClean="0"/>
              <a:t>Haga clic para cambiar el estilo de título	</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vl1pPr>
          </a:lstStyle>
          <a:p>
            <a:fld id="{56A4D037-D313-4EB5-ADA9-85F02B4983B9}" type="datetimeFigureOut">
              <a:rPr lang="en-US" smtClean="0"/>
              <a:t>3/28/2022</a:t>
            </a:fld>
            <a:endParaRPr lang="en-US"/>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lvl1pPr>
          </a:lstStyle>
          <a:p>
            <a:endParaRPr lang="en-US"/>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lvl1pPr>
          </a:lstStyle>
          <a:p>
            <a:fld id="{12241FFC-D0F1-41BA-BE07-148054AD3B2D}" type="slidenum">
              <a:rPr lang="en-US" smtClean="0"/>
              <a:t>‹#›</a:t>
            </a:fld>
            <a:endParaRPr lang="en-US"/>
          </a:p>
        </p:txBody>
      </p:sp>
    </p:spTree>
    <p:extLst>
      <p:ext uri="{BB962C8B-B14F-4D97-AF65-F5344CB8AC3E}">
        <p14:creationId xmlns:p14="http://schemas.microsoft.com/office/powerpoint/2010/main" val="4286446608"/>
      </p:ext>
    </p:extLst>
  </p:cSld>
  <p:clrMap bg1="lt1" tx1="dk1" bg2="lt2" tx2="dk2" accent1="accent1" accent2="accent2" accent3="accent3" accent4="accent4" accent5="accent5" accent6="accent6" hlink="hlink" folHlink="folHlink"/>
  <p:sldLayoutIdLst>
    <p:sldLayoutId id="2147483744" r:id="rId1"/>
  </p:sldLayoutIdLst>
  <p:timing>
    <p:tnLst>
      <p:par>
        <p:cTn id="1" dur="indefinite" restart="never" nodeType="tmRoot"/>
      </p:par>
    </p:tnLst>
  </p:timing>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cs typeface="Arial" charset="0"/>
        </a:defRPr>
      </a:lvl2pPr>
      <a:lvl3pPr algn="ctr" rtl="0" eaLnBrk="1" fontAlgn="base" hangingPunct="1">
        <a:spcBef>
          <a:spcPct val="0"/>
        </a:spcBef>
        <a:spcAft>
          <a:spcPct val="0"/>
        </a:spcAft>
        <a:defRPr sz="4400">
          <a:solidFill>
            <a:schemeClr val="tx2"/>
          </a:solidFill>
          <a:latin typeface="Arial" charset="0"/>
          <a:cs typeface="Arial" charset="0"/>
        </a:defRPr>
      </a:lvl3pPr>
      <a:lvl4pPr algn="ctr" rtl="0" eaLnBrk="1" fontAlgn="base" hangingPunct="1">
        <a:spcBef>
          <a:spcPct val="0"/>
        </a:spcBef>
        <a:spcAft>
          <a:spcPct val="0"/>
        </a:spcAft>
        <a:defRPr sz="4400">
          <a:solidFill>
            <a:schemeClr val="tx2"/>
          </a:solidFill>
          <a:latin typeface="Arial" charset="0"/>
          <a:cs typeface="Arial" charset="0"/>
        </a:defRPr>
      </a:lvl4pPr>
      <a:lvl5pPr algn="ctr" rtl="0" eaLnBrk="1" fontAlgn="base" hangingPunct="1">
        <a:spcBef>
          <a:spcPct val="0"/>
        </a:spcBef>
        <a:spcAft>
          <a:spcPct val="0"/>
        </a:spcAft>
        <a:defRPr sz="4400">
          <a:solidFill>
            <a:schemeClr val="tx2"/>
          </a:solidFill>
          <a:latin typeface="Arial" charset="0"/>
          <a:cs typeface="Arial" charset="0"/>
        </a:defRPr>
      </a:lvl5pPr>
      <a:lvl6pPr marL="457200" algn="ctr" rtl="0" eaLnBrk="1" fontAlgn="base" hangingPunct="1">
        <a:spcBef>
          <a:spcPct val="0"/>
        </a:spcBef>
        <a:spcAft>
          <a:spcPct val="0"/>
        </a:spcAft>
        <a:defRPr sz="4400">
          <a:solidFill>
            <a:schemeClr val="tx2"/>
          </a:solidFill>
          <a:latin typeface="Arial" charset="0"/>
          <a:cs typeface="Arial" charset="0"/>
        </a:defRPr>
      </a:lvl6pPr>
      <a:lvl7pPr marL="914400" algn="ctr" rtl="0" eaLnBrk="1" fontAlgn="base" hangingPunct="1">
        <a:spcBef>
          <a:spcPct val="0"/>
        </a:spcBef>
        <a:spcAft>
          <a:spcPct val="0"/>
        </a:spcAft>
        <a:defRPr sz="4400">
          <a:solidFill>
            <a:schemeClr val="tx2"/>
          </a:solidFill>
          <a:latin typeface="Arial" charset="0"/>
          <a:cs typeface="Arial" charset="0"/>
        </a:defRPr>
      </a:lvl7pPr>
      <a:lvl8pPr marL="1371600" algn="ctr" rtl="0" eaLnBrk="1" fontAlgn="base" hangingPunct="1">
        <a:spcBef>
          <a:spcPct val="0"/>
        </a:spcBef>
        <a:spcAft>
          <a:spcPct val="0"/>
        </a:spcAft>
        <a:defRPr sz="4400">
          <a:solidFill>
            <a:schemeClr val="tx2"/>
          </a:solidFill>
          <a:latin typeface="Arial" charset="0"/>
          <a:cs typeface="Arial" charset="0"/>
        </a:defRPr>
      </a:lvl8pPr>
      <a:lvl9pPr marL="1828800" algn="ctr" rtl="0" eaLnBrk="1" fontAlgn="base" hangingPunct="1">
        <a:spcBef>
          <a:spcPct val="0"/>
        </a:spcBef>
        <a:spcAft>
          <a:spcPct val="0"/>
        </a:spcAft>
        <a:defRPr sz="4400">
          <a:solidFill>
            <a:schemeClr val="tx2"/>
          </a:solidFill>
          <a:latin typeface="Arial" charset="0"/>
          <a:cs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cs typeface="+mn-cs"/>
        </a:defRPr>
      </a:lvl2pPr>
      <a:lvl3pPr marL="1143000" indent="-228600" algn="l" rtl="0" eaLnBrk="1" fontAlgn="base" hangingPunct="1">
        <a:spcBef>
          <a:spcPct val="20000"/>
        </a:spcBef>
        <a:spcAft>
          <a:spcPct val="0"/>
        </a:spcAft>
        <a:buChar char="•"/>
        <a:defRPr sz="2400">
          <a:solidFill>
            <a:schemeClr val="tx1"/>
          </a:solidFill>
          <a:latin typeface="+mn-lt"/>
          <a:cs typeface="+mn-cs"/>
        </a:defRPr>
      </a:lvl3pPr>
      <a:lvl4pPr marL="1600200" indent="-228600" algn="l" rtl="0" eaLnBrk="1" fontAlgn="base" hangingPunct="1">
        <a:spcBef>
          <a:spcPct val="20000"/>
        </a:spcBef>
        <a:spcAft>
          <a:spcPct val="0"/>
        </a:spcAft>
        <a:buChar char="–"/>
        <a:defRPr sz="2000">
          <a:solidFill>
            <a:schemeClr val="tx1"/>
          </a:solidFill>
          <a:latin typeface="+mn-lt"/>
          <a:cs typeface="+mn-cs"/>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s-ES" smtClean="0"/>
              <a:t>Haga clic para cambiar el estilo de título	</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vl1pPr>
          </a:lstStyle>
          <a:p>
            <a:fld id="{56A4D037-D313-4EB5-ADA9-85F02B4983B9}" type="datetimeFigureOut">
              <a:rPr lang="en-US" smtClean="0"/>
              <a:t>3/28/2022</a:t>
            </a:fld>
            <a:endParaRPr lang="en-US"/>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lvl1pPr>
          </a:lstStyle>
          <a:p>
            <a:endParaRPr lang="en-US"/>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lvl1pPr>
          </a:lstStyle>
          <a:p>
            <a:fld id="{12241FFC-D0F1-41BA-BE07-148054AD3B2D}" type="slidenum">
              <a:rPr lang="en-US" smtClean="0"/>
              <a:t>‹#›</a:t>
            </a:fld>
            <a:endParaRPr lang="en-US"/>
          </a:p>
        </p:txBody>
      </p:sp>
    </p:spTree>
    <p:extLst>
      <p:ext uri="{BB962C8B-B14F-4D97-AF65-F5344CB8AC3E}">
        <p14:creationId xmlns:p14="http://schemas.microsoft.com/office/powerpoint/2010/main" val="1599936892"/>
      </p:ext>
    </p:extLst>
  </p:cSld>
  <p:clrMap bg1="lt1" tx1="dk1" bg2="lt2" tx2="dk2" accent1="accent1" accent2="accent2" accent3="accent3" accent4="accent4" accent5="accent5" accent6="accent6" hlink="hlink" folHlink="folHlink"/>
  <p:sldLayoutIdLst>
    <p:sldLayoutId id="2147483746" r:id="rId1"/>
  </p:sldLayoutIdLst>
  <p:timing>
    <p:tnLst>
      <p:par>
        <p:cTn id="1" dur="indefinite" restart="never" nodeType="tmRoot"/>
      </p:par>
    </p:tnLst>
  </p:timing>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cs typeface="Arial" charset="0"/>
        </a:defRPr>
      </a:lvl2pPr>
      <a:lvl3pPr algn="ctr" rtl="0" eaLnBrk="1" fontAlgn="base" hangingPunct="1">
        <a:spcBef>
          <a:spcPct val="0"/>
        </a:spcBef>
        <a:spcAft>
          <a:spcPct val="0"/>
        </a:spcAft>
        <a:defRPr sz="4400">
          <a:solidFill>
            <a:schemeClr val="tx2"/>
          </a:solidFill>
          <a:latin typeface="Arial" charset="0"/>
          <a:cs typeface="Arial" charset="0"/>
        </a:defRPr>
      </a:lvl3pPr>
      <a:lvl4pPr algn="ctr" rtl="0" eaLnBrk="1" fontAlgn="base" hangingPunct="1">
        <a:spcBef>
          <a:spcPct val="0"/>
        </a:spcBef>
        <a:spcAft>
          <a:spcPct val="0"/>
        </a:spcAft>
        <a:defRPr sz="4400">
          <a:solidFill>
            <a:schemeClr val="tx2"/>
          </a:solidFill>
          <a:latin typeface="Arial" charset="0"/>
          <a:cs typeface="Arial" charset="0"/>
        </a:defRPr>
      </a:lvl4pPr>
      <a:lvl5pPr algn="ctr" rtl="0" eaLnBrk="1" fontAlgn="base" hangingPunct="1">
        <a:spcBef>
          <a:spcPct val="0"/>
        </a:spcBef>
        <a:spcAft>
          <a:spcPct val="0"/>
        </a:spcAft>
        <a:defRPr sz="4400">
          <a:solidFill>
            <a:schemeClr val="tx2"/>
          </a:solidFill>
          <a:latin typeface="Arial" charset="0"/>
          <a:cs typeface="Arial" charset="0"/>
        </a:defRPr>
      </a:lvl5pPr>
      <a:lvl6pPr marL="457200" algn="ctr" rtl="0" eaLnBrk="1" fontAlgn="base" hangingPunct="1">
        <a:spcBef>
          <a:spcPct val="0"/>
        </a:spcBef>
        <a:spcAft>
          <a:spcPct val="0"/>
        </a:spcAft>
        <a:defRPr sz="4400">
          <a:solidFill>
            <a:schemeClr val="tx2"/>
          </a:solidFill>
          <a:latin typeface="Arial" charset="0"/>
          <a:cs typeface="Arial" charset="0"/>
        </a:defRPr>
      </a:lvl6pPr>
      <a:lvl7pPr marL="914400" algn="ctr" rtl="0" eaLnBrk="1" fontAlgn="base" hangingPunct="1">
        <a:spcBef>
          <a:spcPct val="0"/>
        </a:spcBef>
        <a:spcAft>
          <a:spcPct val="0"/>
        </a:spcAft>
        <a:defRPr sz="4400">
          <a:solidFill>
            <a:schemeClr val="tx2"/>
          </a:solidFill>
          <a:latin typeface="Arial" charset="0"/>
          <a:cs typeface="Arial" charset="0"/>
        </a:defRPr>
      </a:lvl7pPr>
      <a:lvl8pPr marL="1371600" algn="ctr" rtl="0" eaLnBrk="1" fontAlgn="base" hangingPunct="1">
        <a:spcBef>
          <a:spcPct val="0"/>
        </a:spcBef>
        <a:spcAft>
          <a:spcPct val="0"/>
        </a:spcAft>
        <a:defRPr sz="4400">
          <a:solidFill>
            <a:schemeClr val="tx2"/>
          </a:solidFill>
          <a:latin typeface="Arial" charset="0"/>
          <a:cs typeface="Arial" charset="0"/>
        </a:defRPr>
      </a:lvl8pPr>
      <a:lvl9pPr marL="1828800" algn="ctr" rtl="0" eaLnBrk="1" fontAlgn="base" hangingPunct="1">
        <a:spcBef>
          <a:spcPct val="0"/>
        </a:spcBef>
        <a:spcAft>
          <a:spcPct val="0"/>
        </a:spcAft>
        <a:defRPr sz="4400">
          <a:solidFill>
            <a:schemeClr val="tx2"/>
          </a:solidFill>
          <a:latin typeface="Arial" charset="0"/>
          <a:cs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cs typeface="+mn-cs"/>
        </a:defRPr>
      </a:lvl2pPr>
      <a:lvl3pPr marL="1143000" indent="-228600" algn="l" rtl="0" eaLnBrk="1" fontAlgn="base" hangingPunct="1">
        <a:spcBef>
          <a:spcPct val="20000"/>
        </a:spcBef>
        <a:spcAft>
          <a:spcPct val="0"/>
        </a:spcAft>
        <a:buChar char="•"/>
        <a:defRPr sz="2400">
          <a:solidFill>
            <a:schemeClr val="tx1"/>
          </a:solidFill>
          <a:latin typeface="+mn-lt"/>
          <a:cs typeface="+mn-cs"/>
        </a:defRPr>
      </a:lvl3pPr>
      <a:lvl4pPr marL="1600200" indent="-228600" algn="l" rtl="0" eaLnBrk="1" fontAlgn="base" hangingPunct="1">
        <a:spcBef>
          <a:spcPct val="20000"/>
        </a:spcBef>
        <a:spcAft>
          <a:spcPct val="0"/>
        </a:spcAft>
        <a:buChar char="–"/>
        <a:defRPr sz="2000">
          <a:solidFill>
            <a:schemeClr val="tx1"/>
          </a:solidFill>
          <a:latin typeface="+mn-lt"/>
          <a:cs typeface="+mn-cs"/>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6A4D037-D313-4EB5-ADA9-85F02B4983B9}" type="datetimeFigureOut">
              <a:rPr lang="en-US" smtClean="0"/>
              <a:t>3/28/2022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12241FFC-D0F1-41BA-BE07-148054AD3B2D}"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9166489"/>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3" Type="http://schemas.openxmlformats.org/officeDocument/2006/relationships/hyperlink" Target="https://ourworldindata.org/happiness-and-life-satisfaction" TargetMode="External"/><Relationship Id="rId2" Type="http://schemas.openxmlformats.org/officeDocument/2006/relationships/hyperlink" Target="http://www.nationmaster.com/country-" TargetMode="External"/><Relationship Id="rId1" Type="http://schemas.openxmlformats.org/officeDocument/2006/relationships/slideLayout" Target="../slideLayouts/slideLayout47.xml"/></Relationships>
</file>

<file path=ppt/slides/_rels/slide101.xml.rels><?xml version="1.0" encoding="UTF-8" standalone="yes"?>
<Relationships xmlns="http://schemas.openxmlformats.org/package/2006/relationships"><Relationship Id="rId3" Type="http://schemas.openxmlformats.org/officeDocument/2006/relationships/hyperlink" Target="http://www.youtube.com/watch?v=qesLGw23_zQ" TargetMode="External"/><Relationship Id="rId2" Type="http://schemas.openxmlformats.org/officeDocument/2006/relationships/hyperlink" Target="http://www.worldvaluessurvey.org/WVSContents.jsp" TargetMode="External"/><Relationship Id="rId1" Type="http://schemas.openxmlformats.org/officeDocument/2006/relationships/slideLayout" Target="../slideLayouts/slideLayout4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05.xml.rels><?xml version="1.0" encoding="UTF-8" standalone="yes"?>
<Relationships xmlns="http://schemas.openxmlformats.org/package/2006/relationships"><Relationship Id="rId2" Type="http://schemas.openxmlformats.org/officeDocument/2006/relationships/hyperlink" Target="http://www.worldvaluessurvey.org/WVSDocumentationWV6.jsp" TargetMode="External"/><Relationship Id="rId1" Type="http://schemas.openxmlformats.org/officeDocument/2006/relationships/slideLayout" Target="../slideLayouts/slideLayout52.xml"/></Relationships>
</file>

<file path=ppt/slides/_rels/slide106.xml.rels><?xml version="1.0" encoding="UTF-8" standalone="yes"?>
<Relationships xmlns="http://schemas.openxmlformats.org/package/2006/relationships"><Relationship Id="rId2" Type="http://schemas.openxmlformats.org/officeDocument/2006/relationships/hyperlink" Target="http://www.worldvaluessurvey.org/WVSOnline.jsp" TargetMode="External"/><Relationship Id="rId1" Type="http://schemas.openxmlformats.org/officeDocument/2006/relationships/slideLayout" Target="../slideLayouts/slideLayout47.xml"/></Relationships>
</file>

<file path=ppt/slides/_rels/slide107.xml.rels><?xml version="1.0" encoding="UTF-8" standalone="yes"?>
<Relationships xmlns="http://schemas.openxmlformats.org/package/2006/relationships"><Relationship Id="rId3" Type="http://schemas.openxmlformats.org/officeDocument/2006/relationships/hyperlink" Target="http://www.worldvaluessurvey.org/WVSContents.jsp?CMSID=Findings" TargetMode="External"/><Relationship Id="rId2" Type="http://schemas.openxmlformats.org/officeDocument/2006/relationships/hyperlink" Target="http://www.iffs.se/" TargetMode="External"/><Relationship Id="rId1" Type="http://schemas.openxmlformats.org/officeDocument/2006/relationships/slideLayout" Target="../slideLayouts/slideLayout47.xml"/></Relationships>
</file>

<file path=ppt/slides/_rels/slide108.xml.rels><?xml version="1.0" encoding="UTF-8" standalone="yes"?>
<Relationships xmlns="http://schemas.openxmlformats.org/package/2006/relationships"><Relationship Id="rId3" Type="http://schemas.openxmlformats.org/officeDocument/2006/relationships/hyperlink" Target="http://www.nationmaster.com/country-info/profiles/" TargetMode="External"/><Relationship Id="rId2" Type="http://schemas.openxmlformats.org/officeDocument/2006/relationships/hyperlink" Target="http://www.worldvaluessurvey.org/WVSDocumentationWVL.jsp" TargetMode="External"/><Relationship Id="rId1" Type="http://schemas.openxmlformats.org/officeDocument/2006/relationships/slideLayout" Target="../slideLayouts/slideLayout52.xml"/><Relationship Id="rId4" Type="http://schemas.openxmlformats.org/officeDocument/2006/relationships/hyperlink" Target="http://www.youtube.com/watch?v=qesLGw23_zQ"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jpe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0.xml"/><Relationship Id="rId5" Type="http://schemas.openxmlformats.org/officeDocument/2006/relationships/image" Target="../media/image10.png"/><Relationship Id="rId4" Type="http://schemas.openxmlformats.org/officeDocument/2006/relationships/image" Target="../media/image18.jpg"/></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g"/><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8.xml"/><Relationship Id="rId6" Type="http://schemas.openxmlformats.org/officeDocument/2006/relationships/image" Target="../media/image10.png"/><Relationship Id="rId5" Type="http://schemas.openxmlformats.org/officeDocument/2006/relationships/image" Target="../media/image26.jpe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7.jpe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8.jpg"/><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hyperlink" Target="http://civet.dedi.velay.greta.fr/book/export/html/36" TargetMode="External"/><Relationship Id="rId2" Type="http://schemas.openxmlformats.org/officeDocument/2006/relationships/image" Target="../media/image29.jpg"/><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0.jp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4.jpeg"/><Relationship Id="rId1" Type="http://schemas.openxmlformats.org/officeDocument/2006/relationships/slideLayout" Target="../slideLayouts/slideLayout39.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3.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3.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3.xml"/></Relationships>
</file>

<file path=ppt/slides/_rels/slide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4.xml"/></Relationships>
</file>

<file path=ppt/slides/_rels/slide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5.xml"/></Relationships>
</file>

<file path=ppt/slides/_rels/slide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9.xml"/></Relationships>
</file>

<file path=ppt/slides/_rels/slide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0.xml"/></Relationships>
</file>

<file path=ppt/slides/_rels/slide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1.jpeg"/><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2.png"/><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eerthofstede.com/training-consulting/onlinelectures/" TargetMode="External"/><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47.xml"/></Relationships>
</file>

<file path=ppt/slides/_rels/slide6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hyperlink" Target="http://www.worldvaluessurvey.org/" TargetMode="External"/><Relationship Id="rId1" Type="http://schemas.openxmlformats.org/officeDocument/2006/relationships/slideLayout" Target="../slideLayouts/slideLayout47.xml"/><Relationship Id="rId4" Type="http://schemas.openxmlformats.org/officeDocument/2006/relationships/image" Target="../media/image46.png"/></Relationships>
</file>

<file path=ppt/slides/_rels/slide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g"/><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jpg"/><Relationship Id="rId1" Type="http://schemas.openxmlformats.org/officeDocument/2006/relationships/slideLayout" Target="../slideLayouts/slideLayout4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9.xml"/></Relationships>
</file>

<file path=ppt/slides/_rels/slide7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hyperlink" Target="http://www.worldvaluessurvey.org/WVSContents.jsp?CMSID=Findings" TargetMode="External"/><Relationship Id="rId1" Type="http://schemas.openxmlformats.org/officeDocument/2006/relationships/slideLayout" Target="../slideLayouts/slideLayout52.xml"/><Relationship Id="rId4" Type="http://schemas.openxmlformats.org/officeDocument/2006/relationships/image" Target="../media/image46.png"/></Relationships>
</file>

<file path=ppt/slides/_rels/slide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7.xml"/></Relationships>
</file>

<file path=ppt/slides/_rels/slide7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7.xml"/></Relationships>
</file>

<file path=ppt/slides/_rels/slide7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9.png"/><Relationship Id="rId1" Type="http://schemas.openxmlformats.org/officeDocument/2006/relationships/slideLayout" Target="../slideLayouts/slideLayout52.xml"/></Relationships>
</file>

<file path=ppt/slides/_rels/slide7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0.png"/><Relationship Id="rId1" Type="http://schemas.openxmlformats.org/officeDocument/2006/relationships/slideLayout" Target="../slideLayouts/slideLayout52.xml"/></Relationships>
</file>

<file path=ppt/slides/_rels/slide7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1.png"/><Relationship Id="rId1" Type="http://schemas.openxmlformats.org/officeDocument/2006/relationships/slideLayout" Target="../slideLayouts/slideLayout52.xml"/><Relationship Id="rId4" Type="http://schemas.openxmlformats.org/officeDocument/2006/relationships/image" Target="../media/image52.png"/></Relationships>
</file>

<file path=ppt/slides/_rels/slide7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3.png"/><Relationship Id="rId1" Type="http://schemas.openxmlformats.org/officeDocument/2006/relationships/slideLayout" Target="../slideLayouts/slideLayout52.xml"/><Relationship Id="rId5" Type="http://schemas.openxmlformats.org/officeDocument/2006/relationships/image" Target="../media/image55.png"/><Relationship Id="rId4" Type="http://schemas.openxmlformats.org/officeDocument/2006/relationships/image" Target="../media/image54.png"/></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6.png"/><Relationship Id="rId1" Type="http://schemas.openxmlformats.org/officeDocument/2006/relationships/slideLayout" Target="../slideLayouts/slideLayout52.xml"/><Relationship Id="rId4" Type="http://schemas.openxmlformats.org/officeDocument/2006/relationships/image" Target="../media/image57.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8.png"/><Relationship Id="rId1" Type="http://schemas.openxmlformats.org/officeDocument/2006/relationships/slideLayout" Target="../slideLayouts/slideLayout52.xml"/><Relationship Id="rId4" Type="http://schemas.openxmlformats.org/officeDocument/2006/relationships/image" Target="../media/image59.png"/></Relationships>
</file>

<file path=ppt/slides/_rels/slide8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0.png"/><Relationship Id="rId1" Type="http://schemas.openxmlformats.org/officeDocument/2006/relationships/slideLayout" Target="../slideLayouts/slideLayout52.xml"/><Relationship Id="rId4" Type="http://schemas.openxmlformats.org/officeDocument/2006/relationships/image" Target="../media/image61.jpeg"/></Relationships>
</file>

<file path=ppt/slides/_rels/slide8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2.xml"/><Relationship Id="rId4" Type="http://schemas.openxmlformats.org/officeDocument/2006/relationships/image" Target="../media/image43.png"/></Relationships>
</file>

<file path=ppt/slides/_rels/slide8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2.xml"/><Relationship Id="rId5" Type="http://schemas.openxmlformats.org/officeDocument/2006/relationships/image" Target="../media/image43.png"/><Relationship Id="rId4" Type="http://schemas.openxmlformats.org/officeDocument/2006/relationships/image" Target="../media/image66.jpeg"/></Relationships>
</file>

<file path=ppt/slides/_rels/slide8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3.png"/><Relationship Id="rId1" Type="http://schemas.openxmlformats.org/officeDocument/2006/relationships/slideLayout" Target="../slideLayouts/slideLayout52.xml"/></Relationships>
</file>

<file path=ppt/slides/_rels/slide85.xml.rels><?xml version="1.0" encoding="UTF-8" standalone="yes"?>
<Relationships xmlns="http://schemas.openxmlformats.org/package/2006/relationships"><Relationship Id="rId3" Type="http://schemas.openxmlformats.org/officeDocument/2006/relationships/hyperlink" Target="https://youtu.be/zSfmQf5AB_E" TargetMode="External"/><Relationship Id="rId2" Type="http://schemas.openxmlformats.org/officeDocument/2006/relationships/image" Target="../media/image68.jpg"/><Relationship Id="rId1" Type="http://schemas.openxmlformats.org/officeDocument/2006/relationships/slideLayout" Target="../slideLayouts/slideLayout52.xml"/></Relationships>
</file>

<file path=ppt/slides/_rels/slide8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2" Type="http://schemas.openxmlformats.org/officeDocument/2006/relationships/hyperlink" Target="http://www.worldvaluessurvey.org/" TargetMode="External"/><Relationship Id="rId1" Type="http://schemas.openxmlformats.org/officeDocument/2006/relationships/slideLayout" Target="../slideLayouts/slideLayout47.xml"/></Relationships>
</file>

<file path=ppt/slides/_rels/slide8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hyperlink" Target="http://www.worldvaluessurvey.org/WVSContents.jsp?CMSID=Findings" TargetMode="External"/><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2.xml.rels><?xml version="1.0" encoding="UTF-8" standalone="yes"?>
<Relationships xmlns="http://schemas.openxmlformats.org/package/2006/relationships"><Relationship Id="rId2" Type="http://schemas.openxmlformats.org/officeDocument/2006/relationships/hyperlink" Target="http://www.worldvaluessurvey.org/WVSContents.jsp" TargetMode="External"/><Relationship Id="rId1" Type="http://schemas.openxmlformats.org/officeDocument/2006/relationships/slideLayout" Target="../slideLayouts/slideLayout5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escholarship.org/uc/item/3tj7c4bb" TargetMode="External"/><Relationship Id="rId1" Type="http://schemas.openxmlformats.org/officeDocument/2006/relationships/slideLayout" Target="../slideLayouts/slideLayout5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7.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hyperlink" Target="http://www.iffs.se/" TargetMode="External"/><Relationship Id="rId1" Type="http://schemas.openxmlformats.org/officeDocument/2006/relationships/slideLayout" Target="../slideLayouts/slideLayout4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1" dirty="0"/>
              <a:t/>
            </a:r>
            <a:br>
              <a:rPr lang="en-US" b="1" dirty="0"/>
            </a:br>
            <a:r>
              <a:rPr lang="en-US" b="1" dirty="0"/>
              <a:t> </a:t>
            </a:r>
            <a:r>
              <a:rPr lang="en-US" b="1" dirty="0" smtClean="0"/>
              <a:t>“Intercultural </a:t>
            </a:r>
            <a:r>
              <a:rPr lang="en-US" b="1" dirty="0"/>
              <a:t>Awareness and Cultural </a:t>
            </a:r>
            <a:r>
              <a:rPr lang="en-US" b="1" dirty="0" smtClean="0"/>
              <a:t>Diversity”</a:t>
            </a:r>
            <a:r>
              <a:rPr lang="en-US" b="1" dirty="0"/>
              <a:t>	</a:t>
            </a:r>
          </a:p>
        </p:txBody>
      </p:sp>
      <p:sp>
        <p:nvSpPr>
          <p:cNvPr id="3" name="Subtitle 2"/>
          <p:cNvSpPr>
            <a:spLocks noGrp="1"/>
          </p:cNvSpPr>
          <p:nvPr>
            <p:ph type="subTitle" idx="1"/>
          </p:nvPr>
        </p:nvSpPr>
        <p:spPr>
          <a:xfrm>
            <a:off x="5621867" y="3996267"/>
            <a:ext cx="6200348" cy="2650066"/>
          </a:xfrm>
        </p:spPr>
        <p:txBody>
          <a:bodyPr>
            <a:normAutofit/>
          </a:bodyPr>
          <a:lstStyle/>
          <a:p>
            <a:pPr algn="ctr"/>
            <a:endParaRPr lang="en-US" dirty="0" smtClean="0"/>
          </a:p>
          <a:p>
            <a:pPr algn="ctr"/>
            <a:r>
              <a:rPr lang="en-US" sz="2800" b="1" dirty="0" smtClean="0"/>
              <a:t>ERA002-3-1</a:t>
            </a:r>
          </a:p>
          <a:p>
            <a:pPr algn="ctr"/>
            <a:endParaRPr lang="en-US" dirty="0"/>
          </a:p>
          <a:p>
            <a:pPr lvl="3"/>
            <a:r>
              <a:rPr lang="en-US" dirty="0"/>
              <a:t> </a:t>
            </a:r>
            <a:r>
              <a:rPr lang="en-US" sz="2400" b="1" dirty="0">
                <a:solidFill>
                  <a:schemeClr val="tx1"/>
                </a:solidFill>
              </a:rPr>
              <a:t>Credit Value </a:t>
            </a:r>
            <a:r>
              <a:rPr lang="en-US" sz="2400" b="1" dirty="0" smtClean="0">
                <a:solidFill>
                  <a:schemeClr val="tx1"/>
                </a:solidFill>
              </a:rPr>
              <a:t>: 3</a:t>
            </a:r>
            <a:r>
              <a:rPr lang="en-US" sz="2400" b="1" dirty="0"/>
              <a:t>	</a:t>
            </a:r>
          </a:p>
          <a:p>
            <a:pPr algn="ctr"/>
            <a:r>
              <a:rPr lang="en-US" dirty="0"/>
              <a:t>	</a:t>
            </a:r>
          </a:p>
        </p:txBody>
      </p:sp>
      <p:sp>
        <p:nvSpPr>
          <p:cNvPr id="7" name="Action Button: Custom 6">
            <a:hlinkClick r:id="" action="ppaction://noaction" highlightClick="1"/>
          </p:cNvPr>
          <p:cNvSpPr/>
          <p:nvPr/>
        </p:nvSpPr>
        <p:spPr>
          <a:xfrm>
            <a:off x="8779933" y="433981"/>
            <a:ext cx="3042282" cy="1892174"/>
          </a:xfrm>
          <a:prstGeom prst="actionButtonBlank">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873397" y="413327"/>
            <a:ext cx="7351937" cy="369332"/>
          </a:xfrm>
          <a:prstGeom prst="rect">
            <a:avLst/>
          </a:prstGeom>
          <a:noFill/>
        </p:spPr>
        <p:txBody>
          <a:bodyPr wrap="square" lIns="91440" tIns="45720" rIns="91440" bIns="45720">
            <a:spAutoFit/>
          </a:bodyPr>
          <a:lstStyle/>
          <a:p>
            <a:pPr algn="ctr"/>
            <a:r>
              <a:rPr lang="en-US" b="1" cap="none" spc="0" dirty="0" smtClean="0">
                <a:ln w="0"/>
                <a:solidFill>
                  <a:schemeClr val="tx1"/>
                </a:solidFill>
                <a:effectLst>
                  <a:outerShdw blurRad="38100" dist="19050" dir="2700000" algn="tl" rotWithShape="0">
                    <a:schemeClr val="dk1">
                      <a:alpha val="40000"/>
                    </a:schemeClr>
                  </a:outerShdw>
                </a:effectLst>
              </a:rPr>
              <a:t>LORD BUDDHA EDUCATION FOUNDATION</a:t>
            </a:r>
            <a:endParaRPr lang="en-US" b="1"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6854014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52271" y="2069805"/>
            <a:ext cx="8886825" cy="3390672"/>
          </a:xfrm>
          <a:prstGeom prst="rect">
            <a:avLst/>
          </a:prstGeom>
        </p:spPr>
        <p:txBody>
          <a:bodyPr vert="horz" wrap="square" lIns="0" tIns="81280" rIns="0" bIns="0" rtlCol="0">
            <a:spAutoFit/>
          </a:bodyPr>
          <a:lstStyle/>
          <a:p>
            <a:pPr marL="12700" marR="5080" indent="606425" algn="ctr">
              <a:lnSpc>
                <a:spcPts val="4320"/>
              </a:lnSpc>
              <a:spcBef>
                <a:spcPts val="640"/>
              </a:spcBef>
            </a:pPr>
            <a:r>
              <a:rPr lang="en-US" spc="-5" dirty="0" smtClean="0">
                <a:solidFill>
                  <a:schemeClr val="tx2">
                    <a:lumMod val="75000"/>
                  </a:schemeClr>
                </a:solidFill>
              </a:rPr>
              <a:t>Chapter – (02)</a:t>
            </a:r>
            <a:br>
              <a:rPr lang="en-US" spc="-5" dirty="0" smtClean="0">
                <a:solidFill>
                  <a:schemeClr val="tx2">
                    <a:lumMod val="75000"/>
                  </a:schemeClr>
                </a:solidFill>
              </a:rPr>
            </a:br>
            <a:r>
              <a:rPr lang="en-US" spc="-5" dirty="0">
                <a:solidFill>
                  <a:schemeClr val="tx1"/>
                </a:solidFill>
              </a:rPr>
              <a:t/>
            </a:r>
            <a:br>
              <a:rPr lang="en-US" spc="-5" dirty="0">
                <a:solidFill>
                  <a:schemeClr val="tx1"/>
                </a:solidFill>
              </a:rPr>
            </a:br>
            <a:r>
              <a:rPr spc="10" dirty="0" smtClean="0">
                <a:solidFill>
                  <a:srgbClr val="000000"/>
                </a:solidFill>
              </a:rPr>
              <a:t> </a:t>
            </a:r>
            <a:r>
              <a:rPr lang="en-US" dirty="0"/>
              <a:t>What is culture? Concepts of culture. Approaches in defining culture</a:t>
            </a:r>
            <a:br>
              <a:rPr lang="en-US" dirty="0"/>
            </a:br>
            <a:endParaRPr spc="-5" dirty="0">
              <a:solidFill>
                <a:srgbClr val="000000"/>
              </a:solidFill>
            </a:endParaRPr>
          </a:p>
        </p:txBody>
      </p:sp>
      <p:sp>
        <p:nvSpPr>
          <p:cNvPr id="7" name="Action Button: Custom 6">
            <a:hlinkClick r:id="" action="ppaction://noaction" highlightClick="1"/>
          </p:cNvPr>
          <p:cNvSpPr/>
          <p:nvPr/>
        </p:nvSpPr>
        <p:spPr>
          <a:xfrm>
            <a:off x="914400" y="685800"/>
            <a:ext cx="2221953" cy="1143000"/>
          </a:xfrm>
          <a:prstGeom prst="actionButtonBlank">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Action Button: Custom 7">
            <a:hlinkClick r:id="" action="ppaction://noaction" highlightClick="1"/>
          </p:cNvPr>
          <p:cNvSpPr/>
          <p:nvPr/>
        </p:nvSpPr>
        <p:spPr>
          <a:xfrm>
            <a:off x="8915400" y="354986"/>
            <a:ext cx="2831553" cy="1841204"/>
          </a:xfrm>
          <a:prstGeom prst="actionButtonBlank">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46534" y="666210"/>
            <a:ext cx="7696834" cy="635000"/>
          </a:xfrm>
          <a:prstGeom prst="rect">
            <a:avLst/>
          </a:prstGeom>
        </p:spPr>
        <p:txBody>
          <a:bodyPr vert="horz" wrap="square" lIns="0" tIns="12065" rIns="0" bIns="0" rtlCol="0">
            <a:spAutoFit/>
          </a:bodyPr>
          <a:lstStyle/>
          <a:p>
            <a:pPr marL="12700">
              <a:lnSpc>
                <a:spcPct val="100000"/>
              </a:lnSpc>
              <a:spcBef>
                <a:spcPts val="95"/>
              </a:spcBef>
            </a:pPr>
            <a:r>
              <a:rPr spc="-10" dirty="0"/>
              <a:t>Happiness</a:t>
            </a:r>
            <a:r>
              <a:rPr spc="10" dirty="0"/>
              <a:t> </a:t>
            </a:r>
            <a:r>
              <a:rPr spc="-10" dirty="0"/>
              <a:t>and</a:t>
            </a:r>
            <a:r>
              <a:rPr spc="-15" dirty="0"/>
              <a:t> </a:t>
            </a:r>
            <a:r>
              <a:rPr spc="-5" dirty="0"/>
              <a:t>Life</a:t>
            </a:r>
            <a:r>
              <a:rPr dirty="0"/>
              <a:t> </a:t>
            </a:r>
            <a:r>
              <a:rPr spc="-5" dirty="0"/>
              <a:t>Satisfaction</a:t>
            </a:r>
          </a:p>
        </p:txBody>
      </p:sp>
      <p:sp>
        <p:nvSpPr>
          <p:cNvPr id="3" name="object 3"/>
          <p:cNvSpPr txBox="1"/>
          <p:nvPr/>
        </p:nvSpPr>
        <p:spPr>
          <a:xfrm>
            <a:off x="916939" y="1819021"/>
            <a:ext cx="10358755" cy="3677930"/>
          </a:xfrm>
          <a:prstGeom prst="rect">
            <a:avLst/>
          </a:prstGeom>
        </p:spPr>
        <p:txBody>
          <a:bodyPr vert="horz" wrap="square" lIns="0" tIns="48260" rIns="0" bIns="0" rtlCol="0">
            <a:spAutoFit/>
          </a:bodyPr>
          <a:lstStyle/>
          <a:p>
            <a:pPr marL="241300" marR="5080" indent="-228600" algn="just">
              <a:lnSpc>
                <a:spcPts val="2270"/>
              </a:lnSpc>
              <a:spcBef>
                <a:spcPts val="380"/>
              </a:spcBef>
              <a:buChar char="•"/>
              <a:tabLst>
                <a:tab pos="241300" algn="l"/>
              </a:tabLst>
            </a:pPr>
            <a:r>
              <a:rPr sz="2100" spc="-5" dirty="0">
                <a:solidFill>
                  <a:srgbClr val="1F2A44"/>
                </a:solidFill>
                <a:latin typeface="Arial MT"/>
                <a:cs typeface="Arial MT"/>
              </a:rPr>
              <a:t>From 1981 to 2007 happiness rose in 45 of </a:t>
            </a:r>
            <a:r>
              <a:rPr sz="2100" spc="-10" dirty="0">
                <a:solidFill>
                  <a:srgbClr val="1F2A44"/>
                </a:solidFill>
                <a:latin typeface="Arial MT"/>
                <a:cs typeface="Arial MT"/>
              </a:rPr>
              <a:t>the </a:t>
            </a:r>
            <a:r>
              <a:rPr sz="2100" spc="-5" dirty="0">
                <a:solidFill>
                  <a:srgbClr val="1F2A44"/>
                </a:solidFill>
                <a:latin typeface="Arial MT"/>
                <a:cs typeface="Arial MT"/>
              </a:rPr>
              <a:t>52 countries for which long-term data </a:t>
            </a:r>
            <a:r>
              <a:rPr sz="2100" dirty="0">
                <a:solidFill>
                  <a:srgbClr val="1F2A44"/>
                </a:solidFill>
                <a:latin typeface="Arial MT"/>
                <a:cs typeface="Arial MT"/>
              </a:rPr>
              <a:t> </a:t>
            </a:r>
            <a:r>
              <a:rPr sz="2100" spc="-5" dirty="0">
                <a:solidFill>
                  <a:srgbClr val="1F2A44"/>
                </a:solidFill>
                <a:latin typeface="Arial MT"/>
                <a:cs typeface="Arial MT"/>
              </a:rPr>
              <a:t>are available.</a:t>
            </a:r>
            <a:endParaRPr sz="2100" dirty="0">
              <a:latin typeface="Arial MT"/>
              <a:cs typeface="Arial MT"/>
            </a:endParaRPr>
          </a:p>
          <a:p>
            <a:pPr marL="240665" marR="6350" indent="-228600" algn="just">
              <a:lnSpc>
                <a:spcPts val="2270"/>
              </a:lnSpc>
              <a:spcBef>
                <a:spcPts val="1005"/>
              </a:spcBef>
              <a:buChar char="•"/>
              <a:tabLst>
                <a:tab pos="241300" algn="l"/>
              </a:tabLst>
            </a:pPr>
            <a:r>
              <a:rPr sz="2100" spc="-5" dirty="0">
                <a:solidFill>
                  <a:srgbClr val="FF0000"/>
                </a:solidFill>
                <a:latin typeface="Arial MT"/>
                <a:cs typeface="Arial MT"/>
              </a:rPr>
              <a:t>Economic</a:t>
            </a:r>
            <a:r>
              <a:rPr sz="2100" dirty="0">
                <a:solidFill>
                  <a:srgbClr val="FF0000"/>
                </a:solidFill>
                <a:latin typeface="Arial MT"/>
                <a:cs typeface="Arial MT"/>
              </a:rPr>
              <a:t> </a:t>
            </a:r>
            <a:r>
              <a:rPr sz="2100" spc="-10" dirty="0">
                <a:solidFill>
                  <a:srgbClr val="FF0000"/>
                </a:solidFill>
                <a:latin typeface="Arial MT"/>
                <a:cs typeface="Arial MT"/>
              </a:rPr>
              <a:t>development</a:t>
            </a:r>
            <a:r>
              <a:rPr sz="2100" spc="-5" dirty="0">
                <a:solidFill>
                  <a:srgbClr val="1F2A44"/>
                </a:solidFill>
                <a:latin typeface="Arial MT"/>
                <a:cs typeface="Arial MT"/>
              </a:rPr>
              <a:t> and</a:t>
            </a:r>
            <a:r>
              <a:rPr sz="2100" dirty="0">
                <a:solidFill>
                  <a:srgbClr val="1F2A44"/>
                </a:solidFill>
                <a:latin typeface="Arial MT"/>
                <a:cs typeface="Arial MT"/>
              </a:rPr>
              <a:t> </a:t>
            </a:r>
            <a:r>
              <a:rPr sz="2100" spc="-5" dirty="0">
                <a:solidFill>
                  <a:srgbClr val="FF0000"/>
                </a:solidFill>
                <a:latin typeface="Arial MT"/>
                <a:cs typeface="Arial MT"/>
              </a:rPr>
              <a:t>democratic</a:t>
            </a:r>
            <a:r>
              <a:rPr sz="2100" dirty="0">
                <a:solidFill>
                  <a:srgbClr val="FF0000"/>
                </a:solidFill>
                <a:latin typeface="Arial MT"/>
                <a:cs typeface="Arial MT"/>
              </a:rPr>
              <a:t> </a:t>
            </a:r>
            <a:r>
              <a:rPr sz="2100" spc="-10" dirty="0">
                <a:solidFill>
                  <a:srgbClr val="FF0000"/>
                </a:solidFill>
                <a:latin typeface="Arial MT"/>
                <a:cs typeface="Arial MT"/>
              </a:rPr>
              <a:t>movement</a:t>
            </a:r>
            <a:r>
              <a:rPr sz="2100" spc="-5" dirty="0">
                <a:solidFill>
                  <a:srgbClr val="FF0000"/>
                </a:solidFill>
                <a:latin typeface="Arial MT"/>
                <a:cs typeface="Arial MT"/>
              </a:rPr>
              <a:t> </a:t>
            </a:r>
            <a:r>
              <a:rPr sz="2100" spc="-10" dirty="0">
                <a:solidFill>
                  <a:srgbClr val="1F2A44"/>
                </a:solidFill>
                <a:latin typeface="Arial MT"/>
                <a:cs typeface="Arial MT"/>
              </a:rPr>
              <a:t>have</a:t>
            </a:r>
            <a:r>
              <a:rPr sz="2100" spc="-5" dirty="0">
                <a:solidFill>
                  <a:srgbClr val="1F2A44"/>
                </a:solidFill>
                <a:latin typeface="Arial MT"/>
                <a:cs typeface="Arial MT"/>
              </a:rPr>
              <a:t> increased</a:t>
            </a:r>
            <a:r>
              <a:rPr sz="2100" dirty="0">
                <a:solidFill>
                  <a:srgbClr val="1F2A44"/>
                </a:solidFill>
                <a:latin typeface="Arial MT"/>
                <a:cs typeface="Arial MT"/>
              </a:rPr>
              <a:t> </a:t>
            </a:r>
            <a:r>
              <a:rPr sz="2100" spc="-5" dirty="0">
                <a:solidFill>
                  <a:srgbClr val="1F2A44"/>
                </a:solidFill>
                <a:latin typeface="Arial MT"/>
                <a:cs typeface="Arial MT"/>
              </a:rPr>
              <a:t>the</a:t>
            </a:r>
            <a:r>
              <a:rPr sz="2100" dirty="0">
                <a:solidFill>
                  <a:srgbClr val="1F2A44"/>
                </a:solidFill>
                <a:latin typeface="Arial MT"/>
                <a:cs typeface="Arial MT"/>
              </a:rPr>
              <a:t> </a:t>
            </a:r>
            <a:r>
              <a:rPr sz="2100" spc="-5" dirty="0">
                <a:solidFill>
                  <a:srgbClr val="1F2A44"/>
                </a:solidFill>
                <a:latin typeface="Arial MT"/>
                <a:cs typeface="Arial MT"/>
              </a:rPr>
              <a:t>extent</a:t>
            </a:r>
            <a:r>
              <a:rPr sz="2100" spc="570" dirty="0">
                <a:solidFill>
                  <a:srgbClr val="1F2A44"/>
                </a:solidFill>
                <a:latin typeface="Arial MT"/>
                <a:cs typeface="Arial MT"/>
              </a:rPr>
              <a:t> </a:t>
            </a:r>
            <a:r>
              <a:rPr sz="2100" dirty="0">
                <a:solidFill>
                  <a:srgbClr val="1F2A44"/>
                </a:solidFill>
                <a:latin typeface="Arial MT"/>
                <a:cs typeface="Arial MT"/>
              </a:rPr>
              <a:t>to </a:t>
            </a:r>
            <a:r>
              <a:rPr sz="2100" spc="5" dirty="0">
                <a:solidFill>
                  <a:srgbClr val="1F2A44"/>
                </a:solidFill>
                <a:latin typeface="Arial MT"/>
                <a:cs typeface="Arial MT"/>
              </a:rPr>
              <a:t> </a:t>
            </a:r>
            <a:r>
              <a:rPr sz="2100" spc="-5" dirty="0">
                <a:solidFill>
                  <a:srgbClr val="1F2A44"/>
                </a:solidFill>
                <a:latin typeface="Arial MT"/>
                <a:cs typeface="Arial MT"/>
              </a:rPr>
              <a:t>which </a:t>
            </a:r>
            <a:r>
              <a:rPr sz="2100" spc="-10" dirty="0">
                <a:solidFill>
                  <a:srgbClr val="1F2A44"/>
                </a:solidFill>
                <a:latin typeface="Arial MT"/>
                <a:cs typeface="Arial MT"/>
              </a:rPr>
              <a:t>people perceive </a:t>
            </a:r>
            <a:r>
              <a:rPr sz="2100" spc="-5" dirty="0">
                <a:solidFill>
                  <a:srgbClr val="FF0000"/>
                </a:solidFill>
                <a:latin typeface="Arial MT"/>
                <a:cs typeface="Arial MT"/>
              </a:rPr>
              <a:t>freedom of choice</a:t>
            </a:r>
            <a:r>
              <a:rPr sz="2100" spc="-5" dirty="0">
                <a:solidFill>
                  <a:srgbClr val="1F2A44"/>
                </a:solidFill>
                <a:latin typeface="Arial MT"/>
                <a:cs typeface="Arial MT"/>
              </a:rPr>
              <a:t>, which </a:t>
            </a:r>
            <a:r>
              <a:rPr sz="2100" spc="-10" dirty="0">
                <a:solidFill>
                  <a:srgbClr val="1F2A44"/>
                </a:solidFill>
                <a:latin typeface="Arial MT"/>
                <a:cs typeface="Arial MT"/>
              </a:rPr>
              <a:t>in </a:t>
            </a:r>
            <a:r>
              <a:rPr sz="2100" spc="-5" dirty="0">
                <a:solidFill>
                  <a:srgbClr val="1F2A44"/>
                </a:solidFill>
                <a:latin typeface="Arial MT"/>
                <a:cs typeface="Arial MT"/>
              </a:rPr>
              <a:t>turn </a:t>
            </a:r>
            <a:r>
              <a:rPr sz="2100" spc="-10" dirty="0">
                <a:solidFill>
                  <a:srgbClr val="1F2A44"/>
                </a:solidFill>
                <a:latin typeface="Arial MT"/>
                <a:cs typeface="Arial MT"/>
              </a:rPr>
              <a:t>has led </a:t>
            </a:r>
            <a:r>
              <a:rPr sz="2100" dirty="0">
                <a:solidFill>
                  <a:srgbClr val="1F2A44"/>
                </a:solidFill>
                <a:latin typeface="Arial MT"/>
                <a:cs typeface="Arial MT"/>
              </a:rPr>
              <a:t>to </a:t>
            </a:r>
            <a:r>
              <a:rPr sz="2100" spc="-10" dirty="0">
                <a:solidFill>
                  <a:srgbClr val="1F2A44"/>
                </a:solidFill>
                <a:latin typeface="Arial MT"/>
                <a:cs typeface="Arial MT"/>
              </a:rPr>
              <a:t>higher levels </a:t>
            </a:r>
            <a:r>
              <a:rPr sz="2100" spc="-5" dirty="0">
                <a:solidFill>
                  <a:srgbClr val="1F2A44"/>
                </a:solidFill>
                <a:latin typeface="Arial MT"/>
                <a:cs typeface="Arial MT"/>
              </a:rPr>
              <a:t>of </a:t>
            </a:r>
            <a:r>
              <a:rPr sz="2100" dirty="0">
                <a:solidFill>
                  <a:srgbClr val="1F2A44"/>
                </a:solidFill>
                <a:latin typeface="Arial MT"/>
                <a:cs typeface="Arial MT"/>
              </a:rPr>
              <a:t> </a:t>
            </a:r>
            <a:r>
              <a:rPr sz="2100" spc="-5" dirty="0">
                <a:solidFill>
                  <a:srgbClr val="1F2A44"/>
                </a:solidFill>
                <a:latin typeface="Arial MT"/>
                <a:cs typeface="Arial MT"/>
              </a:rPr>
              <a:t>happiness</a:t>
            </a:r>
            <a:r>
              <a:rPr sz="2100" spc="-15" dirty="0">
                <a:solidFill>
                  <a:srgbClr val="1F2A44"/>
                </a:solidFill>
                <a:latin typeface="Arial MT"/>
                <a:cs typeface="Arial MT"/>
              </a:rPr>
              <a:t> </a:t>
            </a:r>
            <a:r>
              <a:rPr sz="2100" spc="-5" dirty="0">
                <a:solidFill>
                  <a:srgbClr val="1F2A44"/>
                </a:solidFill>
                <a:latin typeface="Arial MT"/>
                <a:cs typeface="Arial MT"/>
              </a:rPr>
              <a:t>around</a:t>
            </a:r>
            <a:r>
              <a:rPr sz="2100" spc="-10" dirty="0">
                <a:solidFill>
                  <a:srgbClr val="1F2A44"/>
                </a:solidFill>
                <a:latin typeface="Arial MT"/>
                <a:cs typeface="Arial MT"/>
              </a:rPr>
              <a:t> </a:t>
            </a:r>
            <a:r>
              <a:rPr sz="2100" spc="-5" dirty="0">
                <a:solidFill>
                  <a:srgbClr val="1F2A44"/>
                </a:solidFill>
                <a:latin typeface="Arial MT"/>
                <a:cs typeface="Arial MT"/>
              </a:rPr>
              <a:t>the</a:t>
            </a:r>
            <a:r>
              <a:rPr sz="2100" dirty="0">
                <a:solidFill>
                  <a:srgbClr val="1F2A44"/>
                </a:solidFill>
                <a:latin typeface="Arial MT"/>
                <a:cs typeface="Arial MT"/>
              </a:rPr>
              <a:t> </a:t>
            </a:r>
            <a:r>
              <a:rPr sz="2100" spc="-5" dirty="0">
                <a:solidFill>
                  <a:srgbClr val="1F2A44"/>
                </a:solidFill>
                <a:latin typeface="Arial MT"/>
                <a:cs typeface="Arial MT"/>
              </a:rPr>
              <a:t>world.</a:t>
            </a:r>
            <a:endParaRPr sz="2100" dirty="0">
              <a:latin typeface="Arial MT"/>
              <a:cs typeface="Arial MT"/>
            </a:endParaRPr>
          </a:p>
          <a:p>
            <a:pPr marL="241300" marR="5715" indent="-229235" algn="just">
              <a:lnSpc>
                <a:spcPts val="2270"/>
              </a:lnSpc>
              <a:spcBef>
                <a:spcPts val="990"/>
              </a:spcBef>
              <a:buChar char="•"/>
              <a:tabLst>
                <a:tab pos="241300" algn="l"/>
              </a:tabLst>
            </a:pPr>
            <a:r>
              <a:rPr sz="2100" spc="-5" dirty="0">
                <a:solidFill>
                  <a:srgbClr val="1F2A44"/>
                </a:solidFill>
                <a:latin typeface="Arial MT"/>
                <a:cs typeface="Arial MT"/>
              </a:rPr>
              <a:t>The popular statistics website Nationmaster </a:t>
            </a:r>
            <a:r>
              <a:rPr sz="2100" spc="-10" dirty="0">
                <a:solidFill>
                  <a:srgbClr val="1F2A44"/>
                </a:solidFill>
                <a:latin typeface="Arial MT"/>
                <a:cs typeface="Arial MT"/>
              </a:rPr>
              <a:t>publishes </a:t>
            </a:r>
            <a:r>
              <a:rPr sz="2100" spc="-5" dirty="0">
                <a:solidFill>
                  <a:srgbClr val="1F2A44"/>
                </a:solidFill>
                <a:latin typeface="Arial MT"/>
                <a:cs typeface="Arial MT"/>
              </a:rPr>
              <a:t>a simplified world </a:t>
            </a:r>
            <a:r>
              <a:rPr sz="2100" spc="-10" dirty="0">
                <a:solidFill>
                  <a:srgbClr val="1F2A44"/>
                </a:solidFill>
                <a:latin typeface="Arial MT"/>
                <a:cs typeface="Arial MT"/>
              </a:rPr>
              <a:t>happiness </a:t>
            </a:r>
            <a:r>
              <a:rPr sz="2100" spc="-5" dirty="0">
                <a:solidFill>
                  <a:srgbClr val="1F2A44"/>
                </a:solidFill>
                <a:latin typeface="Arial MT"/>
                <a:cs typeface="Arial MT"/>
              </a:rPr>
              <a:t> scale </a:t>
            </a:r>
            <a:r>
              <a:rPr sz="2100" spc="-10" dirty="0">
                <a:solidFill>
                  <a:srgbClr val="1F2A44"/>
                </a:solidFill>
                <a:latin typeface="Arial MT"/>
                <a:cs typeface="Arial MT"/>
              </a:rPr>
              <a:t>derived </a:t>
            </a:r>
            <a:r>
              <a:rPr sz="2100" spc="-5" dirty="0">
                <a:solidFill>
                  <a:srgbClr val="1F2A44"/>
                </a:solidFill>
                <a:latin typeface="Arial MT"/>
                <a:cs typeface="Arial MT"/>
              </a:rPr>
              <a:t>from the </a:t>
            </a:r>
            <a:r>
              <a:rPr sz="2100" dirty="0">
                <a:solidFill>
                  <a:srgbClr val="1F2A44"/>
                </a:solidFill>
                <a:latin typeface="Arial MT"/>
                <a:cs typeface="Arial MT"/>
              </a:rPr>
              <a:t>WVS </a:t>
            </a:r>
            <a:r>
              <a:rPr sz="2100" spc="-5" dirty="0">
                <a:solidFill>
                  <a:srgbClr val="1F2A44"/>
                </a:solidFill>
                <a:latin typeface="Arial MT"/>
                <a:cs typeface="Arial MT"/>
              </a:rPr>
              <a:t>data, </a:t>
            </a:r>
            <a:r>
              <a:rPr sz="2100" spc="-10" dirty="0">
                <a:solidFill>
                  <a:srgbClr val="1F2A44"/>
                </a:solidFill>
                <a:latin typeface="Arial MT"/>
                <a:cs typeface="Arial MT"/>
              </a:rPr>
              <a:t>available </a:t>
            </a:r>
            <a:r>
              <a:rPr sz="2100" spc="-5" dirty="0">
                <a:solidFill>
                  <a:srgbClr val="1F2A44"/>
                </a:solidFill>
                <a:latin typeface="Arial MT"/>
                <a:cs typeface="Arial MT"/>
              </a:rPr>
              <a:t>at </a:t>
            </a:r>
            <a:r>
              <a:rPr sz="2100" spc="-10" dirty="0">
                <a:solidFill>
                  <a:srgbClr val="1F2A44"/>
                </a:solidFill>
                <a:latin typeface="Arial MT"/>
                <a:cs typeface="Arial MT"/>
              </a:rPr>
              <a:t>https://</a:t>
            </a:r>
            <a:r>
              <a:rPr sz="2100" spc="-10" dirty="0">
                <a:solidFill>
                  <a:srgbClr val="1F2A44"/>
                </a:solidFill>
                <a:latin typeface="Arial MT"/>
                <a:cs typeface="Arial MT"/>
                <a:hlinkClick r:id="rId2"/>
              </a:rPr>
              <a:t>www.nationmaster.com/country- </a:t>
            </a:r>
            <a:r>
              <a:rPr sz="2100" spc="-5" dirty="0">
                <a:solidFill>
                  <a:srgbClr val="1F2A44"/>
                </a:solidFill>
                <a:latin typeface="Arial MT"/>
                <a:cs typeface="Arial MT"/>
              </a:rPr>
              <a:t> info/profiles</a:t>
            </a:r>
            <a:endParaRPr sz="2100" dirty="0">
              <a:latin typeface="Arial MT"/>
              <a:cs typeface="Arial MT"/>
            </a:endParaRPr>
          </a:p>
          <a:p>
            <a:pPr marL="240665" marR="5715" indent="-228600" algn="just">
              <a:lnSpc>
                <a:spcPts val="2270"/>
              </a:lnSpc>
              <a:spcBef>
                <a:spcPts val="990"/>
              </a:spcBef>
              <a:buChar char="•"/>
              <a:tabLst>
                <a:tab pos="241300" algn="l"/>
              </a:tabLst>
            </a:pPr>
            <a:r>
              <a:rPr sz="2100" spc="-5" dirty="0">
                <a:solidFill>
                  <a:srgbClr val="1F2A44"/>
                </a:solidFill>
                <a:latin typeface="Arial MT"/>
                <a:cs typeface="Arial MT"/>
              </a:rPr>
              <a:t>One of the </a:t>
            </a:r>
            <a:r>
              <a:rPr sz="2100" dirty="0">
                <a:solidFill>
                  <a:srgbClr val="1F2A44"/>
                </a:solidFill>
                <a:latin typeface="Arial MT"/>
                <a:cs typeface="Arial MT"/>
              </a:rPr>
              <a:t>most </a:t>
            </a:r>
            <a:r>
              <a:rPr sz="2100" spc="-5" dirty="0">
                <a:solidFill>
                  <a:srgbClr val="1F2A44"/>
                </a:solidFill>
                <a:latin typeface="Arial MT"/>
                <a:cs typeface="Arial MT"/>
              </a:rPr>
              <a:t>expressed trends measured </a:t>
            </a:r>
            <a:r>
              <a:rPr sz="2100" spc="-15" dirty="0">
                <a:solidFill>
                  <a:srgbClr val="1F2A44"/>
                </a:solidFill>
                <a:latin typeface="Arial MT"/>
                <a:cs typeface="Arial MT"/>
              </a:rPr>
              <a:t>by </a:t>
            </a:r>
            <a:r>
              <a:rPr sz="2100" spc="-5" dirty="0">
                <a:solidFill>
                  <a:srgbClr val="1F2A44"/>
                </a:solidFill>
                <a:latin typeface="Arial MT"/>
                <a:cs typeface="Arial MT"/>
              </a:rPr>
              <a:t>the WVS was the steep decline in </a:t>
            </a:r>
            <a:r>
              <a:rPr sz="2100" dirty="0">
                <a:solidFill>
                  <a:srgbClr val="1F2A44"/>
                </a:solidFill>
                <a:latin typeface="Arial MT"/>
                <a:cs typeface="Arial MT"/>
              </a:rPr>
              <a:t> </a:t>
            </a:r>
            <a:r>
              <a:rPr sz="2100" spc="-5" dirty="0">
                <a:solidFill>
                  <a:srgbClr val="1F2A44"/>
                </a:solidFill>
                <a:latin typeface="Arial MT"/>
                <a:cs typeface="Arial MT"/>
              </a:rPr>
              <a:t>happiness </a:t>
            </a:r>
            <a:r>
              <a:rPr sz="2100" spc="-10" dirty="0">
                <a:solidFill>
                  <a:srgbClr val="1F2A44"/>
                </a:solidFill>
                <a:latin typeface="Arial MT"/>
                <a:cs typeface="Arial MT"/>
              </a:rPr>
              <a:t>experienced in </a:t>
            </a:r>
            <a:r>
              <a:rPr sz="2100" spc="-5" dirty="0">
                <a:solidFill>
                  <a:srgbClr val="1F2A44"/>
                </a:solidFill>
                <a:latin typeface="Arial MT"/>
                <a:cs typeface="Arial MT"/>
              </a:rPr>
              <a:t>Russia </a:t>
            </a:r>
            <a:r>
              <a:rPr sz="2100" spc="-10" dirty="0">
                <a:solidFill>
                  <a:srgbClr val="1F2A44"/>
                </a:solidFill>
                <a:latin typeface="Arial MT"/>
                <a:cs typeface="Arial MT"/>
              </a:rPr>
              <a:t>and </a:t>
            </a:r>
            <a:r>
              <a:rPr sz="2100" spc="-5" dirty="0">
                <a:solidFill>
                  <a:srgbClr val="1F2A44"/>
                </a:solidFill>
                <a:latin typeface="Arial MT"/>
                <a:cs typeface="Arial MT"/>
              </a:rPr>
              <a:t>many </a:t>
            </a:r>
            <a:r>
              <a:rPr sz="2100" spc="-10" dirty="0">
                <a:solidFill>
                  <a:srgbClr val="1F2A44"/>
                </a:solidFill>
                <a:latin typeface="Arial MT"/>
                <a:cs typeface="Arial MT"/>
              </a:rPr>
              <a:t>other </a:t>
            </a:r>
            <a:r>
              <a:rPr sz="2100" spc="-5" dirty="0">
                <a:solidFill>
                  <a:srgbClr val="1F2A44"/>
                </a:solidFill>
                <a:latin typeface="Arial MT"/>
                <a:cs typeface="Arial MT"/>
              </a:rPr>
              <a:t>ex-communist </a:t>
            </a:r>
            <a:r>
              <a:rPr sz="2100" spc="-10" dirty="0">
                <a:solidFill>
                  <a:srgbClr val="1F2A44"/>
                </a:solidFill>
                <a:latin typeface="Arial MT"/>
                <a:cs typeface="Arial MT"/>
              </a:rPr>
              <a:t>countries </a:t>
            </a:r>
            <a:r>
              <a:rPr sz="2100" spc="-5" dirty="0">
                <a:solidFill>
                  <a:srgbClr val="1F2A44"/>
                </a:solidFill>
                <a:latin typeface="Arial MT"/>
                <a:cs typeface="Arial MT"/>
              </a:rPr>
              <a:t>during the </a:t>
            </a:r>
            <a:r>
              <a:rPr sz="2100" dirty="0">
                <a:solidFill>
                  <a:srgbClr val="1F2A44"/>
                </a:solidFill>
                <a:latin typeface="Arial MT"/>
                <a:cs typeface="Arial MT"/>
              </a:rPr>
              <a:t> </a:t>
            </a:r>
            <a:r>
              <a:rPr sz="2100" spc="-5" dirty="0">
                <a:solidFill>
                  <a:srgbClr val="1F2A44"/>
                </a:solidFill>
                <a:latin typeface="Arial MT"/>
                <a:cs typeface="Arial MT"/>
              </a:rPr>
              <a:t>1990s.</a:t>
            </a:r>
            <a:endParaRPr sz="2100" dirty="0">
              <a:latin typeface="Arial MT"/>
              <a:cs typeface="Arial MT"/>
            </a:endParaRPr>
          </a:p>
        </p:txBody>
      </p:sp>
      <p:sp>
        <p:nvSpPr>
          <p:cNvPr id="4" name="Rectangle 3"/>
          <p:cNvSpPr/>
          <p:nvPr/>
        </p:nvSpPr>
        <p:spPr>
          <a:xfrm>
            <a:off x="2564624" y="5612179"/>
            <a:ext cx="7575151" cy="461665"/>
          </a:xfrm>
          <a:prstGeom prst="rect">
            <a:avLst/>
          </a:prstGeom>
        </p:spPr>
        <p:txBody>
          <a:bodyPr wrap="none">
            <a:spAutoFit/>
          </a:bodyPr>
          <a:lstStyle/>
          <a:p>
            <a:r>
              <a:rPr lang="en-US" sz="2400" dirty="0">
                <a:hlinkClick r:id="rId3"/>
              </a:rPr>
              <a:t>https://</a:t>
            </a:r>
            <a:r>
              <a:rPr lang="en-US" sz="2400" dirty="0" smtClean="0">
                <a:hlinkClick r:id="rId3"/>
              </a:rPr>
              <a:t>ourworldindata.org/happiness-and-life-satisfaction</a:t>
            </a:r>
            <a:r>
              <a:rPr lang="en-US" sz="2400" dirty="0" smtClean="0"/>
              <a:t> </a:t>
            </a:r>
            <a:endParaRPr lang="en-US" sz="2400"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81280" rIns="0" bIns="0" rtlCol="0">
            <a:spAutoFit/>
          </a:bodyPr>
          <a:lstStyle/>
          <a:p>
            <a:pPr marL="2649855" marR="5080" indent="-2105025">
              <a:lnSpc>
                <a:spcPts val="4320"/>
              </a:lnSpc>
              <a:spcBef>
                <a:spcPts val="640"/>
              </a:spcBef>
            </a:pPr>
            <a:r>
              <a:rPr spc="-10" dirty="0"/>
              <a:t>The</a:t>
            </a:r>
            <a:r>
              <a:rPr spc="-20" dirty="0"/>
              <a:t> </a:t>
            </a:r>
            <a:r>
              <a:rPr spc="-10" dirty="0"/>
              <a:t>Most</a:t>
            </a:r>
            <a:r>
              <a:rPr spc="15" dirty="0"/>
              <a:t> </a:t>
            </a:r>
            <a:r>
              <a:rPr spc="-5" dirty="0"/>
              <a:t>Important</a:t>
            </a:r>
            <a:r>
              <a:rPr spc="15" dirty="0"/>
              <a:t> </a:t>
            </a:r>
            <a:r>
              <a:rPr spc="-5" dirty="0"/>
              <a:t>Benefits</a:t>
            </a:r>
            <a:r>
              <a:rPr spc="20" dirty="0"/>
              <a:t> </a:t>
            </a:r>
            <a:r>
              <a:rPr spc="-5" dirty="0"/>
              <a:t>from </a:t>
            </a:r>
            <a:r>
              <a:rPr spc="-1100" dirty="0"/>
              <a:t> </a:t>
            </a:r>
            <a:r>
              <a:rPr spc="-5" dirty="0"/>
              <a:t>the</a:t>
            </a:r>
            <a:r>
              <a:rPr dirty="0"/>
              <a:t> </a:t>
            </a:r>
            <a:r>
              <a:rPr spc="-5" dirty="0"/>
              <a:t>WVS Project</a:t>
            </a:r>
          </a:p>
        </p:txBody>
      </p:sp>
      <p:sp>
        <p:nvSpPr>
          <p:cNvPr id="3" name="object 3"/>
          <p:cNvSpPr txBox="1"/>
          <p:nvPr/>
        </p:nvSpPr>
        <p:spPr>
          <a:xfrm>
            <a:off x="916939" y="1819021"/>
            <a:ext cx="10357485" cy="3254737"/>
          </a:xfrm>
          <a:prstGeom prst="rect">
            <a:avLst/>
          </a:prstGeom>
        </p:spPr>
        <p:txBody>
          <a:bodyPr vert="horz" wrap="square" lIns="0" tIns="48260" rIns="0" bIns="0" rtlCol="0">
            <a:spAutoFit/>
          </a:bodyPr>
          <a:lstStyle/>
          <a:p>
            <a:pPr marL="240665" marR="5080" indent="-228600" algn="just">
              <a:lnSpc>
                <a:spcPts val="2270"/>
              </a:lnSpc>
              <a:spcBef>
                <a:spcPts val="380"/>
              </a:spcBef>
              <a:buChar char="•"/>
              <a:tabLst>
                <a:tab pos="241300" algn="l"/>
              </a:tabLst>
            </a:pPr>
            <a:r>
              <a:rPr sz="2100" spc="-5" dirty="0">
                <a:solidFill>
                  <a:srgbClr val="1F2A44"/>
                </a:solidFill>
                <a:latin typeface="Arial MT"/>
                <a:cs typeface="Arial MT"/>
              </a:rPr>
              <a:t>The importance of the WVS project </a:t>
            </a:r>
            <a:r>
              <a:rPr sz="2100" spc="-10" dirty="0">
                <a:solidFill>
                  <a:srgbClr val="1F2A44"/>
                </a:solidFill>
                <a:latin typeface="Arial MT"/>
                <a:cs typeface="Arial MT"/>
              </a:rPr>
              <a:t>is </a:t>
            </a:r>
            <a:r>
              <a:rPr sz="2100" spc="-5" dirty="0">
                <a:solidFill>
                  <a:srgbClr val="1F2A44"/>
                </a:solidFill>
                <a:latin typeface="Arial MT"/>
                <a:cs typeface="Arial MT"/>
              </a:rPr>
              <a:t>related </a:t>
            </a:r>
            <a:r>
              <a:rPr sz="2100" dirty="0">
                <a:solidFill>
                  <a:srgbClr val="1F2A44"/>
                </a:solidFill>
                <a:latin typeface="Arial MT"/>
                <a:cs typeface="Arial MT"/>
              </a:rPr>
              <a:t>to </a:t>
            </a:r>
            <a:r>
              <a:rPr sz="2100" spc="-10" dirty="0">
                <a:solidFill>
                  <a:srgbClr val="1F2A44"/>
                </a:solidFill>
                <a:latin typeface="Arial MT"/>
                <a:cs typeface="Arial MT"/>
              </a:rPr>
              <a:t>the </a:t>
            </a:r>
            <a:r>
              <a:rPr sz="2100" spc="-5" dirty="0" smtClean="0">
                <a:solidFill>
                  <a:srgbClr val="1F2A44"/>
                </a:solidFill>
                <a:latin typeface="Arial MT"/>
                <a:cs typeface="Arial MT"/>
              </a:rPr>
              <a:t>empirical </a:t>
            </a:r>
            <a:r>
              <a:rPr sz="2100" spc="-10" dirty="0" smtClean="0">
                <a:solidFill>
                  <a:srgbClr val="1F2A44"/>
                </a:solidFill>
                <a:latin typeface="Arial MT"/>
                <a:cs typeface="Arial MT"/>
              </a:rPr>
              <a:t>evidence</a:t>
            </a:r>
            <a:r>
              <a:rPr lang="en-US" sz="2100" spc="-10" dirty="0" smtClean="0">
                <a:solidFill>
                  <a:srgbClr val="1F2A44"/>
                </a:solidFill>
                <a:latin typeface="Arial MT"/>
                <a:cs typeface="Arial MT"/>
              </a:rPr>
              <a:t> </a:t>
            </a:r>
            <a:r>
              <a:rPr lang="en-US" sz="2100" spc="-10" dirty="0" smtClean="0">
                <a:solidFill>
                  <a:srgbClr val="FF0000"/>
                </a:solidFill>
                <a:latin typeface="Arial MT"/>
                <a:cs typeface="Arial MT"/>
              </a:rPr>
              <a:t>(Experimental)</a:t>
            </a:r>
            <a:r>
              <a:rPr sz="2100" spc="-10" dirty="0" smtClean="0">
                <a:solidFill>
                  <a:srgbClr val="FF0000"/>
                </a:solidFill>
                <a:latin typeface="Arial MT"/>
                <a:cs typeface="Arial MT"/>
              </a:rPr>
              <a:t> </a:t>
            </a:r>
            <a:r>
              <a:rPr sz="2100" spc="-5" dirty="0" smtClean="0">
                <a:solidFill>
                  <a:srgbClr val="1F2A44"/>
                </a:solidFill>
                <a:latin typeface="Arial MT"/>
                <a:cs typeface="Arial MT"/>
              </a:rPr>
              <a:t>of </a:t>
            </a:r>
            <a:r>
              <a:rPr sz="2100" spc="-10" dirty="0" smtClean="0">
                <a:solidFill>
                  <a:srgbClr val="1F2A44"/>
                </a:solidFill>
                <a:latin typeface="Arial MT"/>
                <a:cs typeface="Arial MT"/>
              </a:rPr>
              <a:t>social and </a:t>
            </a:r>
            <a:r>
              <a:rPr sz="2100" spc="-5" dirty="0" smtClean="0">
                <a:solidFill>
                  <a:srgbClr val="1F2A44"/>
                </a:solidFill>
                <a:latin typeface="Arial MT"/>
                <a:cs typeface="Arial MT"/>
              </a:rPr>
              <a:t> economic transformation of values </a:t>
            </a:r>
            <a:r>
              <a:rPr sz="2100" spc="-5" dirty="0">
                <a:solidFill>
                  <a:srgbClr val="1F2A44"/>
                </a:solidFill>
                <a:latin typeface="Arial MT"/>
                <a:cs typeface="Arial MT"/>
              </a:rPr>
              <a:t>at the </a:t>
            </a:r>
            <a:r>
              <a:rPr sz="2100" spc="-10" dirty="0">
                <a:solidFill>
                  <a:srgbClr val="1F2A44"/>
                </a:solidFill>
                <a:latin typeface="Arial MT"/>
                <a:cs typeface="Arial MT"/>
              </a:rPr>
              <a:t>individual </a:t>
            </a:r>
            <a:r>
              <a:rPr sz="2100" spc="-5" dirty="0">
                <a:solidFill>
                  <a:srgbClr val="1F2A44"/>
                </a:solidFill>
                <a:latin typeface="Arial MT"/>
                <a:cs typeface="Arial MT"/>
              </a:rPr>
              <a:t>level which is not yet </a:t>
            </a:r>
            <a:r>
              <a:rPr sz="2100" spc="-10" dirty="0">
                <a:solidFill>
                  <a:srgbClr val="1F2A44"/>
                </a:solidFill>
                <a:latin typeface="Arial MT"/>
                <a:cs typeface="Arial MT"/>
              </a:rPr>
              <a:t>thoroughly </a:t>
            </a:r>
            <a:r>
              <a:rPr sz="2100" spc="-5" dirty="0">
                <a:solidFill>
                  <a:srgbClr val="1F2A44"/>
                </a:solidFill>
                <a:latin typeface="Arial MT"/>
                <a:cs typeface="Arial MT"/>
              </a:rPr>
              <a:t> studied</a:t>
            </a:r>
            <a:r>
              <a:rPr sz="2100" dirty="0">
                <a:solidFill>
                  <a:srgbClr val="1F2A44"/>
                </a:solidFill>
                <a:latin typeface="Arial MT"/>
                <a:cs typeface="Arial MT"/>
              </a:rPr>
              <a:t> </a:t>
            </a:r>
            <a:r>
              <a:rPr sz="2100" spc="-5" dirty="0">
                <a:solidFill>
                  <a:srgbClr val="1F2A44"/>
                </a:solidFill>
                <a:latin typeface="Arial MT"/>
                <a:cs typeface="Arial MT"/>
              </a:rPr>
              <a:t>and</a:t>
            </a:r>
            <a:r>
              <a:rPr sz="2100" dirty="0">
                <a:solidFill>
                  <a:srgbClr val="1F2A44"/>
                </a:solidFill>
                <a:latin typeface="Arial MT"/>
                <a:cs typeface="Arial MT"/>
              </a:rPr>
              <a:t> </a:t>
            </a:r>
            <a:r>
              <a:rPr sz="2100" spc="-5" dirty="0">
                <a:solidFill>
                  <a:srgbClr val="1F2A44"/>
                </a:solidFill>
                <a:latin typeface="Arial MT"/>
                <a:cs typeface="Arial MT"/>
              </a:rPr>
              <a:t>adequately</a:t>
            </a:r>
            <a:r>
              <a:rPr sz="2100" dirty="0">
                <a:solidFill>
                  <a:srgbClr val="1F2A44"/>
                </a:solidFill>
                <a:latin typeface="Arial MT"/>
                <a:cs typeface="Arial MT"/>
              </a:rPr>
              <a:t> </a:t>
            </a:r>
            <a:r>
              <a:rPr sz="2100" spc="-5" dirty="0">
                <a:solidFill>
                  <a:srgbClr val="1F2A44"/>
                </a:solidFill>
                <a:latin typeface="Arial MT"/>
                <a:cs typeface="Arial MT"/>
              </a:rPr>
              <a:t>understood</a:t>
            </a:r>
            <a:r>
              <a:rPr sz="2100" dirty="0">
                <a:solidFill>
                  <a:srgbClr val="1F2A44"/>
                </a:solidFill>
                <a:latin typeface="Arial MT"/>
                <a:cs typeface="Arial MT"/>
              </a:rPr>
              <a:t> </a:t>
            </a:r>
            <a:r>
              <a:rPr sz="2100" spc="-5" dirty="0">
                <a:solidFill>
                  <a:srgbClr val="1F2A44"/>
                </a:solidFill>
                <a:latin typeface="Arial MT"/>
                <a:cs typeface="Arial MT"/>
              </a:rPr>
              <a:t>worldwide.</a:t>
            </a:r>
            <a:r>
              <a:rPr sz="2100" dirty="0">
                <a:solidFill>
                  <a:srgbClr val="1F2A44"/>
                </a:solidFill>
                <a:latin typeface="Arial MT"/>
                <a:cs typeface="Arial MT"/>
              </a:rPr>
              <a:t> In</a:t>
            </a:r>
            <a:r>
              <a:rPr sz="2100" spc="5" dirty="0">
                <a:solidFill>
                  <a:srgbClr val="1F2A44"/>
                </a:solidFill>
                <a:latin typeface="Arial MT"/>
                <a:cs typeface="Arial MT"/>
              </a:rPr>
              <a:t> </a:t>
            </a:r>
            <a:r>
              <a:rPr sz="2100" spc="-5" dirty="0">
                <a:solidFill>
                  <a:srgbClr val="1F2A44"/>
                </a:solidFill>
                <a:latin typeface="Arial MT"/>
                <a:cs typeface="Arial MT"/>
              </a:rPr>
              <a:t>general,</a:t>
            </a:r>
            <a:r>
              <a:rPr sz="2100" dirty="0">
                <a:solidFill>
                  <a:srgbClr val="1F2A44"/>
                </a:solidFill>
                <a:latin typeface="Arial MT"/>
                <a:cs typeface="Arial MT"/>
              </a:rPr>
              <a:t> </a:t>
            </a:r>
            <a:r>
              <a:rPr sz="2100" spc="-5" dirty="0">
                <a:solidFill>
                  <a:srgbClr val="1F2A44"/>
                </a:solidFill>
                <a:latin typeface="Arial MT"/>
                <a:cs typeface="Arial MT"/>
              </a:rPr>
              <a:t>knowledge</a:t>
            </a:r>
            <a:r>
              <a:rPr sz="2100" dirty="0">
                <a:solidFill>
                  <a:srgbClr val="1F2A44"/>
                </a:solidFill>
                <a:latin typeface="Arial MT"/>
                <a:cs typeface="Arial MT"/>
              </a:rPr>
              <a:t> </a:t>
            </a:r>
            <a:r>
              <a:rPr sz="2100" spc="-5" dirty="0">
                <a:solidFill>
                  <a:srgbClr val="1F2A44"/>
                </a:solidFill>
                <a:latin typeface="Arial MT"/>
                <a:cs typeface="Arial MT"/>
              </a:rPr>
              <a:t>of</a:t>
            </a:r>
            <a:r>
              <a:rPr sz="2100" spc="570" dirty="0">
                <a:solidFill>
                  <a:srgbClr val="1F2A44"/>
                </a:solidFill>
                <a:latin typeface="Arial MT"/>
                <a:cs typeface="Arial MT"/>
              </a:rPr>
              <a:t> </a:t>
            </a:r>
            <a:r>
              <a:rPr sz="2100" spc="-5" dirty="0">
                <a:solidFill>
                  <a:srgbClr val="1F2A44"/>
                </a:solidFill>
                <a:latin typeface="Arial MT"/>
                <a:cs typeface="Arial MT"/>
              </a:rPr>
              <a:t>WVS </a:t>
            </a:r>
            <a:r>
              <a:rPr sz="2100" dirty="0">
                <a:solidFill>
                  <a:srgbClr val="1F2A44"/>
                </a:solidFill>
                <a:latin typeface="Arial MT"/>
                <a:cs typeface="Arial MT"/>
              </a:rPr>
              <a:t> </a:t>
            </a:r>
            <a:r>
              <a:rPr sz="2100" spc="-5" dirty="0">
                <a:solidFill>
                  <a:srgbClr val="1F2A44"/>
                </a:solidFill>
                <a:latin typeface="Arial MT"/>
                <a:cs typeface="Arial MT"/>
              </a:rPr>
              <a:t>findings can facilitate </a:t>
            </a:r>
            <a:r>
              <a:rPr sz="2100" spc="-10" dirty="0">
                <a:solidFill>
                  <a:srgbClr val="1F2A44"/>
                </a:solidFill>
                <a:latin typeface="Arial MT"/>
                <a:cs typeface="Arial MT"/>
              </a:rPr>
              <a:t>business </a:t>
            </a:r>
            <a:r>
              <a:rPr sz="2100" spc="-5" dirty="0">
                <a:solidFill>
                  <a:srgbClr val="1F2A44"/>
                </a:solidFill>
                <a:latin typeface="Arial MT"/>
                <a:cs typeface="Arial MT"/>
              </a:rPr>
              <a:t>and political </a:t>
            </a:r>
            <a:r>
              <a:rPr sz="2100" spc="-10" dirty="0">
                <a:solidFill>
                  <a:srgbClr val="1F2A44"/>
                </a:solidFill>
                <a:latin typeface="Arial MT"/>
                <a:cs typeface="Arial MT"/>
              </a:rPr>
              <a:t>decision </a:t>
            </a:r>
            <a:r>
              <a:rPr sz="2100" spc="-5" dirty="0">
                <a:solidFill>
                  <a:srgbClr val="1F2A44"/>
                </a:solidFill>
                <a:latin typeface="Arial MT"/>
                <a:cs typeface="Arial MT"/>
              </a:rPr>
              <a:t>making in order </a:t>
            </a:r>
            <a:r>
              <a:rPr sz="2100" dirty="0">
                <a:solidFill>
                  <a:srgbClr val="1F2A44"/>
                </a:solidFill>
                <a:latin typeface="Arial MT"/>
                <a:cs typeface="Arial MT"/>
              </a:rPr>
              <a:t>to </a:t>
            </a:r>
            <a:r>
              <a:rPr sz="2100" spc="-5" dirty="0">
                <a:solidFill>
                  <a:srgbClr val="1F2A44"/>
                </a:solidFill>
                <a:latin typeface="Arial MT"/>
                <a:cs typeface="Arial MT"/>
              </a:rPr>
              <a:t>deal with the </a:t>
            </a:r>
            <a:r>
              <a:rPr sz="2100" dirty="0">
                <a:solidFill>
                  <a:srgbClr val="1F2A44"/>
                </a:solidFill>
                <a:latin typeface="Arial MT"/>
                <a:cs typeface="Arial MT"/>
              </a:rPr>
              <a:t> </a:t>
            </a:r>
            <a:r>
              <a:rPr sz="2100" spc="-5" dirty="0">
                <a:solidFill>
                  <a:srgbClr val="1F2A44"/>
                </a:solidFill>
                <a:latin typeface="Arial MT"/>
                <a:cs typeface="Arial MT"/>
              </a:rPr>
              <a:t>change</a:t>
            </a:r>
            <a:r>
              <a:rPr sz="2100" spc="-15" dirty="0">
                <a:solidFill>
                  <a:srgbClr val="1F2A44"/>
                </a:solidFill>
                <a:latin typeface="Arial MT"/>
                <a:cs typeface="Arial MT"/>
              </a:rPr>
              <a:t> </a:t>
            </a:r>
            <a:r>
              <a:rPr sz="2100" spc="-5" dirty="0">
                <a:solidFill>
                  <a:srgbClr val="1F2A44"/>
                </a:solidFill>
                <a:latin typeface="Arial MT"/>
                <a:cs typeface="Arial MT"/>
              </a:rPr>
              <a:t>of</a:t>
            </a:r>
            <a:r>
              <a:rPr sz="2100" spc="5" dirty="0">
                <a:solidFill>
                  <a:srgbClr val="1F2A44"/>
                </a:solidFill>
                <a:latin typeface="Arial MT"/>
                <a:cs typeface="Arial MT"/>
              </a:rPr>
              <a:t> </a:t>
            </a:r>
            <a:r>
              <a:rPr sz="2100" spc="-5" dirty="0">
                <a:solidFill>
                  <a:srgbClr val="1F2A44"/>
                </a:solidFill>
                <a:latin typeface="Arial MT"/>
                <a:cs typeface="Arial MT"/>
              </a:rPr>
              <a:t>cultural</a:t>
            </a:r>
            <a:r>
              <a:rPr sz="2100" spc="-20" dirty="0">
                <a:solidFill>
                  <a:srgbClr val="1F2A44"/>
                </a:solidFill>
                <a:latin typeface="Arial MT"/>
                <a:cs typeface="Arial MT"/>
              </a:rPr>
              <a:t> </a:t>
            </a:r>
            <a:r>
              <a:rPr sz="2100" spc="-5" dirty="0">
                <a:solidFill>
                  <a:srgbClr val="1F2A44"/>
                </a:solidFill>
                <a:latin typeface="Arial MT"/>
                <a:cs typeface="Arial MT"/>
              </a:rPr>
              <a:t>values.</a:t>
            </a:r>
            <a:endParaRPr sz="2100" dirty="0">
              <a:latin typeface="Arial MT"/>
              <a:cs typeface="Arial MT"/>
            </a:endParaRPr>
          </a:p>
          <a:p>
            <a:pPr marL="240665" marR="5080" indent="-228600" algn="just">
              <a:lnSpc>
                <a:spcPts val="2270"/>
              </a:lnSpc>
              <a:spcBef>
                <a:spcPts val="1000"/>
              </a:spcBef>
              <a:buChar char="•"/>
              <a:tabLst>
                <a:tab pos="241300" algn="l"/>
              </a:tabLst>
            </a:pPr>
            <a:r>
              <a:rPr sz="2100" dirty="0">
                <a:solidFill>
                  <a:srgbClr val="1F2A44"/>
                </a:solidFill>
                <a:latin typeface="Arial MT"/>
                <a:cs typeface="Arial MT"/>
              </a:rPr>
              <a:t>A</a:t>
            </a:r>
            <a:r>
              <a:rPr sz="2100" spc="5" dirty="0">
                <a:solidFill>
                  <a:srgbClr val="1F2A44"/>
                </a:solidFill>
                <a:latin typeface="Arial MT"/>
                <a:cs typeface="Arial MT"/>
              </a:rPr>
              <a:t> </a:t>
            </a:r>
            <a:r>
              <a:rPr sz="2100" spc="-5" dirty="0">
                <a:solidFill>
                  <a:srgbClr val="1F2A44"/>
                </a:solidFill>
                <a:latin typeface="Arial MT"/>
                <a:cs typeface="Arial MT"/>
              </a:rPr>
              <a:t>catalogue</a:t>
            </a:r>
            <a:r>
              <a:rPr sz="2100" dirty="0">
                <a:solidFill>
                  <a:srgbClr val="1F2A44"/>
                </a:solidFill>
                <a:latin typeface="Arial MT"/>
                <a:cs typeface="Arial MT"/>
              </a:rPr>
              <a:t> </a:t>
            </a:r>
            <a:r>
              <a:rPr sz="2100" spc="-5" dirty="0">
                <a:solidFill>
                  <a:srgbClr val="1F2A44"/>
                </a:solidFill>
                <a:latin typeface="Arial MT"/>
                <a:cs typeface="Arial MT"/>
              </a:rPr>
              <a:t>with</a:t>
            </a:r>
            <a:r>
              <a:rPr sz="2100" dirty="0">
                <a:solidFill>
                  <a:srgbClr val="1F2A44"/>
                </a:solidFill>
                <a:latin typeface="Arial MT"/>
                <a:cs typeface="Arial MT"/>
              </a:rPr>
              <a:t> </a:t>
            </a:r>
            <a:r>
              <a:rPr sz="2100" spc="-5" dirty="0">
                <a:solidFill>
                  <a:srgbClr val="1F2A44"/>
                </a:solidFill>
                <a:latin typeface="Arial MT"/>
                <a:cs typeface="Arial MT"/>
              </a:rPr>
              <a:t>a</a:t>
            </a:r>
            <a:r>
              <a:rPr sz="2100" dirty="0">
                <a:solidFill>
                  <a:srgbClr val="1F2A44"/>
                </a:solidFill>
                <a:latin typeface="Arial MT"/>
                <a:cs typeface="Arial MT"/>
              </a:rPr>
              <a:t> </a:t>
            </a:r>
            <a:r>
              <a:rPr sz="2100" spc="-5" dirty="0">
                <a:solidFill>
                  <a:srgbClr val="1F2A44"/>
                </a:solidFill>
                <a:latin typeface="Arial MT"/>
                <a:cs typeface="Arial MT"/>
              </a:rPr>
              <a:t>detailed</a:t>
            </a:r>
            <a:r>
              <a:rPr sz="2100" dirty="0">
                <a:solidFill>
                  <a:srgbClr val="1F2A44"/>
                </a:solidFill>
                <a:latin typeface="Arial MT"/>
                <a:cs typeface="Arial MT"/>
              </a:rPr>
              <a:t> </a:t>
            </a:r>
            <a:r>
              <a:rPr sz="2100" spc="-5" dirty="0">
                <a:solidFill>
                  <a:srgbClr val="1F2A44"/>
                </a:solidFill>
                <a:latin typeface="Arial MT"/>
                <a:cs typeface="Arial MT"/>
              </a:rPr>
              <a:t>list</a:t>
            </a:r>
            <a:r>
              <a:rPr sz="2100" dirty="0">
                <a:solidFill>
                  <a:srgbClr val="1F2A44"/>
                </a:solidFill>
                <a:latin typeface="Arial MT"/>
                <a:cs typeface="Arial MT"/>
              </a:rPr>
              <a:t> </a:t>
            </a:r>
            <a:r>
              <a:rPr sz="2100" spc="-5" dirty="0">
                <a:solidFill>
                  <a:srgbClr val="1F2A44"/>
                </a:solidFill>
                <a:latin typeface="Arial MT"/>
                <a:cs typeface="Arial MT"/>
              </a:rPr>
              <a:t>of</a:t>
            </a:r>
            <a:r>
              <a:rPr sz="2100" dirty="0">
                <a:solidFill>
                  <a:srgbClr val="1F2A44"/>
                </a:solidFill>
                <a:latin typeface="Arial MT"/>
                <a:cs typeface="Arial MT"/>
              </a:rPr>
              <a:t> </a:t>
            </a:r>
            <a:r>
              <a:rPr sz="2100" spc="-5" dirty="0">
                <a:solidFill>
                  <a:srgbClr val="1F2A44"/>
                </a:solidFill>
                <a:latin typeface="Arial MT"/>
                <a:cs typeface="Arial MT"/>
              </a:rPr>
              <a:t>the</a:t>
            </a:r>
            <a:r>
              <a:rPr sz="2100" dirty="0">
                <a:solidFill>
                  <a:srgbClr val="1F2A44"/>
                </a:solidFill>
                <a:latin typeface="Arial MT"/>
                <a:cs typeface="Arial MT"/>
              </a:rPr>
              <a:t> </a:t>
            </a:r>
            <a:r>
              <a:rPr sz="2100" spc="-5" dirty="0">
                <a:solidFill>
                  <a:srgbClr val="1F2A44"/>
                </a:solidFill>
                <a:latin typeface="Arial MT"/>
                <a:cs typeface="Arial MT"/>
              </a:rPr>
              <a:t>key</a:t>
            </a:r>
            <a:r>
              <a:rPr sz="2100" dirty="0">
                <a:solidFill>
                  <a:srgbClr val="1F2A44"/>
                </a:solidFill>
                <a:latin typeface="Arial MT"/>
                <a:cs typeface="Arial MT"/>
              </a:rPr>
              <a:t> </a:t>
            </a:r>
            <a:r>
              <a:rPr sz="2100" spc="-5" dirty="0">
                <a:solidFill>
                  <a:srgbClr val="1F2A44"/>
                </a:solidFill>
                <a:latin typeface="Arial MT"/>
                <a:cs typeface="Arial MT"/>
              </a:rPr>
              <a:t>WVS</a:t>
            </a:r>
            <a:r>
              <a:rPr sz="2100" dirty="0">
                <a:solidFill>
                  <a:srgbClr val="1F2A44"/>
                </a:solidFill>
                <a:latin typeface="Arial MT"/>
                <a:cs typeface="Arial MT"/>
              </a:rPr>
              <a:t> </a:t>
            </a:r>
            <a:r>
              <a:rPr sz="2100" spc="-5" dirty="0">
                <a:solidFill>
                  <a:srgbClr val="1F2A44"/>
                </a:solidFill>
                <a:latin typeface="Arial MT"/>
                <a:cs typeface="Arial MT"/>
              </a:rPr>
              <a:t>findings</a:t>
            </a:r>
            <a:r>
              <a:rPr sz="2100" dirty="0">
                <a:solidFill>
                  <a:srgbClr val="1F2A44"/>
                </a:solidFill>
                <a:latin typeface="Arial MT"/>
                <a:cs typeface="Arial MT"/>
              </a:rPr>
              <a:t> </a:t>
            </a:r>
            <a:r>
              <a:rPr sz="2100" spc="-5" dirty="0">
                <a:solidFill>
                  <a:srgbClr val="1F2A44"/>
                </a:solidFill>
                <a:latin typeface="Arial MT"/>
                <a:cs typeface="Arial MT"/>
              </a:rPr>
              <a:t>is</a:t>
            </a:r>
            <a:r>
              <a:rPr sz="2100" dirty="0">
                <a:solidFill>
                  <a:srgbClr val="1F2A44"/>
                </a:solidFill>
                <a:latin typeface="Arial MT"/>
                <a:cs typeface="Arial MT"/>
              </a:rPr>
              <a:t> </a:t>
            </a:r>
            <a:r>
              <a:rPr sz="2100" spc="-10" dirty="0">
                <a:solidFill>
                  <a:srgbClr val="1F2A44"/>
                </a:solidFill>
                <a:latin typeface="Arial MT"/>
                <a:cs typeface="Arial MT"/>
              </a:rPr>
              <a:t>available</a:t>
            </a:r>
            <a:r>
              <a:rPr sz="2100" spc="-5" dirty="0">
                <a:solidFill>
                  <a:srgbClr val="1F2A44"/>
                </a:solidFill>
                <a:latin typeface="Arial MT"/>
                <a:cs typeface="Arial MT"/>
              </a:rPr>
              <a:t> </a:t>
            </a:r>
            <a:r>
              <a:rPr sz="2100" spc="-10" dirty="0">
                <a:solidFill>
                  <a:srgbClr val="1F2A44"/>
                </a:solidFill>
                <a:latin typeface="Arial MT"/>
                <a:cs typeface="Arial MT"/>
              </a:rPr>
              <a:t>at </a:t>
            </a:r>
            <a:r>
              <a:rPr sz="2100" spc="-5" dirty="0">
                <a:solidFill>
                  <a:srgbClr val="1F2A44"/>
                </a:solidFill>
                <a:latin typeface="Arial MT"/>
                <a:cs typeface="Arial MT"/>
              </a:rPr>
              <a:t> </a:t>
            </a:r>
            <a:r>
              <a:rPr sz="2100" spc="-10" dirty="0">
                <a:solidFill>
                  <a:srgbClr val="1F2A44"/>
                </a:solidFill>
                <a:latin typeface="Arial MT"/>
                <a:cs typeface="Arial MT"/>
                <a:hlinkClick r:id="rId2"/>
              </a:rPr>
              <a:t>http://www.worldvaluessurvey.org/WVSContents.jsp</a:t>
            </a:r>
            <a:endParaRPr sz="2100" dirty="0">
              <a:latin typeface="Arial MT"/>
              <a:cs typeface="Arial MT"/>
            </a:endParaRPr>
          </a:p>
          <a:p>
            <a:pPr marL="241300" marR="5080" indent="-229235" algn="just">
              <a:lnSpc>
                <a:spcPts val="2270"/>
              </a:lnSpc>
              <a:spcBef>
                <a:spcPts val="990"/>
              </a:spcBef>
              <a:buChar char="•"/>
              <a:tabLst>
                <a:tab pos="241300" algn="l"/>
              </a:tabLst>
            </a:pPr>
            <a:r>
              <a:rPr sz="2100" spc="-5" dirty="0">
                <a:solidFill>
                  <a:srgbClr val="1F2A44"/>
                </a:solidFill>
                <a:latin typeface="Arial MT"/>
                <a:cs typeface="Arial MT"/>
              </a:rPr>
              <a:t>For a deeper </a:t>
            </a:r>
            <a:r>
              <a:rPr sz="2100" spc="-10" dirty="0">
                <a:solidFill>
                  <a:srgbClr val="1F2A44"/>
                </a:solidFill>
                <a:latin typeface="Arial MT"/>
                <a:cs typeface="Arial MT"/>
              </a:rPr>
              <a:t>understanding, </a:t>
            </a:r>
            <a:r>
              <a:rPr sz="2100" spc="-5" dirty="0">
                <a:solidFill>
                  <a:srgbClr val="1F2A44"/>
                </a:solidFill>
                <a:latin typeface="Arial MT"/>
                <a:cs typeface="Arial MT"/>
              </a:rPr>
              <a:t>an interesting presentation by </a:t>
            </a:r>
            <a:r>
              <a:rPr sz="2100" spc="-45" dirty="0">
                <a:solidFill>
                  <a:srgbClr val="1F2A44"/>
                </a:solidFill>
                <a:latin typeface="Arial MT"/>
                <a:cs typeface="Arial MT"/>
              </a:rPr>
              <a:t>Dr. </a:t>
            </a:r>
            <a:r>
              <a:rPr sz="2100" spc="-10" dirty="0">
                <a:solidFill>
                  <a:srgbClr val="1F2A44"/>
                </a:solidFill>
                <a:latin typeface="Arial MT"/>
                <a:cs typeface="Arial MT"/>
              </a:rPr>
              <a:t>Welzel </a:t>
            </a:r>
            <a:r>
              <a:rPr sz="2100" spc="-5" dirty="0">
                <a:solidFill>
                  <a:srgbClr val="1F2A44"/>
                </a:solidFill>
                <a:latin typeface="Arial MT"/>
                <a:cs typeface="Arial MT"/>
              </a:rPr>
              <a:t>about the </a:t>
            </a:r>
            <a:r>
              <a:rPr sz="2100" spc="-10" dirty="0">
                <a:solidFill>
                  <a:srgbClr val="1F2A44"/>
                </a:solidFill>
                <a:latin typeface="Arial MT"/>
                <a:cs typeface="Arial MT"/>
              </a:rPr>
              <a:t>WVS </a:t>
            </a:r>
            <a:r>
              <a:rPr sz="2100" spc="-570" dirty="0">
                <a:solidFill>
                  <a:srgbClr val="1F2A44"/>
                </a:solidFill>
                <a:latin typeface="Arial MT"/>
                <a:cs typeface="Arial MT"/>
              </a:rPr>
              <a:t> </a:t>
            </a:r>
            <a:r>
              <a:rPr sz="2100" spc="-5" dirty="0">
                <a:solidFill>
                  <a:srgbClr val="1F2A44"/>
                </a:solidFill>
                <a:latin typeface="Arial MT"/>
                <a:cs typeface="Arial MT"/>
              </a:rPr>
              <a:t>research</a:t>
            </a:r>
            <a:r>
              <a:rPr sz="2100" dirty="0">
                <a:solidFill>
                  <a:srgbClr val="1F2A44"/>
                </a:solidFill>
                <a:latin typeface="Arial MT"/>
                <a:cs typeface="Arial MT"/>
              </a:rPr>
              <a:t> </a:t>
            </a:r>
            <a:r>
              <a:rPr sz="2100" spc="-5" dirty="0">
                <a:solidFill>
                  <a:srgbClr val="1F2A44"/>
                </a:solidFill>
                <a:latin typeface="Arial MT"/>
                <a:cs typeface="Arial MT"/>
              </a:rPr>
              <a:t>results</a:t>
            </a:r>
            <a:r>
              <a:rPr sz="2100" dirty="0">
                <a:solidFill>
                  <a:srgbClr val="1F2A44"/>
                </a:solidFill>
                <a:latin typeface="Arial MT"/>
                <a:cs typeface="Arial MT"/>
              </a:rPr>
              <a:t> </a:t>
            </a:r>
            <a:r>
              <a:rPr sz="2100" spc="-5" dirty="0">
                <a:solidFill>
                  <a:srgbClr val="1F2A44"/>
                </a:solidFill>
                <a:latin typeface="Arial MT"/>
                <a:cs typeface="Arial MT"/>
              </a:rPr>
              <a:t>can</a:t>
            </a:r>
            <a:r>
              <a:rPr sz="2100" dirty="0">
                <a:solidFill>
                  <a:srgbClr val="1F2A44"/>
                </a:solidFill>
                <a:latin typeface="Arial MT"/>
                <a:cs typeface="Arial MT"/>
              </a:rPr>
              <a:t> </a:t>
            </a:r>
            <a:r>
              <a:rPr sz="2100" spc="-5" dirty="0">
                <a:solidFill>
                  <a:srgbClr val="1F2A44"/>
                </a:solidFill>
                <a:latin typeface="Arial MT"/>
                <a:cs typeface="Arial MT"/>
              </a:rPr>
              <a:t>be</a:t>
            </a:r>
            <a:r>
              <a:rPr sz="2100" dirty="0">
                <a:solidFill>
                  <a:srgbClr val="1F2A44"/>
                </a:solidFill>
                <a:latin typeface="Arial MT"/>
                <a:cs typeface="Arial MT"/>
              </a:rPr>
              <a:t> </a:t>
            </a:r>
            <a:r>
              <a:rPr sz="2100" spc="-5" dirty="0">
                <a:solidFill>
                  <a:srgbClr val="1F2A44"/>
                </a:solidFill>
                <a:latin typeface="Arial MT"/>
                <a:cs typeface="Arial MT"/>
              </a:rPr>
              <a:t>watched</a:t>
            </a:r>
            <a:r>
              <a:rPr sz="2100" dirty="0">
                <a:solidFill>
                  <a:srgbClr val="1F2A44"/>
                </a:solidFill>
                <a:latin typeface="Arial MT"/>
                <a:cs typeface="Arial MT"/>
              </a:rPr>
              <a:t> </a:t>
            </a:r>
            <a:r>
              <a:rPr sz="2100" spc="-5" dirty="0">
                <a:solidFill>
                  <a:srgbClr val="1F2A44"/>
                </a:solidFill>
                <a:latin typeface="Arial MT"/>
                <a:cs typeface="Arial MT"/>
              </a:rPr>
              <a:t>on</a:t>
            </a:r>
            <a:r>
              <a:rPr sz="2100" dirty="0">
                <a:solidFill>
                  <a:srgbClr val="1F2A44"/>
                </a:solidFill>
                <a:latin typeface="Arial MT"/>
                <a:cs typeface="Arial MT"/>
              </a:rPr>
              <a:t> </a:t>
            </a:r>
            <a:r>
              <a:rPr sz="2100" spc="-80" dirty="0">
                <a:solidFill>
                  <a:srgbClr val="1F2A44"/>
                </a:solidFill>
                <a:latin typeface="Arial MT"/>
                <a:cs typeface="Arial MT"/>
              </a:rPr>
              <a:t>Ted</a:t>
            </a:r>
            <a:r>
              <a:rPr sz="2100" spc="-75" dirty="0">
                <a:solidFill>
                  <a:srgbClr val="1F2A44"/>
                </a:solidFill>
                <a:latin typeface="Arial MT"/>
                <a:cs typeface="Arial MT"/>
              </a:rPr>
              <a:t> </a:t>
            </a:r>
            <a:r>
              <a:rPr sz="2100" spc="-50" dirty="0">
                <a:solidFill>
                  <a:srgbClr val="1F2A44"/>
                </a:solidFill>
                <a:latin typeface="Arial MT"/>
                <a:cs typeface="Arial MT"/>
              </a:rPr>
              <a:t>Talks</a:t>
            </a:r>
            <a:r>
              <a:rPr sz="2100" spc="-45" dirty="0">
                <a:solidFill>
                  <a:srgbClr val="1F2A44"/>
                </a:solidFill>
                <a:latin typeface="Arial MT"/>
                <a:cs typeface="Arial MT"/>
              </a:rPr>
              <a:t> </a:t>
            </a:r>
            <a:r>
              <a:rPr sz="2100" spc="-5" dirty="0">
                <a:solidFill>
                  <a:srgbClr val="1F2A44"/>
                </a:solidFill>
                <a:latin typeface="Arial MT"/>
                <a:cs typeface="Arial MT"/>
              </a:rPr>
              <a:t>at </a:t>
            </a:r>
            <a:r>
              <a:rPr sz="2100" dirty="0">
                <a:solidFill>
                  <a:srgbClr val="1F2A44"/>
                </a:solidFill>
                <a:latin typeface="Arial MT"/>
                <a:cs typeface="Arial MT"/>
              </a:rPr>
              <a:t> </a:t>
            </a:r>
            <a:r>
              <a:rPr sz="2100" spc="-10" dirty="0">
                <a:solidFill>
                  <a:srgbClr val="1F2A44"/>
                </a:solidFill>
                <a:latin typeface="Arial MT"/>
                <a:cs typeface="Arial MT"/>
                <a:hlinkClick r:id="rId3"/>
              </a:rPr>
              <a:t>www.youtube.com/watch?v=qesLGw23_zQ.</a:t>
            </a:r>
            <a:endParaRPr sz="2100" dirty="0">
              <a:latin typeface="Arial MT"/>
              <a:cs typeface="Arial MT"/>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algn="ctr">
              <a:lnSpc>
                <a:spcPts val="4560"/>
              </a:lnSpc>
              <a:spcBef>
                <a:spcPts val="95"/>
              </a:spcBef>
            </a:pPr>
            <a:r>
              <a:rPr spc="-5" dirty="0"/>
              <a:t>Self-study</a:t>
            </a:r>
          </a:p>
          <a:p>
            <a:pPr algn="ctr">
              <a:lnSpc>
                <a:spcPts val="4560"/>
              </a:lnSpc>
            </a:pPr>
            <a:r>
              <a:rPr spc="-5" dirty="0"/>
              <a:t>(instructions</a:t>
            </a:r>
            <a:r>
              <a:rPr dirty="0"/>
              <a:t> </a:t>
            </a:r>
            <a:r>
              <a:rPr spc="-5" dirty="0"/>
              <a:t>below</a:t>
            </a:r>
            <a:r>
              <a:rPr spc="-10" dirty="0"/>
              <a:t> </a:t>
            </a:r>
            <a:r>
              <a:rPr spc="-5" dirty="0"/>
              <a:t>the</a:t>
            </a:r>
            <a:r>
              <a:rPr spc="-10" dirty="0"/>
              <a:t> </a:t>
            </a:r>
            <a:r>
              <a:rPr spc="-5" dirty="0"/>
              <a:t>questionnaire)</a:t>
            </a:r>
          </a:p>
        </p:txBody>
      </p:sp>
      <p:sp>
        <p:nvSpPr>
          <p:cNvPr id="3" name="object 3"/>
          <p:cNvSpPr txBox="1"/>
          <p:nvPr/>
        </p:nvSpPr>
        <p:spPr>
          <a:xfrm>
            <a:off x="916939" y="1719961"/>
            <a:ext cx="10654665" cy="1284605"/>
          </a:xfrm>
          <a:prstGeom prst="rect">
            <a:avLst/>
          </a:prstGeom>
        </p:spPr>
        <p:txBody>
          <a:bodyPr vert="horz" wrap="square" lIns="0" tIns="12700" rIns="0" bIns="0" rtlCol="0">
            <a:spAutoFit/>
          </a:bodyPr>
          <a:lstStyle/>
          <a:p>
            <a:pPr marL="12700" marR="2360295">
              <a:lnSpc>
                <a:spcPct val="114599"/>
              </a:lnSpc>
              <a:spcBef>
                <a:spcPts val="100"/>
              </a:spcBef>
            </a:pPr>
            <a:r>
              <a:rPr sz="2400" b="1" spc="-10" dirty="0">
                <a:latin typeface="Calibri"/>
                <a:cs typeface="Calibri"/>
              </a:rPr>
              <a:t>For </a:t>
            </a:r>
            <a:r>
              <a:rPr sz="2400" b="1" dirty="0">
                <a:latin typeface="Calibri"/>
                <a:cs typeface="Calibri"/>
              </a:rPr>
              <a:t>each of </a:t>
            </a:r>
            <a:r>
              <a:rPr sz="2400" b="1" spc="-5" dirty="0">
                <a:latin typeface="Calibri"/>
                <a:cs typeface="Calibri"/>
              </a:rPr>
              <a:t>the following, </a:t>
            </a:r>
            <a:r>
              <a:rPr sz="2400" b="1" spc="-15" dirty="0">
                <a:latin typeface="Calibri"/>
                <a:cs typeface="Calibri"/>
              </a:rPr>
              <a:t>indicate </a:t>
            </a:r>
            <a:r>
              <a:rPr sz="2400" b="1" dirty="0">
                <a:latin typeface="Calibri"/>
                <a:cs typeface="Calibri"/>
              </a:rPr>
              <a:t>how </a:t>
            </a:r>
            <a:r>
              <a:rPr sz="2400" b="1" spc="-10" dirty="0">
                <a:latin typeface="Calibri"/>
                <a:cs typeface="Calibri"/>
              </a:rPr>
              <a:t>important </a:t>
            </a:r>
            <a:r>
              <a:rPr sz="2400" b="1" spc="-5" dirty="0">
                <a:latin typeface="Calibri"/>
                <a:cs typeface="Calibri"/>
              </a:rPr>
              <a:t>it is in </a:t>
            </a:r>
            <a:r>
              <a:rPr sz="2400" b="1" spc="-10" dirty="0">
                <a:latin typeface="Calibri"/>
                <a:cs typeface="Calibri"/>
              </a:rPr>
              <a:t>your life. </a:t>
            </a:r>
            <a:r>
              <a:rPr sz="2400" b="1" spc="-530" dirty="0">
                <a:latin typeface="Calibri"/>
                <a:cs typeface="Calibri"/>
              </a:rPr>
              <a:t> </a:t>
            </a:r>
            <a:r>
              <a:rPr sz="2400" b="1" spc="-25" dirty="0">
                <a:latin typeface="Calibri"/>
                <a:cs typeface="Calibri"/>
              </a:rPr>
              <a:t>Would</a:t>
            </a:r>
            <a:r>
              <a:rPr sz="2400" b="1" spc="-15" dirty="0">
                <a:latin typeface="Calibri"/>
                <a:cs typeface="Calibri"/>
              </a:rPr>
              <a:t> </a:t>
            </a:r>
            <a:r>
              <a:rPr sz="2400" b="1" spc="-10" dirty="0">
                <a:latin typeface="Calibri"/>
                <a:cs typeface="Calibri"/>
              </a:rPr>
              <a:t>you</a:t>
            </a:r>
            <a:r>
              <a:rPr sz="2400" b="1" spc="-20" dirty="0">
                <a:latin typeface="Calibri"/>
                <a:cs typeface="Calibri"/>
              </a:rPr>
              <a:t> </a:t>
            </a:r>
            <a:r>
              <a:rPr sz="2400" b="1" spc="-15" dirty="0">
                <a:latin typeface="Calibri"/>
                <a:cs typeface="Calibri"/>
              </a:rPr>
              <a:t>say</a:t>
            </a:r>
            <a:r>
              <a:rPr sz="2400" b="1" dirty="0">
                <a:latin typeface="Calibri"/>
                <a:cs typeface="Calibri"/>
              </a:rPr>
              <a:t> </a:t>
            </a:r>
            <a:r>
              <a:rPr sz="2400" b="1" spc="-5" dirty="0">
                <a:latin typeface="Calibri"/>
                <a:cs typeface="Calibri"/>
              </a:rPr>
              <a:t>it</a:t>
            </a:r>
            <a:r>
              <a:rPr sz="2400" b="1" spc="5" dirty="0">
                <a:latin typeface="Calibri"/>
                <a:cs typeface="Calibri"/>
              </a:rPr>
              <a:t> </a:t>
            </a:r>
            <a:r>
              <a:rPr sz="2400" b="1" spc="-5" dirty="0">
                <a:latin typeface="Calibri"/>
                <a:cs typeface="Calibri"/>
              </a:rPr>
              <a:t>is</a:t>
            </a:r>
            <a:r>
              <a:rPr sz="2400" b="1" dirty="0">
                <a:latin typeface="Calibri"/>
                <a:cs typeface="Calibri"/>
              </a:rPr>
              <a:t> :</a:t>
            </a:r>
            <a:endParaRPr sz="2400">
              <a:latin typeface="Calibri"/>
              <a:cs typeface="Calibri"/>
            </a:endParaRPr>
          </a:p>
          <a:p>
            <a:pPr marL="695325">
              <a:lnSpc>
                <a:spcPct val="100000"/>
              </a:lnSpc>
              <a:spcBef>
                <a:spcPts val="430"/>
              </a:spcBef>
              <a:tabLst>
                <a:tab pos="2956560" algn="l"/>
                <a:tab pos="5426710" algn="l"/>
                <a:tab pos="8133715" algn="l"/>
              </a:tabLst>
            </a:pPr>
            <a:r>
              <a:rPr sz="2400" b="1" spc="-30" dirty="0">
                <a:latin typeface="Calibri"/>
                <a:cs typeface="Calibri"/>
              </a:rPr>
              <a:t>Very</a:t>
            </a:r>
            <a:r>
              <a:rPr sz="2400" b="1" spc="5" dirty="0">
                <a:latin typeface="Calibri"/>
                <a:cs typeface="Calibri"/>
              </a:rPr>
              <a:t> </a:t>
            </a:r>
            <a:r>
              <a:rPr sz="2400" b="1" spc="-10" dirty="0">
                <a:latin typeface="Calibri"/>
                <a:cs typeface="Calibri"/>
              </a:rPr>
              <a:t>important	Rather</a:t>
            </a:r>
            <a:r>
              <a:rPr sz="2400" b="1" spc="5" dirty="0">
                <a:latin typeface="Calibri"/>
                <a:cs typeface="Calibri"/>
              </a:rPr>
              <a:t> </a:t>
            </a:r>
            <a:r>
              <a:rPr sz="2400" b="1" spc="-10" dirty="0">
                <a:latin typeface="Calibri"/>
                <a:cs typeface="Calibri"/>
              </a:rPr>
              <a:t>important	</a:t>
            </a:r>
            <a:r>
              <a:rPr sz="2400" b="1" dirty="0">
                <a:latin typeface="Calibri"/>
                <a:cs typeface="Calibri"/>
              </a:rPr>
              <a:t>Not</a:t>
            </a:r>
            <a:r>
              <a:rPr sz="2400" b="1" spc="-10" dirty="0">
                <a:latin typeface="Calibri"/>
                <a:cs typeface="Calibri"/>
              </a:rPr>
              <a:t> </a:t>
            </a:r>
            <a:r>
              <a:rPr sz="2400" b="1" spc="-5" dirty="0">
                <a:latin typeface="Calibri"/>
                <a:cs typeface="Calibri"/>
              </a:rPr>
              <a:t>very</a:t>
            </a:r>
            <a:r>
              <a:rPr sz="2400" b="1" spc="-10" dirty="0">
                <a:latin typeface="Calibri"/>
                <a:cs typeface="Calibri"/>
              </a:rPr>
              <a:t> important	</a:t>
            </a:r>
            <a:r>
              <a:rPr sz="2400" b="1" dirty="0">
                <a:latin typeface="Calibri"/>
                <a:cs typeface="Calibri"/>
              </a:rPr>
              <a:t>Not</a:t>
            </a:r>
            <a:r>
              <a:rPr sz="2400" b="1" spc="-25" dirty="0">
                <a:latin typeface="Calibri"/>
                <a:cs typeface="Calibri"/>
              </a:rPr>
              <a:t> </a:t>
            </a:r>
            <a:r>
              <a:rPr sz="2400" b="1" spc="-15" dirty="0">
                <a:latin typeface="Calibri"/>
                <a:cs typeface="Calibri"/>
              </a:rPr>
              <a:t>at</a:t>
            </a:r>
            <a:r>
              <a:rPr sz="2400" b="1" spc="-30" dirty="0">
                <a:latin typeface="Calibri"/>
                <a:cs typeface="Calibri"/>
              </a:rPr>
              <a:t> </a:t>
            </a:r>
            <a:r>
              <a:rPr sz="2400" b="1" spc="-5" dirty="0">
                <a:latin typeface="Calibri"/>
                <a:cs typeface="Calibri"/>
              </a:rPr>
              <a:t>all</a:t>
            </a:r>
            <a:r>
              <a:rPr sz="2400" b="1" spc="-25" dirty="0">
                <a:latin typeface="Calibri"/>
                <a:cs typeface="Calibri"/>
              </a:rPr>
              <a:t> </a:t>
            </a:r>
            <a:r>
              <a:rPr sz="2400" b="1" spc="-10" dirty="0">
                <a:latin typeface="Calibri"/>
                <a:cs typeface="Calibri"/>
              </a:rPr>
              <a:t>important</a:t>
            </a:r>
            <a:endParaRPr sz="2400">
              <a:latin typeface="Calibri"/>
              <a:cs typeface="Calibri"/>
            </a:endParaRPr>
          </a:p>
        </p:txBody>
      </p:sp>
      <p:graphicFrame>
        <p:nvGraphicFramePr>
          <p:cNvPr id="4" name="object 4"/>
          <p:cNvGraphicFramePr>
            <a:graphicFrameLocks noGrp="1"/>
          </p:cNvGraphicFramePr>
          <p:nvPr/>
        </p:nvGraphicFramePr>
        <p:xfrm>
          <a:off x="897889" y="3121025"/>
          <a:ext cx="10278109" cy="2822448"/>
        </p:xfrm>
        <a:graphic>
          <a:graphicData uri="http://schemas.openxmlformats.org/drawingml/2006/table">
            <a:tbl>
              <a:tblPr firstRow="1" bandRow="1">
                <a:tableStyleId>{2D5ABB26-0587-4C30-8999-92F81FD0307C}</a:tableStyleId>
              </a:tblPr>
              <a:tblGrid>
                <a:gridCol w="2276475"/>
                <a:gridCol w="1681479"/>
                <a:gridCol w="2463800"/>
                <a:gridCol w="2464435"/>
                <a:gridCol w="1391920"/>
              </a:tblGrid>
              <a:tr h="361950">
                <a:tc>
                  <a:txBody>
                    <a:bodyPr/>
                    <a:lstStyle/>
                    <a:p>
                      <a:pPr>
                        <a:lnSpc>
                          <a:spcPct val="100000"/>
                        </a:lnSpc>
                      </a:pPr>
                      <a:endParaRPr sz="2300">
                        <a:latin typeface="Times New Roman"/>
                        <a:cs typeface="Times New Roman"/>
                      </a:endParaRPr>
                    </a:p>
                  </a:txBody>
                  <a:tcPr marL="0" marR="0" marT="0" marB="0"/>
                </a:tc>
                <a:tc>
                  <a:txBody>
                    <a:bodyPr/>
                    <a:lstStyle/>
                    <a:p>
                      <a:pPr marL="280035">
                        <a:lnSpc>
                          <a:spcPts val="2280"/>
                        </a:lnSpc>
                      </a:pPr>
                      <a:r>
                        <a:rPr sz="2400" dirty="0">
                          <a:latin typeface="Calibri"/>
                          <a:cs typeface="Calibri"/>
                        </a:rPr>
                        <a:t>1</a:t>
                      </a:r>
                      <a:endParaRPr sz="2400">
                        <a:latin typeface="Calibri"/>
                        <a:cs typeface="Calibri"/>
                      </a:endParaRPr>
                    </a:p>
                  </a:txBody>
                  <a:tcPr marL="0" marR="0" marT="0" marB="0"/>
                </a:tc>
                <a:tc>
                  <a:txBody>
                    <a:bodyPr/>
                    <a:lstStyle/>
                    <a:p>
                      <a:pPr marR="1022985" algn="r">
                        <a:lnSpc>
                          <a:spcPts val="2280"/>
                        </a:lnSpc>
                      </a:pPr>
                      <a:r>
                        <a:rPr sz="2400" dirty="0">
                          <a:latin typeface="Calibri"/>
                          <a:cs typeface="Calibri"/>
                        </a:rPr>
                        <a:t>2</a:t>
                      </a:r>
                      <a:endParaRPr sz="2400">
                        <a:latin typeface="Calibri"/>
                        <a:cs typeface="Calibri"/>
                      </a:endParaRPr>
                    </a:p>
                  </a:txBody>
                  <a:tcPr marL="0" marR="0" marT="0" marB="0"/>
                </a:tc>
                <a:tc>
                  <a:txBody>
                    <a:bodyPr/>
                    <a:lstStyle/>
                    <a:p>
                      <a:pPr marL="1083945">
                        <a:lnSpc>
                          <a:spcPts val="2280"/>
                        </a:lnSpc>
                      </a:pPr>
                      <a:r>
                        <a:rPr sz="2400" dirty="0">
                          <a:latin typeface="Calibri"/>
                          <a:cs typeface="Calibri"/>
                        </a:rPr>
                        <a:t>3</a:t>
                      </a:r>
                      <a:endParaRPr sz="2400">
                        <a:latin typeface="Calibri"/>
                        <a:cs typeface="Calibri"/>
                      </a:endParaRPr>
                    </a:p>
                  </a:txBody>
                  <a:tcPr marL="0" marR="0" marT="0" marB="0"/>
                </a:tc>
                <a:tc>
                  <a:txBody>
                    <a:bodyPr/>
                    <a:lstStyle/>
                    <a:p>
                      <a:pPr marR="67945" algn="r">
                        <a:lnSpc>
                          <a:spcPts val="2280"/>
                        </a:lnSpc>
                      </a:pPr>
                      <a:r>
                        <a:rPr sz="2400" dirty="0">
                          <a:latin typeface="Calibri"/>
                          <a:cs typeface="Calibri"/>
                        </a:rPr>
                        <a:t>4</a:t>
                      </a:r>
                      <a:endParaRPr sz="2400">
                        <a:latin typeface="Calibri"/>
                        <a:cs typeface="Calibri"/>
                      </a:endParaRPr>
                    </a:p>
                  </a:txBody>
                  <a:tcPr marL="0" marR="0" marT="0" marB="0"/>
                </a:tc>
              </a:tr>
              <a:tr h="419862">
                <a:tc>
                  <a:txBody>
                    <a:bodyPr/>
                    <a:lstStyle/>
                    <a:p>
                      <a:pPr marL="31750">
                        <a:lnSpc>
                          <a:spcPts val="2730"/>
                        </a:lnSpc>
                      </a:pPr>
                      <a:r>
                        <a:rPr sz="2400" spc="-5" dirty="0">
                          <a:latin typeface="Calibri"/>
                          <a:cs typeface="Calibri"/>
                        </a:rPr>
                        <a:t>V4.</a:t>
                      </a:r>
                      <a:r>
                        <a:rPr sz="2400" spc="-50" dirty="0">
                          <a:latin typeface="Calibri"/>
                          <a:cs typeface="Calibri"/>
                        </a:rPr>
                        <a:t> </a:t>
                      </a:r>
                      <a:r>
                        <a:rPr sz="2400" spc="-10" dirty="0">
                          <a:latin typeface="Calibri"/>
                          <a:cs typeface="Calibri"/>
                        </a:rPr>
                        <a:t>Family</a:t>
                      </a:r>
                      <a:endParaRPr sz="2400">
                        <a:latin typeface="Calibri"/>
                        <a:cs typeface="Calibri"/>
                      </a:endParaRPr>
                    </a:p>
                  </a:txBody>
                  <a:tcPr marL="0" marR="0" marT="0" marB="0"/>
                </a:tc>
                <a:tc>
                  <a:txBody>
                    <a:bodyPr/>
                    <a:lstStyle/>
                    <a:p>
                      <a:pPr marL="252729">
                        <a:lnSpc>
                          <a:spcPts val="2730"/>
                        </a:lnSpc>
                      </a:pPr>
                      <a:r>
                        <a:rPr sz="2400" dirty="0">
                          <a:latin typeface="Calibri"/>
                          <a:cs typeface="Calibri"/>
                        </a:rPr>
                        <a:t>1</a:t>
                      </a:r>
                      <a:endParaRPr sz="2400">
                        <a:latin typeface="Calibri"/>
                        <a:cs typeface="Calibri"/>
                      </a:endParaRPr>
                    </a:p>
                  </a:txBody>
                  <a:tcPr marL="0" marR="0" marT="0" marB="0"/>
                </a:tc>
                <a:tc>
                  <a:txBody>
                    <a:bodyPr/>
                    <a:lstStyle/>
                    <a:p>
                      <a:pPr marR="1050290" algn="r">
                        <a:lnSpc>
                          <a:spcPts val="2730"/>
                        </a:lnSpc>
                      </a:pPr>
                      <a:r>
                        <a:rPr sz="2400" dirty="0">
                          <a:latin typeface="Calibri"/>
                          <a:cs typeface="Calibri"/>
                        </a:rPr>
                        <a:t>2</a:t>
                      </a:r>
                      <a:endParaRPr sz="2400">
                        <a:latin typeface="Calibri"/>
                        <a:cs typeface="Calibri"/>
                      </a:endParaRPr>
                    </a:p>
                  </a:txBody>
                  <a:tcPr marL="0" marR="0" marT="0" marB="0"/>
                </a:tc>
                <a:tc>
                  <a:txBody>
                    <a:bodyPr/>
                    <a:lstStyle/>
                    <a:p>
                      <a:pPr marL="1056640">
                        <a:lnSpc>
                          <a:spcPts val="2730"/>
                        </a:lnSpc>
                      </a:pPr>
                      <a:r>
                        <a:rPr sz="2400" dirty="0">
                          <a:latin typeface="Calibri"/>
                          <a:cs typeface="Calibri"/>
                        </a:rPr>
                        <a:t>3</a:t>
                      </a:r>
                      <a:endParaRPr sz="2400">
                        <a:latin typeface="Calibri"/>
                        <a:cs typeface="Calibri"/>
                      </a:endParaRPr>
                    </a:p>
                  </a:txBody>
                  <a:tcPr marL="0" marR="0" marT="0" marB="0"/>
                </a:tc>
                <a:tc>
                  <a:txBody>
                    <a:bodyPr/>
                    <a:lstStyle/>
                    <a:p>
                      <a:pPr marR="95250" algn="r">
                        <a:lnSpc>
                          <a:spcPts val="2730"/>
                        </a:lnSpc>
                      </a:pPr>
                      <a:r>
                        <a:rPr sz="2400" dirty="0">
                          <a:latin typeface="Calibri"/>
                          <a:cs typeface="Calibri"/>
                        </a:rPr>
                        <a:t>4</a:t>
                      </a:r>
                      <a:endParaRPr sz="2400">
                        <a:latin typeface="Calibri"/>
                        <a:cs typeface="Calibri"/>
                      </a:endParaRPr>
                    </a:p>
                  </a:txBody>
                  <a:tcPr marL="0" marR="0" marT="0" marB="0"/>
                </a:tc>
              </a:tr>
              <a:tr h="419862">
                <a:tc>
                  <a:txBody>
                    <a:bodyPr/>
                    <a:lstStyle/>
                    <a:p>
                      <a:pPr marL="31750">
                        <a:lnSpc>
                          <a:spcPts val="2735"/>
                        </a:lnSpc>
                      </a:pPr>
                      <a:r>
                        <a:rPr sz="2400" spc="-10" dirty="0">
                          <a:latin typeface="Calibri"/>
                          <a:cs typeface="Calibri"/>
                        </a:rPr>
                        <a:t>V5.</a:t>
                      </a:r>
                      <a:r>
                        <a:rPr sz="2400" spc="-35" dirty="0">
                          <a:latin typeface="Calibri"/>
                          <a:cs typeface="Calibri"/>
                        </a:rPr>
                        <a:t> </a:t>
                      </a:r>
                      <a:r>
                        <a:rPr sz="2400" spc="-5" dirty="0">
                          <a:latin typeface="Calibri"/>
                          <a:cs typeface="Calibri"/>
                        </a:rPr>
                        <a:t>Friends</a:t>
                      </a:r>
                      <a:endParaRPr sz="2400">
                        <a:latin typeface="Calibri"/>
                        <a:cs typeface="Calibri"/>
                      </a:endParaRPr>
                    </a:p>
                  </a:txBody>
                  <a:tcPr marL="0" marR="0" marT="0" marB="0"/>
                </a:tc>
                <a:tc>
                  <a:txBody>
                    <a:bodyPr/>
                    <a:lstStyle/>
                    <a:p>
                      <a:pPr marL="295275">
                        <a:lnSpc>
                          <a:spcPts val="2735"/>
                        </a:lnSpc>
                      </a:pPr>
                      <a:r>
                        <a:rPr sz="2400" dirty="0">
                          <a:latin typeface="Calibri"/>
                          <a:cs typeface="Calibri"/>
                        </a:rPr>
                        <a:t>1</a:t>
                      </a:r>
                      <a:endParaRPr sz="2400">
                        <a:latin typeface="Calibri"/>
                        <a:cs typeface="Calibri"/>
                      </a:endParaRPr>
                    </a:p>
                  </a:txBody>
                  <a:tcPr marL="0" marR="0" marT="0" marB="0"/>
                </a:tc>
                <a:tc>
                  <a:txBody>
                    <a:bodyPr/>
                    <a:lstStyle/>
                    <a:p>
                      <a:pPr marR="1077595" algn="r">
                        <a:lnSpc>
                          <a:spcPts val="2735"/>
                        </a:lnSpc>
                      </a:pPr>
                      <a:r>
                        <a:rPr sz="2400" dirty="0">
                          <a:latin typeface="Calibri"/>
                          <a:cs typeface="Calibri"/>
                        </a:rPr>
                        <a:t>2</a:t>
                      </a:r>
                      <a:endParaRPr sz="2400">
                        <a:latin typeface="Calibri"/>
                        <a:cs typeface="Calibri"/>
                      </a:endParaRPr>
                    </a:p>
                  </a:txBody>
                  <a:tcPr marL="0" marR="0" marT="0" marB="0"/>
                </a:tc>
                <a:tc>
                  <a:txBody>
                    <a:bodyPr/>
                    <a:lstStyle/>
                    <a:p>
                      <a:pPr marL="1030605">
                        <a:lnSpc>
                          <a:spcPts val="2735"/>
                        </a:lnSpc>
                      </a:pPr>
                      <a:r>
                        <a:rPr sz="2400" dirty="0">
                          <a:latin typeface="Calibri"/>
                          <a:cs typeface="Calibri"/>
                        </a:rPr>
                        <a:t>3</a:t>
                      </a:r>
                      <a:endParaRPr sz="2400">
                        <a:latin typeface="Calibri"/>
                        <a:cs typeface="Calibri"/>
                      </a:endParaRPr>
                    </a:p>
                  </a:txBody>
                  <a:tcPr marL="0" marR="0" marT="0" marB="0"/>
                </a:tc>
                <a:tc>
                  <a:txBody>
                    <a:bodyPr/>
                    <a:lstStyle/>
                    <a:p>
                      <a:pPr marR="53975" algn="r">
                        <a:lnSpc>
                          <a:spcPts val="2735"/>
                        </a:lnSpc>
                      </a:pPr>
                      <a:r>
                        <a:rPr sz="2400" dirty="0">
                          <a:latin typeface="Calibri"/>
                          <a:cs typeface="Calibri"/>
                        </a:rPr>
                        <a:t>4</a:t>
                      </a:r>
                      <a:endParaRPr sz="2400">
                        <a:latin typeface="Calibri"/>
                        <a:cs typeface="Calibri"/>
                      </a:endParaRPr>
                    </a:p>
                  </a:txBody>
                  <a:tcPr marL="0" marR="0" marT="0" marB="0"/>
                </a:tc>
              </a:tr>
              <a:tr h="419100">
                <a:tc>
                  <a:txBody>
                    <a:bodyPr/>
                    <a:lstStyle/>
                    <a:p>
                      <a:pPr marL="31750">
                        <a:lnSpc>
                          <a:spcPts val="2730"/>
                        </a:lnSpc>
                      </a:pPr>
                      <a:r>
                        <a:rPr sz="2400" spc="-10" dirty="0">
                          <a:latin typeface="Calibri"/>
                          <a:cs typeface="Calibri"/>
                        </a:rPr>
                        <a:t>V6.</a:t>
                      </a:r>
                      <a:r>
                        <a:rPr sz="2400" spc="-30" dirty="0">
                          <a:latin typeface="Calibri"/>
                          <a:cs typeface="Calibri"/>
                        </a:rPr>
                        <a:t> </a:t>
                      </a:r>
                      <a:r>
                        <a:rPr sz="2400" spc="-10" dirty="0">
                          <a:latin typeface="Calibri"/>
                          <a:cs typeface="Calibri"/>
                        </a:rPr>
                        <a:t>Leisure</a:t>
                      </a:r>
                      <a:r>
                        <a:rPr sz="2400" spc="-5" dirty="0">
                          <a:latin typeface="Calibri"/>
                          <a:cs typeface="Calibri"/>
                        </a:rPr>
                        <a:t> </a:t>
                      </a:r>
                      <a:r>
                        <a:rPr sz="2400" dirty="0">
                          <a:latin typeface="Calibri"/>
                          <a:cs typeface="Calibri"/>
                        </a:rPr>
                        <a:t>time</a:t>
                      </a:r>
                      <a:endParaRPr sz="2400">
                        <a:latin typeface="Calibri"/>
                        <a:cs typeface="Calibri"/>
                      </a:endParaRPr>
                    </a:p>
                  </a:txBody>
                  <a:tcPr marL="0" marR="0" marT="0" marB="0"/>
                </a:tc>
                <a:tc>
                  <a:txBody>
                    <a:bodyPr/>
                    <a:lstStyle/>
                    <a:p>
                      <a:pPr marL="292100">
                        <a:lnSpc>
                          <a:spcPts val="2730"/>
                        </a:lnSpc>
                      </a:pPr>
                      <a:r>
                        <a:rPr sz="2400" dirty="0">
                          <a:latin typeface="Calibri"/>
                          <a:cs typeface="Calibri"/>
                        </a:rPr>
                        <a:t>1</a:t>
                      </a:r>
                      <a:endParaRPr sz="2400">
                        <a:latin typeface="Calibri"/>
                        <a:cs typeface="Calibri"/>
                      </a:endParaRPr>
                    </a:p>
                  </a:txBody>
                  <a:tcPr marL="0" marR="0" marT="0" marB="0"/>
                </a:tc>
                <a:tc>
                  <a:txBody>
                    <a:bodyPr/>
                    <a:lstStyle/>
                    <a:p>
                      <a:pPr marR="1078865" algn="r">
                        <a:lnSpc>
                          <a:spcPts val="2730"/>
                        </a:lnSpc>
                      </a:pPr>
                      <a:r>
                        <a:rPr sz="2400" dirty="0">
                          <a:latin typeface="Calibri"/>
                          <a:cs typeface="Calibri"/>
                        </a:rPr>
                        <a:t>2</a:t>
                      </a:r>
                      <a:endParaRPr sz="2400">
                        <a:latin typeface="Calibri"/>
                        <a:cs typeface="Calibri"/>
                      </a:endParaRPr>
                    </a:p>
                  </a:txBody>
                  <a:tcPr marL="0" marR="0" marT="0" marB="0"/>
                </a:tc>
                <a:tc>
                  <a:txBody>
                    <a:bodyPr/>
                    <a:lstStyle/>
                    <a:p>
                      <a:pPr marR="109855" algn="ctr">
                        <a:lnSpc>
                          <a:spcPts val="2730"/>
                        </a:lnSpc>
                      </a:pPr>
                      <a:r>
                        <a:rPr sz="2400" dirty="0">
                          <a:latin typeface="Calibri"/>
                          <a:cs typeface="Calibri"/>
                        </a:rPr>
                        <a:t>3</a:t>
                      </a:r>
                      <a:endParaRPr sz="2400">
                        <a:latin typeface="Calibri"/>
                        <a:cs typeface="Calibri"/>
                      </a:endParaRPr>
                    </a:p>
                  </a:txBody>
                  <a:tcPr marL="0" marR="0" marT="0" marB="0"/>
                </a:tc>
                <a:tc>
                  <a:txBody>
                    <a:bodyPr/>
                    <a:lstStyle/>
                    <a:p>
                      <a:pPr marR="55880" algn="r">
                        <a:lnSpc>
                          <a:spcPts val="2730"/>
                        </a:lnSpc>
                      </a:pPr>
                      <a:r>
                        <a:rPr sz="2400" dirty="0">
                          <a:latin typeface="Calibri"/>
                          <a:cs typeface="Calibri"/>
                        </a:rPr>
                        <a:t>4</a:t>
                      </a:r>
                      <a:endParaRPr sz="2400">
                        <a:latin typeface="Calibri"/>
                        <a:cs typeface="Calibri"/>
                      </a:endParaRPr>
                    </a:p>
                  </a:txBody>
                  <a:tcPr marL="0" marR="0" marT="0" marB="0"/>
                </a:tc>
              </a:tr>
              <a:tr h="419862">
                <a:tc>
                  <a:txBody>
                    <a:bodyPr/>
                    <a:lstStyle/>
                    <a:p>
                      <a:pPr marL="31750">
                        <a:lnSpc>
                          <a:spcPts val="2730"/>
                        </a:lnSpc>
                      </a:pPr>
                      <a:r>
                        <a:rPr sz="2400" spc="-10" dirty="0">
                          <a:latin typeface="Calibri"/>
                          <a:cs typeface="Calibri"/>
                        </a:rPr>
                        <a:t>V7.</a:t>
                      </a:r>
                      <a:r>
                        <a:rPr sz="2400" spc="-40" dirty="0">
                          <a:latin typeface="Calibri"/>
                          <a:cs typeface="Calibri"/>
                        </a:rPr>
                        <a:t> </a:t>
                      </a:r>
                      <a:r>
                        <a:rPr sz="2400" spc="-10" dirty="0">
                          <a:latin typeface="Calibri"/>
                          <a:cs typeface="Calibri"/>
                        </a:rPr>
                        <a:t>Politics</a:t>
                      </a:r>
                      <a:endParaRPr sz="2400">
                        <a:latin typeface="Calibri"/>
                        <a:cs typeface="Calibri"/>
                      </a:endParaRPr>
                    </a:p>
                  </a:txBody>
                  <a:tcPr marL="0" marR="0" marT="0" marB="0"/>
                </a:tc>
                <a:tc>
                  <a:txBody>
                    <a:bodyPr/>
                    <a:lstStyle/>
                    <a:p>
                      <a:pPr marL="257175">
                        <a:lnSpc>
                          <a:spcPts val="2730"/>
                        </a:lnSpc>
                      </a:pPr>
                      <a:r>
                        <a:rPr sz="2400" dirty="0">
                          <a:latin typeface="Calibri"/>
                          <a:cs typeface="Calibri"/>
                        </a:rPr>
                        <a:t>1</a:t>
                      </a:r>
                      <a:endParaRPr sz="2400">
                        <a:latin typeface="Calibri"/>
                        <a:cs typeface="Calibri"/>
                      </a:endParaRPr>
                    </a:p>
                  </a:txBody>
                  <a:tcPr marL="0" marR="0" marT="0" marB="0"/>
                </a:tc>
                <a:tc>
                  <a:txBody>
                    <a:bodyPr/>
                    <a:lstStyle/>
                    <a:p>
                      <a:pPr marR="1047115" algn="r">
                        <a:lnSpc>
                          <a:spcPts val="2730"/>
                        </a:lnSpc>
                      </a:pPr>
                      <a:r>
                        <a:rPr sz="2400" dirty="0">
                          <a:latin typeface="Calibri"/>
                          <a:cs typeface="Calibri"/>
                        </a:rPr>
                        <a:t>2</a:t>
                      </a:r>
                      <a:endParaRPr sz="2400">
                        <a:latin typeface="Calibri"/>
                        <a:cs typeface="Calibri"/>
                      </a:endParaRPr>
                    </a:p>
                  </a:txBody>
                  <a:tcPr marL="0" marR="0" marT="0" marB="0"/>
                </a:tc>
                <a:tc>
                  <a:txBody>
                    <a:bodyPr/>
                    <a:lstStyle/>
                    <a:p>
                      <a:pPr marR="43180" algn="ctr">
                        <a:lnSpc>
                          <a:spcPts val="2730"/>
                        </a:lnSpc>
                      </a:pPr>
                      <a:r>
                        <a:rPr sz="2400" dirty="0">
                          <a:latin typeface="Calibri"/>
                          <a:cs typeface="Calibri"/>
                        </a:rPr>
                        <a:t>3</a:t>
                      </a:r>
                      <a:endParaRPr sz="2400">
                        <a:latin typeface="Calibri"/>
                        <a:cs typeface="Calibri"/>
                      </a:endParaRPr>
                    </a:p>
                  </a:txBody>
                  <a:tcPr marL="0" marR="0" marT="0" marB="0"/>
                </a:tc>
                <a:tc>
                  <a:txBody>
                    <a:bodyPr/>
                    <a:lstStyle/>
                    <a:p>
                      <a:pPr marR="24130" algn="r">
                        <a:lnSpc>
                          <a:spcPts val="2730"/>
                        </a:lnSpc>
                      </a:pPr>
                      <a:r>
                        <a:rPr sz="2400" dirty="0">
                          <a:latin typeface="Calibri"/>
                          <a:cs typeface="Calibri"/>
                        </a:rPr>
                        <a:t>4</a:t>
                      </a:r>
                      <a:endParaRPr sz="2400">
                        <a:latin typeface="Calibri"/>
                        <a:cs typeface="Calibri"/>
                      </a:endParaRPr>
                    </a:p>
                  </a:txBody>
                  <a:tcPr marL="0" marR="0" marT="0" marB="0"/>
                </a:tc>
              </a:tr>
              <a:tr h="419862">
                <a:tc>
                  <a:txBody>
                    <a:bodyPr/>
                    <a:lstStyle/>
                    <a:p>
                      <a:pPr marL="31750">
                        <a:lnSpc>
                          <a:spcPts val="2735"/>
                        </a:lnSpc>
                      </a:pPr>
                      <a:r>
                        <a:rPr sz="2400" spc="-10" dirty="0">
                          <a:latin typeface="Calibri"/>
                          <a:cs typeface="Calibri"/>
                        </a:rPr>
                        <a:t>V8.</a:t>
                      </a:r>
                      <a:r>
                        <a:rPr sz="2400" spc="-45" dirty="0">
                          <a:latin typeface="Calibri"/>
                          <a:cs typeface="Calibri"/>
                        </a:rPr>
                        <a:t> </a:t>
                      </a:r>
                      <a:r>
                        <a:rPr sz="2400" spc="-30" dirty="0">
                          <a:latin typeface="Calibri"/>
                          <a:cs typeface="Calibri"/>
                        </a:rPr>
                        <a:t>Work</a:t>
                      </a:r>
                      <a:endParaRPr sz="2400">
                        <a:latin typeface="Calibri"/>
                        <a:cs typeface="Calibri"/>
                      </a:endParaRPr>
                    </a:p>
                  </a:txBody>
                  <a:tcPr marL="0" marR="0" marT="0" marB="0"/>
                </a:tc>
                <a:tc>
                  <a:txBody>
                    <a:bodyPr/>
                    <a:lstStyle/>
                    <a:p>
                      <a:pPr marL="255270">
                        <a:lnSpc>
                          <a:spcPts val="2735"/>
                        </a:lnSpc>
                      </a:pPr>
                      <a:r>
                        <a:rPr sz="2400" dirty="0">
                          <a:latin typeface="Calibri"/>
                          <a:cs typeface="Calibri"/>
                        </a:rPr>
                        <a:t>1</a:t>
                      </a:r>
                      <a:endParaRPr sz="2400">
                        <a:latin typeface="Calibri"/>
                        <a:cs typeface="Calibri"/>
                      </a:endParaRPr>
                    </a:p>
                  </a:txBody>
                  <a:tcPr marL="0" marR="0" marT="0" marB="0"/>
                </a:tc>
                <a:tc>
                  <a:txBody>
                    <a:bodyPr/>
                    <a:lstStyle/>
                    <a:p>
                      <a:pPr marR="1048385" algn="r">
                        <a:lnSpc>
                          <a:spcPts val="2735"/>
                        </a:lnSpc>
                      </a:pPr>
                      <a:r>
                        <a:rPr sz="2400" dirty="0">
                          <a:latin typeface="Calibri"/>
                          <a:cs typeface="Calibri"/>
                        </a:rPr>
                        <a:t>2</a:t>
                      </a:r>
                      <a:endParaRPr sz="2400">
                        <a:latin typeface="Calibri"/>
                        <a:cs typeface="Calibri"/>
                      </a:endParaRPr>
                    </a:p>
                  </a:txBody>
                  <a:tcPr marL="0" marR="0" marT="0" marB="0"/>
                </a:tc>
                <a:tc>
                  <a:txBody>
                    <a:bodyPr/>
                    <a:lstStyle/>
                    <a:p>
                      <a:pPr marR="49530" algn="ctr">
                        <a:lnSpc>
                          <a:spcPts val="2735"/>
                        </a:lnSpc>
                      </a:pPr>
                      <a:r>
                        <a:rPr sz="2400" dirty="0">
                          <a:latin typeface="Calibri"/>
                          <a:cs typeface="Calibri"/>
                        </a:rPr>
                        <a:t>3</a:t>
                      </a:r>
                      <a:endParaRPr sz="2400">
                        <a:latin typeface="Calibri"/>
                        <a:cs typeface="Calibri"/>
                      </a:endParaRPr>
                    </a:p>
                  </a:txBody>
                  <a:tcPr marL="0" marR="0" marT="0" marB="0"/>
                </a:tc>
                <a:tc>
                  <a:txBody>
                    <a:bodyPr/>
                    <a:lstStyle/>
                    <a:p>
                      <a:pPr marR="25400" algn="r">
                        <a:lnSpc>
                          <a:spcPts val="2735"/>
                        </a:lnSpc>
                      </a:pPr>
                      <a:r>
                        <a:rPr sz="2400" dirty="0">
                          <a:latin typeface="Calibri"/>
                          <a:cs typeface="Calibri"/>
                        </a:rPr>
                        <a:t>4</a:t>
                      </a:r>
                      <a:endParaRPr sz="2400">
                        <a:latin typeface="Calibri"/>
                        <a:cs typeface="Calibri"/>
                      </a:endParaRPr>
                    </a:p>
                  </a:txBody>
                  <a:tcPr marL="0" marR="0" marT="0" marB="0"/>
                </a:tc>
              </a:tr>
              <a:tr h="361950">
                <a:tc>
                  <a:txBody>
                    <a:bodyPr/>
                    <a:lstStyle/>
                    <a:p>
                      <a:pPr marL="31750">
                        <a:lnSpc>
                          <a:spcPts val="2730"/>
                        </a:lnSpc>
                      </a:pPr>
                      <a:r>
                        <a:rPr sz="2400" spc="-10" dirty="0">
                          <a:latin typeface="Calibri"/>
                          <a:cs typeface="Calibri"/>
                        </a:rPr>
                        <a:t>V9.</a:t>
                      </a:r>
                      <a:r>
                        <a:rPr sz="2400" spc="-40" dirty="0">
                          <a:latin typeface="Calibri"/>
                          <a:cs typeface="Calibri"/>
                        </a:rPr>
                        <a:t> </a:t>
                      </a:r>
                      <a:r>
                        <a:rPr sz="2400" spc="-10" dirty="0">
                          <a:latin typeface="Calibri"/>
                          <a:cs typeface="Calibri"/>
                        </a:rPr>
                        <a:t>Religion</a:t>
                      </a:r>
                      <a:endParaRPr sz="2400">
                        <a:latin typeface="Calibri"/>
                        <a:cs typeface="Calibri"/>
                      </a:endParaRPr>
                    </a:p>
                  </a:txBody>
                  <a:tcPr marL="0" marR="0" marT="0" marB="0"/>
                </a:tc>
                <a:tc>
                  <a:txBody>
                    <a:bodyPr/>
                    <a:lstStyle/>
                    <a:p>
                      <a:pPr marL="304165">
                        <a:lnSpc>
                          <a:spcPts val="2730"/>
                        </a:lnSpc>
                      </a:pPr>
                      <a:r>
                        <a:rPr sz="2400" dirty="0">
                          <a:latin typeface="Calibri"/>
                          <a:cs typeface="Calibri"/>
                        </a:rPr>
                        <a:t>1</a:t>
                      </a:r>
                      <a:endParaRPr sz="2400">
                        <a:latin typeface="Calibri"/>
                        <a:cs typeface="Calibri"/>
                      </a:endParaRPr>
                    </a:p>
                  </a:txBody>
                  <a:tcPr marL="0" marR="0" marT="0" marB="0"/>
                </a:tc>
                <a:tc>
                  <a:txBody>
                    <a:bodyPr/>
                    <a:lstStyle/>
                    <a:p>
                      <a:pPr marR="1068705" algn="r">
                        <a:lnSpc>
                          <a:spcPts val="2730"/>
                        </a:lnSpc>
                      </a:pPr>
                      <a:r>
                        <a:rPr sz="2400" dirty="0">
                          <a:latin typeface="Calibri"/>
                          <a:cs typeface="Calibri"/>
                        </a:rPr>
                        <a:t>2</a:t>
                      </a:r>
                      <a:endParaRPr sz="2400">
                        <a:latin typeface="Calibri"/>
                        <a:cs typeface="Calibri"/>
                      </a:endParaRPr>
                    </a:p>
                  </a:txBody>
                  <a:tcPr marL="0" marR="0" marT="0" marB="0"/>
                </a:tc>
                <a:tc>
                  <a:txBody>
                    <a:bodyPr/>
                    <a:lstStyle/>
                    <a:p>
                      <a:pPr marL="40005" algn="ctr">
                        <a:lnSpc>
                          <a:spcPts val="2730"/>
                        </a:lnSpc>
                      </a:pPr>
                      <a:r>
                        <a:rPr sz="2400" dirty="0">
                          <a:latin typeface="Calibri"/>
                          <a:cs typeface="Calibri"/>
                        </a:rPr>
                        <a:t>3</a:t>
                      </a:r>
                      <a:endParaRPr sz="2400">
                        <a:latin typeface="Calibri"/>
                        <a:cs typeface="Calibri"/>
                      </a:endParaRPr>
                    </a:p>
                  </a:txBody>
                  <a:tcPr marL="0" marR="0" marT="0" marB="0"/>
                </a:tc>
                <a:tc>
                  <a:txBody>
                    <a:bodyPr/>
                    <a:lstStyle/>
                    <a:p>
                      <a:pPr marR="45085" algn="r">
                        <a:lnSpc>
                          <a:spcPts val="2730"/>
                        </a:lnSpc>
                      </a:pPr>
                      <a:r>
                        <a:rPr sz="2400" dirty="0">
                          <a:latin typeface="Calibri"/>
                          <a:cs typeface="Calibri"/>
                        </a:rPr>
                        <a:t>4</a:t>
                      </a:r>
                      <a:endParaRPr sz="2400">
                        <a:latin typeface="Calibri"/>
                        <a:cs typeface="Calibri"/>
                      </a:endParaRPr>
                    </a:p>
                  </a:txBody>
                  <a:tcPr marL="0" marR="0" marT="0" marB="0"/>
                </a:tc>
              </a:tr>
            </a:tbl>
          </a:graphicData>
        </a:graphic>
      </p:graphicFrame>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6673" y="1819021"/>
            <a:ext cx="6443345" cy="2421255"/>
          </a:xfrm>
          <a:prstGeom prst="rect">
            <a:avLst/>
          </a:prstGeom>
        </p:spPr>
        <p:txBody>
          <a:bodyPr vert="horz" wrap="square" lIns="0" tIns="12700" rIns="0" bIns="0" rtlCol="0">
            <a:spAutoFit/>
          </a:bodyPr>
          <a:lstStyle/>
          <a:p>
            <a:pPr marL="12700">
              <a:lnSpc>
                <a:spcPct val="100000"/>
              </a:lnSpc>
              <a:spcBef>
                <a:spcPts val="100"/>
              </a:spcBef>
            </a:pPr>
            <a:r>
              <a:rPr sz="2100" spc="-5" dirty="0">
                <a:solidFill>
                  <a:srgbClr val="1F2A44"/>
                </a:solidFill>
                <a:latin typeface="Arial MT"/>
                <a:cs typeface="Arial MT"/>
              </a:rPr>
              <a:t>V10.</a:t>
            </a:r>
            <a:r>
              <a:rPr sz="2100" spc="-40" dirty="0">
                <a:solidFill>
                  <a:srgbClr val="1F2A44"/>
                </a:solidFill>
                <a:latin typeface="Arial MT"/>
                <a:cs typeface="Arial MT"/>
              </a:rPr>
              <a:t> Taking</a:t>
            </a:r>
            <a:r>
              <a:rPr sz="2100" spc="-5" dirty="0">
                <a:solidFill>
                  <a:srgbClr val="1F2A44"/>
                </a:solidFill>
                <a:latin typeface="Arial MT"/>
                <a:cs typeface="Arial MT"/>
              </a:rPr>
              <a:t> all</a:t>
            </a:r>
            <a:r>
              <a:rPr sz="2100" spc="-10" dirty="0">
                <a:solidFill>
                  <a:srgbClr val="1F2A44"/>
                </a:solidFill>
                <a:latin typeface="Arial MT"/>
                <a:cs typeface="Arial MT"/>
              </a:rPr>
              <a:t> </a:t>
            </a:r>
            <a:r>
              <a:rPr sz="2100" spc="-5" dirty="0">
                <a:solidFill>
                  <a:srgbClr val="1F2A44"/>
                </a:solidFill>
                <a:latin typeface="Arial MT"/>
                <a:cs typeface="Arial MT"/>
              </a:rPr>
              <a:t>things</a:t>
            </a:r>
            <a:r>
              <a:rPr sz="2100" spc="-10" dirty="0">
                <a:solidFill>
                  <a:srgbClr val="1F2A44"/>
                </a:solidFill>
                <a:latin typeface="Arial MT"/>
                <a:cs typeface="Arial MT"/>
              </a:rPr>
              <a:t> </a:t>
            </a:r>
            <a:r>
              <a:rPr sz="2100" spc="-20" dirty="0">
                <a:solidFill>
                  <a:srgbClr val="1F2A44"/>
                </a:solidFill>
                <a:latin typeface="Arial MT"/>
                <a:cs typeface="Arial MT"/>
              </a:rPr>
              <a:t>together,</a:t>
            </a:r>
            <a:r>
              <a:rPr sz="2100" spc="10" dirty="0">
                <a:solidFill>
                  <a:srgbClr val="1F2A44"/>
                </a:solidFill>
                <a:latin typeface="Arial MT"/>
                <a:cs typeface="Arial MT"/>
              </a:rPr>
              <a:t> </a:t>
            </a:r>
            <a:r>
              <a:rPr sz="2100" spc="-5" dirty="0">
                <a:solidFill>
                  <a:srgbClr val="1F2A44"/>
                </a:solidFill>
                <a:latin typeface="Arial MT"/>
                <a:cs typeface="Arial MT"/>
              </a:rPr>
              <a:t>would </a:t>
            </a:r>
            <a:r>
              <a:rPr sz="2100" spc="-10" dirty="0">
                <a:solidFill>
                  <a:srgbClr val="1F2A44"/>
                </a:solidFill>
                <a:latin typeface="Arial MT"/>
                <a:cs typeface="Arial MT"/>
              </a:rPr>
              <a:t>you</a:t>
            </a:r>
            <a:r>
              <a:rPr sz="2100" dirty="0">
                <a:solidFill>
                  <a:srgbClr val="1F2A44"/>
                </a:solidFill>
                <a:latin typeface="Arial MT"/>
                <a:cs typeface="Arial MT"/>
              </a:rPr>
              <a:t> </a:t>
            </a:r>
            <a:r>
              <a:rPr sz="2100" spc="-5" dirty="0">
                <a:solidFill>
                  <a:srgbClr val="1F2A44"/>
                </a:solidFill>
                <a:latin typeface="Arial MT"/>
                <a:cs typeface="Arial MT"/>
              </a:rPr>
              <a:t>say</a:t>
            </a:r>
            <a:r>
              <a:rPr sz="2100" dirty="0">
                <a:solidFill>
                  <a:srgbClr val="1F2A44"/>
                </a:solidFill>
                <a:latin typeface="Arial MT"/>
                <a:cs typeface="Arial MT"/>
              </a:rPr>
              <a:t> </a:t>
            </a:r>
            <a:r>
              <a:rPr sz="2100" spc="-10" dirty="0">
                <a:solidFill>
                  <a:srgbClr val="1F2A44"/>
                </a:solidFill>
                <a:latin typeface="Arial MT"/>
                <a:cs typeface="Arial MT"/>
              </a:rPr>
              <a:t>you</a:t>
            </a:r>
            <a:r>
              <a:rPr sz="2100" dirty="0">
                <a:solidFill>
                  <a:srgbClr val="1F2A44"/>
                </a:solidFill>
                <a:latin typeface="Arial MT"/>
                <a:cs typeface="Arial MT"/>
              </a:rPr>
              <a:t> </a:t>
            </a:r>
            <a:r>
              <a:rPr sz="2100" spc="-5" dirty="0">
                <a:solidFill>
                  <a:srgbClr val="1F2A44"/>
                </a:solidFill>
                <a:latin typeface="Arial MT"/>
                <a:cs typeface="Arial MT"/>
              </a:rPr>
              <a:t>are:</a:t>
            </a:r>
            <a:endParaRPr sz="2100">
              <a:latin typeface="Arial MT"/>
              <a:cs typeface="Arial MT"/>
            </a:endParaRPr>
          </a:p>
          <a:p>
            <a:pPr>
              <a:lnSpc>
                <a:spcPct val="100000"/>
              </a:lnSpc>
            </a:pPr>
            <a:endParaRPr sz="2300">
              <a:latin typeface="Arial MT"/>
              <a:cs typeface="Arial MT"/>
            </a:endParaRPr>
          </a:p>
          <a:p>
            <a:pPr marL="235585" indent="-223520">
              <a:lnSpc>
                <a:spcPct val="100000"/>
              </a:lnSpc>
              <a:spcBef>
                <a:spcPts val="1375"/>
              </a:spcBef>
              <a:buAutoNum type="arabicPlain"/>
              <a:tabLst>
                <a:tab pos="236220" algn="l"/>
              </a:tabLst>
            </a:pPr>
            <a:r>
              <a:rPr sz="2100" spc="-35" dirty="0">
                <a:solidFill>
                  <a:srgbClr val="1F2A44"/>
                </a:solidFill>
                <a:latin typeface="Arial MT"/>
                <a:cs typeface="Arial MT"/>
              </a:rPr>
              <a:t>Very</a:t>
            </a:r>
            <a:r>
              <a:rPr sz="2100" spc="-75" dirty="0">
                <a:solidFill>
                  <a:srgbClr val="1F2A44"/>
                </a:solidFill>
                <a:latin typeface="Arial MT"/>
                <a:cs typeface="Arial MT"/>
              </a:rPr>
              <a:t> </a:t>
            </a:r>
            <a:r>
              <a:rPr sz="2100" spc="-10" dirty="0">
                <a:solidFill>
                  <a:srgbClr val="1F2A44"/>
                </a:solidFill>
                <a:latin typeface="Arial MT"/>
                <a:cs typeface="Arial MT"/>
              </a:rPr>
              <a:t>happy</a:t>
            </a:r>
            <a:endParaRPr sz="2100">
              <a:latin typeface="Arial MT"/>
              <a:cs typeface="Arial MT"/>
            </a:endParaRPr>
          </a:p>
          <a:p>
            <a:pPr marL="12700" marR="4408805">
              <a:lnSpc>
                <a:spcPts val="3279"/>
              </a:lnSpc>
              <a:spcBef>
                <a:spcPts val="219"/>
              </a:spcBef>
              <a:buAutoNum type="arabicPlain"/>
              <a:tabLst>
                <a:tab pos="235585" algn="l"/>
              </a:tabLst>
            </a:pPr>
            <a:r>
              <a:rPr sz="2100" spc="-5" dirty="0">
                <a:solidFill>
                  <a:srgbClr val="1F2A44"/>
                </a:solidFill>
                <a:latin typeface="Arial MT"/>
                <a:cs typeface="Arial MT"/>
              </a:rPr>
              <a:t>Rather</a:t>
            </a:r>
            <a:r>
              <a:rPr sz="2100" spc="570" dirty="0">
                <a:solidFill>
                  <a:srgbClr val="1F2A44"/>
                </a:solidFill>
                <a:latin typeface="Arial MT"/>
                <a:cs typeface="Arial MT"/>
              </a:rPr>
              <a:t> </a:t>
            </a:r>
            <a:r>
              <a:rPr sz="2100" spc="-10" dirty="0">
                <a:solidFill>
                  <a:srgbClr val="1F2A44"/>
                </a:solidFill>
                <a:latin typeface="Arial MT"/>
                <a:cs typeface="Arial MT"/>
              </a:rPr>
              <a:t>happy </a:t>
            </a:r>
            <a:r>
              <a:rPr sz="2100" spc="-5" dirty="0">
                <a:solidFill>
                  <a:srgbClr val="1F2A44"/>
                </a:solidFill>
                <a:latin typeface="Arial MT"/>
                <a:cs typeface="Arial MT"/>
              </a:rPr>
              <a:t> 3</a:t>
            </a:r>
            <a:r>
              <a:rPr sz="2100" spc="-20" dirty="0">
                <a:solidFill>
                  <a:srgbClr val="1F2A44"/>
                </a:solidFill>
                <a:latin typeface="Arial MT"/>
                <a:cs typeface="Arial MT"/>
              </a:rPr>
              <a:t> </a:t>
            </a:r>
            <a:r>
              <a:rPr sz="2100" spc="-5" dirty="0">
                <a:solidFill>
                  <a:srgbClr val="1F2A44"/>
                </a:solidFill>
                <a:latin typeface="Arial MT"/>
                <a:cs typeface="Arial MT"/>
              </a:rPr>
              <a:t>Not</a:t>
            </a:r>
            <a:r>
              <a:rPr sz="2100" spc="-10" dirty="0">
                <a:solidFill>
                  <a:srgbClr val="1F2A44"/>
                </a:solidFill>
                <a:latin typeface="Arial MT"/>
                <a:cs typeface="Arial MT"/>
              </a:rPr>
              <a:t> very</a:t>
            </a:r>
            <a:r>
              <a:rPr sz="2100" spc="-5" dirty="0">
                <a:solidFill>
                  <a:srgbClr val="1F2A44"/>
                </a:solidFill>
                <a:latin typeface="Arial MT"/>
                <a:cs typeface="Arial MT"/>
              </a:rPr>
              <a:t> </a:t>
            </a:r>
            <a:r>
              <a:rPr sz="2100" spc="-10" dirty="0">
                <a:solidFill>
                  <a:srgbClr val="1F2A44"/>
                </a:solidFill>
                <a:latin typeface="Arial MT"/>
                <a:cs typeface="Arial MT"/>
              </a:rPr>
              <a:t>happy</a:t>
            </a:r>
            <a:endParaRPr sz="2100">
              <a:latin typeface="Arial MT"/>
              <a:cs typeface="Arial MT"/>
            </a:endParaRPr>
          </a:p>
          <a:p>
            <a:pPr marL="12700">
              <a:lnSpc>
                <a:spcPct val="100000"/>
              </a:lnSpc>
              <a:spcBef>
                <a:spcPts val="500"/>
              </a:spcBef>
            </a:pPr>
            <a:r>
              <a:rPr sz="2100" spc="-5" dirty="0">
                <a:solidFill>
                  <a:srgbClr val="1F2A44"/>
                </a:solidFill>
                <a:latin typeface="Arial MT"/>
                <a:cs typeface="Arial MT"/>
              </a:rPr>
              <a:t>4</a:t>
            </a:r>
            <a:r>
              <a:rPr sz="2100" spc="-15" dirty="0">
                <a:solidFill>
                  <a:srgbClr val="1F2A44"/>
                </a:solidFill>
                <a:latin typeface="Arial MT"/>
                <a:cs typeface="Arial MT"/>
              </a:rPr>
              <a:t> </a:t>
            </a:r>
            <a:r>
              <a:rPr sz="2100" spc="-5" dirty="0">
                <a:solidFill>
                  <a:srgbClr val="1F2A44"/>
                </a:solidFill>
                <a:latin typeface="Arial MT"/>
                <a:cs typeface="Arial MT"/>
              </a:rPr>
              <a:t>Not at</a:t>
            </a:r>
            <a:r>
              <a:rPr sz="2100" spc="-15" dirty="0">
                <a:solidFill>
                  <a:srgbClr val="1F2A44"/>
                </a:solidFill>
                <a:latin typeface="Arial MT"/>
                <a:cs typeface="Arial MT"/>
              </a:rPr>
              <a:t> </a:t>
            </a:r>
            <a:r>
              <a:rPr sz="2100" spc="-5" dirty="0">
                <a:solidFill>
                  <a:srgbClr val="1F2A44"/>
                </a:solidFill>
                <a:latin typeface="Arial MT"/>
                <a:cs typeface="Arial MT"/>
              </a:rPr>
              <a:t>all</a:t>
            </a:r>
            <a:r>
              <a:rPr sz="2100" spc="-20" dirty="0">
                <a:solidFill>
                  <a:srgbClr val="1F2A44"/>
                </a:solidFill>
                <a:latin typeface="Arial MT"/>
                <a:cs typeface="Arial MT"/>
              </a:rPr>
              <a:t> </a:t>
            </a:r>
            <a:r>
              <a:rPr sz="2100" spc="-10" dirty="0">
                <a:solidFill>
                  <a:srgbClr val="1F2A44"/>
                </a:solidFill>
                <a:latin typeface="Arial MT"/>
                <a:cs typeface="Arial MT"/>
              </a:rPr>
              <a:t>happy</a:t>
            </a:r>
            <a:endParaRPr sz="2100">
              <a:latin typeface="Arial MT"/>
              <a:cs typeface="Arial MT"/>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6406" y="909996"/>
            <a:ext cx="9882505" cy="5053330"/>
          </a:xfrm>
          <a:prstGeom prst="rect">
            <a:avLst/>
          </a:prstGeom>
        </p:spPr>
        <p:txBody>
          <a:bodyPr vert="horz" wrap="square" lIns="0" tIns="54610" rIns="0" bIns="0" rtlCol="0">
            <a:spAutoFit/>
          </a:bodyPr>
          <a:lstStyle/>
          <a:p>
            <a:pPr marL="12700" marR="5080">
              <a:lnSpc>
                <a:spcPts val="2210"/>
              </a:lnSpc>
              <a:spcBef>
                <a:spcPts val="430"/>
              </a:spcBef>
            </a:pPr>
            <a:r>
              <a:rPr sz="2100" spc="-5" dirty="0">
                <a:solidFill>
                  <a:srgbClr val="1F2A44"/>
                </a:solidFill>
                <a:latin typeface="Arial MT"/>
                <a:cs typeface="Arial MT"/>
              </a:rPr>
              <a:t>Here</a:t>
            </a:r>
            <a:r>
              <a:rPr sz="2100" dirty="0">
                <a:solidFill>
                  <a:srgbClr val="1F2A44"/>
                </a:solidFill>
                <a:latin typeface="Arial MT"/>
                <a:cs typeface="Arial MT"/>
              </a:rPr>
              <a:t> </a:t>
            </a:r>
            <a:r>
              <a:rPr sz="2100" spc="-5" dirty="0">
                <a:solidFill>
                  <a:srgbClr val="1F2A44"/>
                </a:solidFill>
                <a:latin typeface="Arial MT"/>
                <a:cs typeface="Arial MT"/>
              </a:rPr>
              <a:t>is</a:t>
            </a:r>
            <a:r>
              <a:rPr sz="2100" dirty="0">
                <a:solidFill>
                  <a:srgbClr val="1F2A44"/>
                </a:solidFill>
                <a:latin typeface="Arial MT"/>
                <a:cs typeface="Arial MT"/>
              </a:rPr>
              <a:t> </a:t>
            </a:r>
            <a:r>
              <a:rPr sz="2100" spc="-5" dirty="0">
                <a:solidFill>
                  <a:srgbClr val="1F2A44"/>
                </a:solidFill>
                <a:latin typeface="Arial MT"/>
                <a:cs typeface="Arial MT"/>
              </a:rPr>
              <a:t>a</a:t>
            </a:r>
            <a:r>
              <a:rPr sz="2100" spc="5" dirty="0">
                <a:solidFill>
                  <a:srgbClr val="1F2A44"/>
                </a:solidFill>
                <a:latin typeface="Arial MT"/>
                <a:cs typeface="Arial MT"/>
              </a:rPr>
              <a:t> </a:t>
            </a:r>
            <a:r>
              <a:rPr sz="2100" dirty="0">
                <a:solidFill>
                  <a:srgbClr val="1F2A44"/>
                </a:solidFill>
                <a:latin typeface="Arial MT"/>
                <a:cs typeface="Arial MT"/>
              </a:rPr>
              <a:t>list</a:t>
            </a:r>
            <a:r>
              <a:rPr sz="2100" spc="-20" dirty="0">
                <a:solidFill>
                  <a:srgbClr val="1F2A44"/>
                </a:solidFill>
                <a:latin typeface="Arial MT"/>
                <a:cs typeface="Arial MT"/>
              </a:rPr>
              <a:t> </a:t>
            </a:r>
            <a:r>
              <a:rPr sz="2100" spc="-5" dirty="0">
                <a:solidFill>
                  <a:srgbClr val="1F2A44"/>
                </a:solidFill>
                <a:latin typeface="Arial MT"/>
                <a:cs typeface="Arial MT"/>
              </a:rPr>
              <a:t>of</a:t>
            </a:r>
            <a:r>
              <a:rPr sz="2100" spc="10" dirty="0">
                <a:solidFill>
                  <a:srgbClr val="1F2A44"/>
                </a:solidFill>
                <a:latin typeface="Arial MT"/>
                <a:cs typeface="Arial MT"/>
              </a:rPr>
              <a:t> </a:t>
            </a:r>
            <a:r>
              <a:rPr sz="2100" spc="-5" dirty="0">
                <a:solidFill>
                  <a:srgbClr val="1F2A44"/>
                </a:solidFill>
                <a:latin typeface="Arial MT"/>
                <a:cs typeface="Arial MT"/>
              </a:rPr>
              <a:t>qualities</a:t>
            </a:r>
            <a:r>
              <a:rPr sz="2100" spc="-10" dirty="0">
                <a:solidFill>
                  <a:srgbClr val="1F2A44"/>
                </a:solidFill>
                <a:latin typeface="Arial MT"/>
                <a:cs typeface="Arial MT"/>
              </a:rPr>
              <a:t> </a:t>
            </a:r>
            <a:r>
              <a:rPr sz="2100" spc="-5" dirty="0">
                <a:solidFill>
                  <a:srgbClr val="1F2A44"/>
                </a:solidFill>
                <a:latin typeface="Arial MT"/>
                <a:cs typeface="Arial MT"/>
              </a:rPr>
              <a:t>that</a:t>
            </a:r>
            <a:r>
              <a:rPr sz="2100" dirty="0">
                <a:solidFill>
                  <a:srgbClr val="1F2A44"/>
                </a:solidFill>
                <a:latin typeface="Arial MT"/>
                <a:cs typeface="Arial MT"/>
              </a:rPr>
              <a:t> </a:t>
            </a:r>
            <a:r>
              <a:rPr sz="2100" spc="-5" dirty="0">
                <a:solidFill>
                  <a:srgbClr val="1F2A44"/>
                </a:solidFill>
                <a:latin typeface="Arial MT"/>
                <a:cs typeface="Arial MT"/>
              </a:rPr>
              <a:t>children</a:t>
            </a:r>
            <a:r>
              <a:rPr sz="2100" spc="-10" dirty="0">
                <a:solidFill>
                  <a:srgbClr val="1F2A44"/>
                </a:solidFill>
                <a:latin typeface="Arial MT"/>
                <a:cs typeface="Arial MT"/>
              </a:rPr>
              <a:t> </a:t>
            </a:r>
            <a:r>
              <a:rPr sz="2100" spc="-5" dirty="0">
                <a:solidFill>
                  <a:srgbClr val="1F2A44"/>
                </a:solidFill>
                <a:latin typeface="Arial MT"/>
                <a:cs typeface="Arial MT"/>
              </a:rPr>
              <a:t>can be</a:t>
            </a:r>
            <a:r>
              <a:rPr sz="2100" spc="5" dirty="0">
                <a:solidFill>
                  <a:srgbClr val="1F2A44"/>
                </a:solidFill>
                <a:latin typeface="Arial MT"/>
                <a:cs typeface="Arial MT"/>
              </a:rPr>
              <a:t> </a:t>
            </a:r>
            <a:r>
              <a:rPr sz="2100" spc="-5" dirty="0">
                <a:solidFill>
                  <a:srgbClr val="1F2A44"/>
                </a:solidFill>
                <a:latin typeface="Arial MT"/>
                <a:cs typeface="Arial MT"/>
              </a:rPr>
              <a:t>encouraged</a:t>
            </a:r>
            <a:r>
              <a:rPr sz="2100" spc="-20" dirty="0">
                <a:solidFill>
                  <a:srgbClr val="1F2A44"/>
                </a:solidFill>
                <a:latin typeface="Arial MT"/>
                <a:cs typeface="Arial MT"/>
              </a:rPr>
              <a:t> </a:t>
            </a:r>
            <a:r>
              <a:rPr sz="2100" dirty="0">
                <a:solidFill>
                  <a:srgbClr val="1F2A44"/>
                </a:solidFill>
                <a:latin typeface="Arial MT"/>
                <a:cs typeface="Arial MT"/>
              </a:rPr>
              <a:t>to</a:t>
            </a:r>
            <a:r>
              <a:rPr sz="2100" spc="5" dirty="0">
                <a:solidFill>
                  <a:srgbClr val="1F2A44"/>
                </a:solidFill>
                <a:latin typeface="Arial MT"/>
                <a:cs typeface="Arial MT"/>
              </a:rPr>
              <a:t> </a:t>
            </a:r>
            <a:r>
              <a:rPr sz="2100" spc="-5" dirty="0">
                <a:solidFill>
                  <a:srgbClr val="1F2A44"/>
                </a:solidFill>
                <a:latin typeface="Arial MT"/>
                <a:cs typeface="Arial MT"/>
              </a:rPr>
              <a:t>learn</a:t>
            </a:r>
            <a:r>
              <a:rPr sz="2100" spc="5" dirty="0">
                <a:solidFill>
                  <a:srgbClr val="1F2A44"/>
                </a:solidFill>
                <a:latin typeface="Arial MT"/>
                <a:cs typeface="Arial MT"/>
              </a:rPr>
              <a:t> </a:t>
            </a:r>
            <a:r>
              <a:rPr sz="2100" spc="-5" dirty="0">
                <a:solidFill>
                  <a:srgbClr val="1F2A44"/>
                </a:solidFill>
                <a:latin typeface="Arial MT"/>
                <a:cs typeface="Arial MT"/>
              </a:rPr>
              <a:t>at</a:t>
            </a:r>
            <a:r>
              <a:rPr sz="2100" spc="10" dirty="0">
                <a:solidFill>
                  <a:srgbClr val="1F2A44"/>
                </a:solidFill>
                <a:latin typeface="Arial MT"/>
                <a:cs typeface="Arial MT"/>
              </a:rPr>
              <a:t> </a:t>
            </a:r>
            <a:r>
              <a:rPr sz="2100" spc="-5" dirty="0">
                <a:solidFill>
                  <a:srgbClr val="1F2A44"/>
                </a:solidFill>
                <a:latin typeface="Arial MT"/>
                <a:cs typeface="Arial MT"/>
              </a:rPr>
              <a:t>home. Which,</a:t>
            </a:r>
            <a:r>
              <a:rPr sz="2100" dirty="0">
                <a:solidFill>
                  <a:srgbClr val="1F2A44"/>
                </a:solidFill>
                <a:latin typeface="Arial MT"/>
                <a:cs typeface="Arial MT"/>
              </a:rPr>
              <a:t> if </a:t>
            </a:r>
            <a:r>
              <a:rPr sz="2100" spc="-570" dirty="0">
                <a:solidFill>
                  <a:srgbClr val="1F2A44"/>
                </a:solidFill>
                <a:latin typeface="Arial MT"/>
                <a:cs typeface="Arial MT"/>
              </a:rPr>
              <a:t> </a:t>
            </a:r>
            <a:r>
              <a:rPr sz="2100" spc="-45" dirty="0">
                <a:solidFill>
                  <a:srgbClr val="1F2A44"/>
                </a:solidFill>
                <a:latin typeface="Arial MT"/>
                <a:cs typeface="Arial MT"/>
              </a:rPr>
              <a:t>any,</a:t>
            </a:r>
            <a:r>
              <a:rPr sz="2100" spc="5" dirty="0">
                <a:solidFill>
                  <a:srgbClr val="1F2A44"/>
                </a:solidFill>
                <a:latin typeface="Arial MT"/>
                <a:cs typeface="Arial MT"/>
              </a:rPr>
              <a:t> </a:t>
            </a:r>
            <a:r>
              <a:rPr sz="2100" spc="-5" dirty="0">
                <a:solidFill>
                  <a:srgbClr val="1F2A44"/>
                </a:solidFill>
                <a:latin typeface="Arial MT"/>
                <a:cs typeface="Arial MT"/>
              </a:rPr>
              <a:t>do</a:t>
            </a:r>
            <a:r>
              <a:rPr sz="2100" spc="5" dirty="0">
                <a:solidFill>
                  <a:srgbClr val="1F2A44"/>
                </a:solidFill>
                <a:latin typeface="Arial MT"/>
                <a:cs typeface="Arial MT"/>
              </a:rPr>
              <a:t> </a:t>
            </a:r>
            <a:r>
              <a:rPr sz="2100" spc="-10" dirty="0">
                <a:solidFill>
                  <a:srgbClr val="1F2A44"/>
                </a:solidFill>
                <a:latin typeface="Arial MT"/>
                <a:cs typeface="Arial MT"/>
              </a:rPr>
              <a:t>you</a:t>
            </a:r>
            <a:r>
              <a:rPr sz="2100" dirty="0">
                <a:solidFill>
                  <a:srgbClr val="1F2A44"/>
                </a:solidFill>
                <a:latin typeface="Arial MT"/>
                <a:cs typeface="Arial MT"/>
              </a:rPr>
              <a:t> </a:t>
            </a:r>
            <a:r>
              <a:rPr sz="2100" spc="-5" dirty="0">
                <a:solidFill>
                  <a:srgbClr val="1F2A44"/>
                </a:solidFill>
                <a:latin typeface="Arial MT"/>
                <a:cs typeface="Arial MT"/>
              </a:rPr>
              <a:t>consider</a:t>
            </a:r>
            <a:r>
              <a:rPr sz="2100" spc="-15" dirty="0">
                <a:solidFill>
                  <a:srgbClr val="1F2A44"/>
                </a:solidFill>
                <a:latin typeface="Arial MT"/>
                <a:cs typeface="Arial MT"/>
              </a:rPr>
              <a:t> </a:t>
            </a:r>
            <a:r>
              <a:rPr sz="2100" dirty="0">
                <a:solidFill>
                  <a:srgbClr val="1F2A44"/>
                </a:solidFill>
                <a:latin typeface="Arial MT"/>
                <a:cs typeface="Arial MT"/>
              </a:rPr>
              <a:t>to</a:t>
            </a:r>
            <a:r>
              <a:rPr sz="2100" spc="5" dirty="0">
                <a:solidFill>
                  <a:srgbClr val="1F2A44"/>
                </a:solidFill>
                <a:latin typeface="Arial MT"/>
                <a:cs typeface="Arial MT"/>
              </a:rPr>
              <a:t> </a:t>
            </a:r>
            <a:r>
              <a:rPr sz="2100" spc="-5" dirty="0">
                <a:solidFill>
                  <a:srgbClr val="1F2A44"/>
                </a:solidFill>
                <a:latin typeface="Arial MT"/>
                <a:cs typeface="Arial MT"/>
              </a:rPr>
              <a:t>be</a:t>
            </a:r>
            <a:r>
              <a:rPr sz="2100" dirty="0">
                <a:solidFill>
                  <a:srgbClr val="1F2A44"/>
                </a:solidFill>
                <a:latin typeface="Arial MT"/>
                <a:cs typeface="Arial MT"/>
              </a:rPr>
              <a:t> </a:t>
            </a:r>
            <a:r>
              <a:rPr sz="2100" spc="-5" dirty="0">
                <a:solidFill>
                  <a:srgbClr val="1F2A44"/>
                </a:solidFill>
                <a:latin typeface="Arial MT"/>
                <a:cs typeface="Arial MT"/>
              </a:rPr>
              <a:t>especially</a:t>
            </a:r>
            <a:r>
              <a:rPr sz="2100" spc="-20" dirty="0">
                <a:solidFill>
                  <a:srgbClr val="1F2A44"/>
                </a:solidFill>
                <a:latin typeface="Arial MT"/>
                <a:cs typeface="Arial MT"/>
              </a:rPr>
              <a:t> </a:t>
            </a:r>
            <a:r>
              <a:rPr sz="2100" spc="-5" dirty="0">
                <a:solidFill>
                  <a:srgbClr val="1F2A44"/>
                </a:solidFill>
                <a:latin typeface="Arial MT"/>
                <a:cs typeface="Arial MT"/>
              </a:rPr>
              <a:t>important?</a:t>
            </a:r>
            <a:r>
              <a:rPr sz="2100" spc="-25" dirty="0">
                <a:solidFill>
                  <a:srgbClr val="1F2A44"/>
                </a:solidFill>
                <a:latin typeface="Arial MT"/>
                <a:cs typeface="Arial MT"/>
              </a:rPr>
              <a:t> </a:t>
            </a:r>
            <a:r>
              <a:rPr sz="2100" spc="-5" dirty="0">
                <a:solidFill>
                  <a:srgbClr val="1F2A44"/>
                </a:solidFill>
                <a:latin typeface="Arial MT"/>
                <a:cs typeface="Arial MT"/>
              </a:rPr>
              <a:t>Please</a:t>
            </a:r>
            <a:r>
              <a:rPr sz="2100" spc="-10" dirty="0">
                <a:solidFill>
                  <a:srgbClr val="1F2A44"/>
                </a:solidFill>
                <a:latin typeface="Arial MT"/>
                <a:cs typeface="Arial MT"/>
              </a:rPr>
              <a:t> </a:t>
            </a:r>
            <a:r>
              <a:rPr sz="2100" spc="-5" dirty="0">
                <a:solidFill>
                  <a:srgbClr val="1F2A44"/>
                </a:solidFill>
                <a:latin typeface="Arial MT"/>
                <a:cs typeface="Arial MT"/>
              </a:rPr>
              <a:t>choose</a:t>
            </a:r>
            <a:r>
              <a:rPr sz="2100" spc="-20" dirty="0">
                <a:solidFill>
                  <a:srgbClr val="1F2A44"/>
                </a:solidFill>
                <a:latin typeface="Arial MT"/>
                <a:cs typeface="Arial MT"/>
              </a:rPr>
              <a:t> </a:t>
            </a:r>
            <a:r>
              <a:rPr sz="2100" spc="-5" dirty="0">
                <a:solidFill>
                  <a:srgbClr val="1F2A44"/>
                </a:solidFill>
                <a:latin typeface="Arial MT"/>
                <a:cs typeface="Arial MT"/>
              </a:rPr>
              <a:t>up</a:t>
            </a:r>
            <a:r>
              <a:rPr sz="2100" dirty="0">
                <a:solidFill>
                  <a:srgbClr val="1F2A44"/>
                </a:solidFill>
                <a:latin typeface="Arial MT"/>
                <a:cs typeface="Arial MT"/>
              </a:rPr>
              <a:t> to</a:t>
            </a:r>
            <a:r>
              <a:rPr sz="2100" spc="5" dirty="0">
                <a:solidFill>
                  <a:srgbClr val="1F2A44"/>
                </a:solidFill>
                <a:latin typeface="Arial MT"/>
                <a:cs typeface="Arial MT"/>
              </a:rPr>
              <a:t> </a:t>
            </a:r>
            <a:r>
              <a:rPr sz="2100" spc="-5" dirty="0">
                <a:solidFill>
                  <a:srgbClr val="1F2A44"/>
                </a:solidFill>
                <a:latin typeface="Arial MT"/>
                <a:cs typeface="Arial MT"/>
              </a:rPr>
              <a:t>five.</a:t>
            </a:r>
            <a:endParaRPr sz="2100">
              <a:latin typeface="Arial MT"/>
              <a:cs typeface="Arial MT"/>
            </a:endParaRPr>
          </a:p>
          <a:p>
            <a:pPr marL="12700" marR="7552690" indent="-635">
              <a:lnSpc>
                <a:spcPct val="120000"/>
              </a:lnSpc>
              <a:spcBef>
                <a:spcPts val="1650"/>
              </a:spcBef>
            </a:pPr>
            <a:r>
              <a:rPr sz="2100" spc="-5" dirty="0">
                <a:solidFill>
                  <a:srgbClr val="1F2A44"/>
                </a:solidFill>
                <a:latin typeface="Arial MT"/>
                <a:cs typeface="Arial MT"/>
              </a:rPr>
              <a:t>V12.</a:t>
            </a:r>
            <a:r>
              <a:rPr sz="2100" spc="-75" dirty="0">
                <a:solidFill>
                  <a:srgbClr val="1F2A44"/>
                </a:solidFill>
                <a:latin typeface="Arial MT"/>
                <a:cs typeface="Arial MT"/>
              </a:rPr>
              <a:t> </a:t>
            </a:r>
            <a:r>
              <a:rPr sz="2100" spc="-5" dirty="0">
                <a:solidFill>
                  <a:srgbClr val="1F2A44"/>
                </a:solidFill>
                <a:latin typeface="Arial MT"/>
                <a:cs typeface="Arial MT"/>
              </a:rPr>
              <a:t>Independence </a:t>
            </a:r>
            <a:r>
              <a:rPr sz="2100" spc="-570" dirty="0">
                <a:solidFill>
                  <a:srgbClr val="1F2A44"/>
                </a:solidFill>
                <a:latin typeface="Arial MT"/>
                <a:cs typeface="Arial MT"/>
              </a:rPr>
              <a:t> </a:t>
            </a:r>
            <a:r>
              <a:rPr sz="2100" spc="-5" dirty="0">
                <a:solidFill>
                  <a:srgbClr val="1F2A44"/>
                </a:solidFill>
                <a:latin typeface="Arial MT"/>
                <a:cs typeface="Arial MT"/>
              </a:rPr>
              <a:t>V13.</a:t>
            </a:r>
            <a:r>
              <a:rPr sz="2100" spc="-15" dirty="0">
                <a:solidFill>
                  <a:srgbClr val="1F2A44"/>
                </a:solidFill>
                <a:latin typeface="Arial MT"/>
                <a:cs typeface="Arial MT"/>
              </a:rPr>
              <a:t> </a:t>
            </a:r>
            <a:r>
              <a:rPr sz="2100" spc="-5" dirty="0">
                <a:solidFill>
                  <a:srgbClr val="1F2A44"/>
                </a:solidFill>
                <a:latin typeface="Arial MT"/>
                <a:cs typeface="Arial MT"/>
              </a:rPr>
              <a:t>Hard</a:t>
            </a:r>
            <a:r>
              <a:rPr sz="2100" spc="-10" dirty="0">
                <a:solidFill>
                  <a:srgbClr val="1F2A44"/>
                </a:solidFill>
                <a:latin typeface="Arial MT"/>
                <a:cs typeface="Arial MT"/>
              </a:rPr>
              <a:t> work</a:t>
            </a:r>
            <a:endParaRPr sz="2100">
              <a:latin typeface="Arial MT"/>
              <a:cs typeface="Arial MT"/>
            </a:endParaRPr>
          </a:p>
          <a:p>
            <a:pPr marL="13335" marR="6454775" indent="-635">
              <a:lnSpc>
                <a:spcPct val="119500"/>
              </a:lnSpc>
            </a:pPr>
            <a:r>
              <a:rPr sz="2100" spc="-5" dirty="0">
                <a:solidFill>
                  <a:srgbClr val="1F2A44"/>
                </a:solidFill>
                <a:latin typeface="Arial MT"/>
                <a:cs typeface="Arial MT"/>
              </a:rPr>
              <a:t>V14. Feeling of responsibility </a:t>
            </a:r>
            <a:r>
              <a:rPr sz="2100" spc="-570" dirty="0">
                <a:solidFill>
                  <a:srgbClr val="1F2A44"/>
                </a:solidFill>
                <a:latin typeface="Arial MT"/>
                <a:cs typeface="Arial MT"/>
              </a:rPr>
              <a:t> </a:t>
            </a:r>
            <a:r>
              <a:rPr sz="2100" spc="-5" dirty="0">
                <a:solidFill>
                  <a:srgbClr val="1F2A44"/>
                </a:solidFill>
                <a:latin typeface="Arial MT"/>
                <a:cs typeface="Arial MT"/>
              </a:rPr>
              <a:t>V15.</a:t>
            </a:r>
            <a:r>
              <a:rPr sz="2100" spc="-10" dirty="0">
                <a:solidFill>
                  <a:srgbClr val="1F2A44"/>
                </a:solidFill>
                <a:latin typeface="Arial MT"/>
                <a:cs typeface="Arial MT"/>
              </a:rPr>
              <a:t> </a:t>
            </a:r>
            <a:r>
              <a:rPr sz="2100" spc="-5" dirty="0">
                <a:solidFill>
                  <a:srgbClr val="1F2A44"/>
                </a:solidFill>
                <a:latin typeface="Arial MT"/>
                <a:cs typeface="Arial MT"/>
              </a:rPr>
              <a:t>Imagination</a:t>
            </a:r>
            <a:endParaRPr sz="2100">
              <a:latin typeface="Arial MT"/>
              <a:cs typeface="Arial MT"/>
            </a:endParaRPr>
          </a:p>
          <a:p>
            <a:pPr marL="13970" marR="4685030" indent="-635">
              <a:lnSpc>
                <a:spcPct val="119500"/>
              </a:lnSpc>
              <a:spcBef>
                <a:spcPts val="10"/>
              </a:spcBef>
            </a:pPr>
            <a:r>
              <a:rPr sz="2100" spc="-5" dirty="0">
                <a:solidFill>
                  <a:srgbClr val="1F2A44"/>
                </a:solidFill>
                <a:latin typeface="Arial MT"/>
                <a:cs typeface="Arial MT"/>
              </a:rPr>
              <a:t>V16. </a:t>
            </a:r>
            <a:r>
              <a:rPr sz="2100" spc="-30" dirty="0">
                <a:solidFill>
                  <a:srgbClr val="1F2A44"/>
                </a:solidFill>
                <a:latin typeface="Arial MT"/>
                <a:cs typeface="Arial MT"/>
              </a:rPr>
              <a:t>Tolerance </a:t>
            </a:r>
            <a:r>
              <a:rPr sz="2100" spc="-5" dirty="0">
                <a:solidFill>
                  <a:srgbClr val="1F2A44"/>
                </a:solidFill>
                <a:latin typeface="Arial MT"/>
                <a:cs typeface="Arial MT"/>
              </a:rPr>
              <a:t>and respect for other people </a:t>
            </a:r>
            <a:r>
              <a:rPr sz="2100" spc="-570" dirty="0">
                <a:solidFill>
                  <a:srgbClr val="1F2A44"/>
                </a:solidFill>
                <a:latin typeface="Arial MT"/>
                <a:cs typeface="Arial MT"/>
              </a:rPr>
              <a:t> </a:t>
            </a:r>
            <a:r>
              <a:rPr sz="2100" spc="-5" dirty="0">
                <a:solidFill>
                  <a:srgbClr val="1F2A44"/>
                </a:solidFill>
                <a:latin typeface="Arial MT"/>
                <a:cs typeface="Arial MT"/>
              </a:rPr>
              <a:t>V17.</a:t>
            </a:r>
            <a:r>
              <a:rPr sz="2100" spc="-45" dirty="0">
                <a:solidFill>
                  <a:srgbClr val="1F2A44"/>
                </a:solidFill>
                <a:latin typeface="Arial MT"/>
                <a:cs typeface="Arial MT"/>
              </a:rPr>
              <a:t> </a:t>
            </a:r>
            <a:r>
              <a:rPr sz="2100" spc="-5" dirty="0">
                <a:solidFill>
                  <a:srgbClr val="1F2A44"/>
                </a:solidFill>
                <a:latin typeface="Arial MT"/>
                <a:cs typeface="Arial MT"/>
              </a:rPr>
              <a:t>Thrift,</a:t>
            </a:r>
            <a:r>
              <a:rPr sz="2100" spc="10" dirty="0">
                <a:solidFill>
                  <a:srgbClr val="1F2A44"/>
                </a:solidFill>
                <a:latin typeface="Arial MT"/>
                <a:cs typeface="Arial MT"/>
              </a:rPr>
              <a:t> </a:t>
            </a:r>
            <a:r>
              <a:rPr sz="2100" spc="-5" dirty="0">
                <a:solidFill>
                  <a:srgbClr val="1F2A44"/>
                </a:solidFill>
                <a:latin typeface="Arial MT"/>
                <a:cs typeface="Arial MT"/>
              </a:rPr>
              <a:t>saving</a:t>
            </a:r>
            <a:r>
              <a:rPr sz="2100" spc="-15" dirty="0">
                <a:solidFill>
                  <a:srgbClr val="1F2A44"/>
                </a:solidFill>
                <a:latin typeface="Arial MT"/>
                <a:cs typeface="Arial MT"/>
              </a:rPr>
              <a:t> </a:t>
            </a:r>
            <a:r>
              <a:rPr sz="2100" spc="-5" dirty="0">
                <a:solidFill>
                  <a:srgbClr val="1F2A44"/>
                </a:solidFill>
                <a:latin typeface="Arial MT"/>
                <a:cs typeface="Arial MT"/>
              </a:rPr>
              <a:t>money and</a:t>
            </a:r>
            <a:r>
              <a:rPr sz="2100" dirty="0">
                <a:solidFill>
                  <a:srgbClr val="1F2A44"/>
                </a:solidFill>
                <a:latin typeface="Arial MT"/>
                <a:cs typeface="Arial MT"/>
              </a:rPr>
              <a:t> </a:t>
            </a:r>
            <a:r>
              <a:rPr sz="2100" spc="-5" dirty="0">
                <a:solidFill>
                  <a:srgbClr val="1F2A44"/>
                </a:solidFill>
                <a:latin typeface="Arial MT"/>
                <a:cs typeface="Arial MT"/>
              </a:rPr>
              <a:t>things</a:t>
            </a:r>
            <a:endParaRPr sz="2100">
              <a:latin typeface="Arial MT"/>
              <a:cs typeface="Arial MT"/>
            </a:endParaRPr>
          </a:p>
          <a:p>
            <a:pPr marL="13970" marR="5820410">
              <a:lnSpc>
                <a:spcPts val="3020"/>
              </a:lnSpc>
              <a:spcBef>
                <a:spcPts val="175"/>
              </a:spcBef>
            </a:pPr>
            <a:r>
              <a:rPr sz="2100" spc="-5" dirty="0">
                <a:solidFill>
                  <a:srgbClr val="1F2A44"/>
                </a:solidFill>
                <a:latin typeface="Arial MT"/>
                <a:cs typeface="Arial MT"/>
              </a:rPr>
              <a:t>V18. Determination, perseverance </a:t>
            </a:r>
            <a:r>
              <a:rPr sz="2100" spc="-570" dirty="0">
                <a:solidFill>
                  <a:srgbClr val="1F2A44"/>
                </a:solidFill>
                <a:latin typeface="Arial MT"/>
                <a:cs typeface="Arial MT"/>
              </a:rPr>
              <a:t> </a:t>
            </a:r>
            <a:r>
              <a:rPr sz="2100" spc="-5" dirty="0">
                <a:solidFill>
                  <a:srgbClr val="1F2A44"/>
                </a:solidFill>
                <a:latin typeface="Arial MT"/>
                <a:cs typeface="Arial MT"/>
              </a:rPr>
              <a:t>V19.</a:t>
            </a:r>
            <a:r>
              <a:rPr sz="2100" spc="-10" dirty="0">
                <a:solidFill>
                  <a:srgbClr val="1F2A44"/>
                </a:solidFill>
                <a:latin typeface="Arial MT"/>
                <a:cs typeface="Arial MT"/>
              </a:rPr>
              <a:t> </a:t>
            </a:r>
            <a:r>
              <a:rPr sz="2100" spc="-5" dirty="0">
                <a:solidFill>
                  <a:srgbClr val="1F2A44"/>
                </a:solidFill>
                <a:latin typeface="Arial MT"/>
                <a:cs typeface="Arial MT"/>
              </a:rPr>
              <a:t>Religious</a:t>
            </a:r>
            <a:r>
              <a:rPr sz="2100" spc="-15" dirty="0">
                <a:solidFill>
                  <a:srgbClr val="1F2A44"/>
                </a:solidFill>
                <a:latin typeface="Arial MT"/>
                <a:cs typeface="Arial MT"/>
              </a:rPr>
              <a:t> </a:t>
            </a:r>
            <a:r>
              <a:rPr sz="2100" spc="-5" dirty="0">
                <a:solidFill>
                  <a:srgbClr val="1F2A44"/>
                </a:solidFill>
                <a:latin typeface="Arial MT"/>
                <a:cs typeface="Arial MT"/>
              </a:rPr>
              <a:t>faith</a:t>
            </a:r>
            <a:endParaRPr sz="2100">
              <a:latin typeface="Arial MT"/>
              <a:cs typeface="Arial MT"/>
            </a:endParaRPr>
          </a:p>
          <a:p>
            <a:pPr marL="13970" marR="7578090" indent="-635">
              <a:lnSpc>
                <a:spcPts val="3010"/>
              </a:lnSpc>
              <a:spcBef>
                <a:spcPts val="5"/>
              </a:spcBef>
            </a:pPr>
            <a:r>
              <a:rPr sz="2100" spc="-5" dirty="0">
                <a:solidFill>
                  <a:srgbClr val="1F2A44"/>
                </a:solidFill>
                <a:latin typeface="Arial MT"/>
                <a:cs typeface="Arial MT"/>
              </a:rPr>
              <a:t>V20.</a:t>
            </a:r>
            <a:r>
              <a:rPr sz="2100" spc="-45" dirty="0">
                <a:solidFill>
                  <a:srgbClr val="1F2A44"/>
                </a:solidFill>
                <a:latin typeface="Arial MT"/>
                <a:cs typeface="Arial MT"/>
              </a:rPr>
              <a:t> </a:t>
            </a:r>
            <a:r>
              <a:rPr sz="2100" spc="-5" dirty="0">
                <a:solidFill>
                  <a:srgbClr val="1F2A44"/>
                </a:solidFill>
                <a:latin typeface="Arial MT"/>
                <a:cs typeface="Arial MT"/>
              </a:rPr>
              <a:t>Unselfishness </a:t>
            </a:r>
            <a:r>
              <a:rPr sz="2100" spc="-570" dirty="0">
                <a:solidFill>
                  <a:srgbClr val="1F2A44"/>
                </a:solidFill>
                <a:latin typeface="Arial MT"/>
                <a:cs typeface="Arial MT"/>
              </a:rPr>
              <a:t> </a:t>
            </a:r>
            <a:r>
              <a:rPr sz="2100" spc="-5" dirty="0">
                <a:solidFill>
                  <a:srgbClr val="1F2A44"/>
                </a:solidFill>
                <a:latin typeface="Arial MT"/>
                <a:cs typeface="Arial MT"/>
              </a:rPr>
              <a:t>V21.</a:t>
            </a:r>
            <a:r>
              <a:rPr sz="2100" spc="-20" dirty="0">
                <a:solidFill>
                  <a:srgbClr val="1F2A44"/>
                </a:solidFill>
                <a:latin typeface="Arial MT"/>
                <a:cs typeface="Arial MT"/>
              </a:rPr>
              <a:t> </a:t>
            </a:r>
            <a:r>
              <a:rPr sz="2100" spc="-5" dirty="0">
                <a:solidFill>
                  <a:srgbClr val="1F2A44"/>
                </a:solidFill>
                <a:latin typeface="Arial MT"/>
                <a:cs typeface="Arial MT"/>
              </a:rPr>
              <a:t>Obedience</a:t>
            </a:r>
            <a:endParaRPr sz="2100">
              <a:latin typeface="Arial MT"/>
              <a:cs typeface="Arial MT"/>
            </a:endParaRPr>
          </a:p>
          <a:p>
            <a:pPr marL="14604">
              <a:lnSpc>
                <a:spcPct val="100000"/>
              </a:lnSpc>
              <a:spcBef>
                <a:spcPts val="325"/>
              </a:spcBef>
            </a:pPr>
            <a:r>
              <a:rPr sz="2100" spc="-5" dirty="0">
                <a:solidFill>
                  <a:srgbClr val="1F2A44"/>
                </a:solidFill>
                <a:latin typeface="Arial MT"/>
                <a:cs typeface="Arial MT"/>
              </a:rPr>
              <a:t>V22.</a:t>
            </a:r>
            <a:r>
              <a:rPr sz="2100" spc="-30" dirty="0">
                <a:solidFill>
                  <a:srgbClr val="1F2A44"/>
                </a:solidFill>
                <a:latin typeface="Arial MT"/>
                <a:cs typeface="Arial MT"/>
              </a:rPr>
              <a:t> </a:t>
            </a:r>
            <a:r>
              <a:rPr sz="2100" spc="-5" dirty="0">
                <a:solidFill>
                  <a:srgbClr val="1F2A44"/>
                </a:solidFill>
                <a:latin typeface="Arial MT"/>
                <a:cs typeface="Arial MT"/>
              </a:rPr>
              <a:t>Self-expression.</a:t>
            </a:r>
            <a:endParaRPr sz="2100">
              <a:latin typeface="Arial MT"/>
              <a:cs typeface="Arial MT"/>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0930" y="298628"/>
            <a:ext cx="10224770" cy="5804535"/>
          </a:xfrm>
          <a:prstGeom prst="rect">
            <a:avLst/>
          </a:prstGeom>
        </p:spPr>
        <p:txBody>
          <a:bodyPr vert="horz" wrap="square" lIns="0" tIns="48260" rIns="0" bIns="0" rtlCol="0">
            <a:spAutoFit/>
          </a:bodyPr>
          <a:lstStyle/>
          <a:p>
            <a:pPr marL="12700" marR="97790" indent="-635">
              <a:lnSpc>
                <a:spcPts val="2270"/>
              </a:lnSpc>
              <a:spcBef>
                <a:spcPts val="380"/>
              </a:spcBef>
            </a:pPr>
            <a:r>
              <a:rPr sz="2100" b="1" spc="-5" dirty="0">
                <a:solidFill>
                  <a:srgbClr val="1F2A44"/>
                </a:solidFill>
                <a:latin typeface="Arial"/>
                <a:cs typeface="Arial"/>
              </a:rPr>
              <a:t>V23.</a:t>
            </a:r>
            <a:r>
              <a:rPr sz="2100" b="1" spc="-75" dirty="0">
                <a:solidFill>
                  <a:srgbClr val="1F2A44"/>
                </a:solidFill>
                <a:latin typeface="Arial"/>
                <a:cs typeface="Arial"/>
              </a:rPr>
              <a:t> </a:t>
            </a:r>
            <a:r>
              <a:rPr sz="2100" b="1" spc="-5" dirty="0">
                <a:solidFill>
                  <a:srgbClr val="1F2A44"/>
                </a:solidFill>
                <a:latin typeface="Arial"/>
                <a:cs typeface="Arial"/>
              </a:rPr>
              <a:t>All</a:t>
            </a:r>
            <a:r>
              <a:rPr sz="2100" b="1" spc="10" dirty="0">
                <a:solidFill>
                  <a:srgbClr val="1F2A44"/>
                </a:solidFill>
                <a:latin typeface="Arial"/>
                <a:cs typeface="Arial"/>
              </a:rPr>
              <a:t> </a:t>
            </a:r>
            <a:r>
              <a:rPr sz="2100" b="1" spc="-5" dirty="0">
                <a:solidFill>
                  <a:srgbClr val="1F2A44"/>
                </a:solidFill>
                <a:latin typeface="Arial"/>
                <a:cs typeface="Arial"/>
              </a:rPr>
              <a:t>things</a:t>
            </a:r>
            <a:r>
              <a:rPr sz="2100" b="1" spc="15" dirty="0">
                <a:solidFill>
                  <a:srgbClr val="1F2A44"/>
                </a:solidFill>
                <a:latin typeface="Arial"/>
                <a:cs typeface="Arial"/>
              </a:rPr>
              <a:t> </a:t>
            </a:r>
            <a:r>
              <a:rPr sz="2100" b="1" spc="-5" dirty="0">
                <a:solidFill>
                  <a:srgbClr val="1F2A44"/>
                </a:solidFill>
                <a:latin typeface="Arial"/>
                <a:cs typeface="Arial"/>
              </a:rPr>
              <a:t>considered,</a:t>
            </a:r>
            <a:r>
              <a:rPr sz="2100" b="1" spc="10" dirty="0">
                <a:solidFill>
                  <a:srgbClr val="1F2A44"/>
                </a:solidFill>
                <a:latin typeface="Arial"/>
                <a:cs typeface="Arial"/>
              </a:rPr>
              <a:t> </a:t>
            </a:r>
            <a:r>
              <a:rPr sz="2100" b="1" dirty="0">
                <a:solidFill>
                  <a:srgbClr val="1F2A44"/>
                </a:solidFill>
                <a:latin typeface="Arial"/>
                <a:cs typeface="Arial"/>
              </a:rPr>
              <a:t>how</a:t>
            </a:r>
            <a:r>
              <a:rPr sz="2100" b="1" spc="20" dirty="0">
                <a:solidFill>
                  <a:srgbClr val="1F2A44"/>
                </a:solidFill>
                <a:latin typeface="Arial"/>
                <a:cs typeface="Arial"/>
              </a:rPr>
              <a:t> </a:t>
            </a:r>
            <a:r>
              <a:rPr sz="2100" b="1" spc="-5" dirty="0">
                <a:solidFill>
                  <a:srgbClr val="1F2A44"/>
                </a:solidFill>
                <a:latin typeface="Arial"/>
                <a:cs typeface="Arial"/>
              </a:rPr>
              <a:t>satisfied</a:t>
            </a:r>
            <a:r>
              <a:rPr sz="2100" b="1" spc="10" dirty="0">
                <a:solidFill>
                  <a:srgbClr val="1F2A44"/>
                </a:solidFill>
                <a:latin typeface="Arial"/>
                <a:cs typeface="Arial"/>
              </a:rPr>
              <a:t> </a:t>
            </a:r>
            <a:r>
              <a:rPr sz="2100" b="1" spc="-5" dirty="0">
                <a:solidFill>
                  <a:srgbClr val="1F2A44"/>
                </a:solidFill>
                <a:latin typeface="Arial"/>
                <a:cs typeface="Arial"/>
              </a:rPr>
              <a:t>are</a:t>
            </a:r>
            <a:r>
              <a:rPr sz="2100" b="1" spc="5" dirty="0">
                <a:solidFill>
                  <a:srgbClr val="1F2A44"/>
                </a:solidFill>
                <a:latin typeface="Arial"/>
                <a:cs typeface="Arial"/>
              </a:rPr>
              <a:t> </a:t>
            </a:r>
            <a:r>
              <a:rPr sz="2100" b="1" spc="-15" dirty="0">
                <a:solidFill>
                  <a:srgbClr val="1F2A44"/>
                </a:solidFill>
                <a:latin typeface="Arial"/>
                <a:cs typeface="Arial"/>
              </a:rPr>
              <a:t>you</a:t>
            </a:r>
            <a:r>
              <a:rPr sz="2100" b="1" spc="20" dirty="0">
                <a:solidFill>
                  <a:srgbClr val="1F2A44"/>
                </a:solidFill>
                <a:latin typeface="Arial"/>
                <a:cs typeface="Arial"/>
              </a:rPr>
              <a:t> </a:t>
            </a:r>
            <a:r>
              <a:rPr sz="2100" b="1" spc="10" dirty="0">
                <a:solidFill>
                  <a:srgbClr val="1F2A44"/>
                </a:solidFill>
                <a:latin typeface="Arial"/>
                <a:cs typeface="Arial"/>
              </a:rPr>
              <a:t>with</a:t>
            </a:r>
            <a:r>
              <a:rPr sz="2100" b="1" spc="-20" dirty="0">
                <a:solidFill>
                  <a:srgbClr val="1F2A44"/>
                </a:solidFill>
                <a:latin typeface="Arial"/>
                <a:cs typeface="Arial"/>
              </a:rPr>
              <a:t> </a:t>
            </a:r>
            <a:r>
              <a:rPr sz="2100" b="1" spc="-10" dirty="0">
                <a:solidFill>
                  <a:srgbClr val="1F2A44"/>
                </a:solidFill>
                <a:latin typeface="Arial"/>
                <a:cs typeface="Arial"/>
              </a:rPr>
              <a:t>your</a:t>
            </a:r>
            <a:r>
              <a:rPr sz="2100" b="1" spc="45" dirty="0">
                <a:solidFill>
                  <a:srgbClr val="1F2A44"/>
                </a:solidFill>
                <a:latin typeface="Arial"/>
                <a:cs typeface="Arial"/>
              </a:rPr>
              <a:t> </a:t>
            </a:r>
            <a:r>
              <a:rPr sz="2100" b="1" spc="-5" dirty="0">
                <a:solidFill>
                  <a:srgbClr val="1F2A44"/>
                </a:solidFill>
                <a:latin typeface="Arial"/>
                <a:cs typeface="Arial"/>
              </a:rPr>
              <a:t>life</a:t>
            </a:r>
            <a:r>
              <a:rPr sz="2100" b="1" spc="5" dirty="0">
                <a:solidFill>
                  <a:srgbClr val="1F2A44"/>
                </a:solidFill>
                <a:latin typeface="Arial"/>
                <a:cs typeface="Arial"/>
              </a:rPr>
              <a:t> </a:t>
            </a:r>
            <a:r>
              <a:rPr sz="2100" b="1" spc="-5" dirty="0">
                <a:solidFill>
                  <a:srgbClr val="1F2A44"/>
                </a:solidFill>
                <a:latin typeface="Arial"/>
                <a:cs typeface="Arial"/>
              </a:rPr>
              <a:t>as</a:t>
            </a:r>
            <a:r>
              <a:rPr sz="2100" b="1" spc="5" dirty="0">
                <a:solidFill>
                  <a:srgbClr val="1F2A44"/>
                </a:solidFill>
                <a:latin typeface="Arial"/>
                <a:cs typeface="Arial"/>
              </a:rPr>
              <a:t> </a:t>
            </a:r>
            <a:r>
              <a:rPr sz="2100" b="1" spc="-5" dirty="0">
                <a:solidFill>
                  <a:srgbClr val="1F2A44"/>
                </a:solidFill>
                <a:latin typeface="Arial"/>
                <a:cs typeface="Arial"/>
              </a:rPr>
              <a:t>a</a:t>
            </a:r>
            <a:r>
              <a:rPr sz="2100" b="1" spc="-10" dirty="0">
                <a:solidFill>
                  <a:srgbClr val="1F2A44"/>
                </a:solidFill>
                <a:latin typeface="Arial"/>
                <a:cs typeface="Arial"/>
              </a:rPr>
              <a:t> </a:t>
            </a:r>
            <a:r>
              <a:rPr sz="2100" b="1" spc="5" dirty="0">
                <a:solidFill>
                  <a:srgbClr val="1F2A44"/>
                </a:solidFill>
                <a:latin typeface="Arial"/>
                <a:cs typeface="Arial"/>
              </a:rPr>
              <a:t>whole</a:t>
            </a:r>
            <a:r>
              <a:rPr sz="2100" b="1" spc="-20" dirty="0">
                <a:solidFill>
                  <a:srgbClr val="1F2A44"/>
                </a:solidFill>
                <a:latin typeface="Arial"/>
                <a:cs typeface="Arial"/>
              </a:rPr>
              <a:t> </a:t>
            </a:r>
            <a:r>
              <a:rPr sz="2100" b="1" spc="-5" dirty="0">
                <a:solidFill>
                  <a:srgbClr val="1F2A44"/>
                </a:solidFill>
                <a:latin typeface="Arial"/>
                <a:cs typeface="Arial"/>
              </a:rPr>
              <a:t>these </a:t>
            </a:r>
            <a:r>
              <a:rPr sz="2100" b="1" spc="-570" dirty="0">
                <a:solidFill>
                  <a:srgbClr val="1F2A44"/>
                </a:solidFill>
                <a:latin typeface="Arial"/>
                <a:cs typeface="Arial"/>
              </a:rPr>
              <a:t> </a:t>
            </a:r>
            <a:r>
              <a:rPr sz="2100" b="1" spc="-15" dirty="0">
                <a:solidFill>
                  <a:srgbClr val="1F2A44"/>
                </a:solidFill>
                <a:latin typeface="Arial"/>
                <a:cs typeface="Arial"/>
              </a:rPr>
              <a:t>days?</a:t>
            </a:r>
            <a:endParaRPr sz="2100" dirty="0">
              <a:latin typeface="Arial"/>
              <a:cs typeface="Arial"/>
            </a:endParaRPr>
          </a:p>
          <a:p>
            <a:pPr marL="12700">
              <a:lnSpc>
                <a:spcPct val="100000"/>
              </a:lnSpc>
              <a:spcBef>
                <a:spcPts val="725"/>
              </a:spcBef>
            </a:pPr>
            <a:r>
              <a:rPr sz="2100" spc="-5" dirty="0">
                <a:solidFill>
                  <a:srgbClr val="1F2A44"/>
                </a:solidFill>
                <a:latin typeface="Arial MT"/>
                <a:cs typeface="Arial MT"/>
              </a:rPr>
              <a:t>1</a:t>
            </a:r>
            <a:r>
              <a:rPr sz="2100" spc="10" dirty="0">
                <a:solidFill>
                  <a:srgbClr val="1F2A44"/>
                </a:solidFill>
                <a:latin typeface="Arial MT"/>
                <a:cs typeface="Arial MT"/>
              </a:rPr>
              <a:t> </a:t>
            </a:r>
            <a:r>
              <a:rPr sz="2100" spc="-5" dirty="0">
                <a:solidFill>
                  <a:srgbClr val="1F2A44"/>
                </a:solidFill>
                <a:latin typeface="Arial MT"/>
                <a:cs typeface="Arial MT"/>
              </a:rPr>
              <a:t>means</a:t>
            </a:r>
            <a:r>
              <a:rPr sz="2100" dirty="0">
                <a:solidFill>
                  <a:srgbClr val="1F2A44"/>
                </a:solidFill>
                <a:latin typeface="Arial MT"/>
                <a:cs typeface="Arial MT"/>
              </a:rPr>
              <a:t> </a:t>
            </a:r>
            <a:r>
              <a:rPr sz="2100" spc="-10" dirty="0">
                <a:solidFill>
                  <a:srgbClr val="1F2A44"/>
                </a:solidFill>
                <a:latin typeface="Arial MT"/>
                <a:cs typeface="Arial MT"/>
              </a:rPr>
              <a:t>you</a:t>
            </a:r>
            <a:r>
              <a:rPr sz="2100" spc="10" dirty="0">
                <a:solidFill>
                  <a:srgbClr val="1F2A44"/>
                </a:solidFill>
                <a:latin typeface="Arial MT"/>
                <a:cs typeface="Arial MT"/>
              </a:rPr>
              <a:t> </a:t>
            </a:r>
            <a:r>
              <a:rPr sz="2100" spc="-5" dirty="0">
                <a:solidFill>
                  <a:srgbClr val="1F2A44"/>
                </a:solidFill>
                <a:latin typeface="Arial MT"/>
                <a:cs typeface="Arial MT"/>
              </a:rPr>
              <a:t>are</a:t>
            </a:r>
            <a:r>
              <a:rPr sz="2100" spc="10" dirty="0">
                <a:solidFill>
                  <a:srgbClr val="1F2A44"/>
                </a:solidFill>
                <a:latin typeface="Arial MT"/>
                <a:cs typeface="Arial MT"/>
              </a:rPr>
              <a:t> </a:t>
            </a:r>
            <a:r>
              <a:rPr sz="2100" spc="-5" dirty="0">
                <a:solidFill>
                  <a:srgbClr val="1F2A44"/>
                </a:solidFill>
                <a:latin typeface="Arial MT"/>
                <a:cs typeface="Arial MT"/>
              </a:rPr>
              <a:t>“completely dissatisfied”</a:t>
            </a:r>
            <a:r>
              <a:rPr sz="2100" spc="-10" dirty="0">
                <a:solidFill>
                  <a:srgbClr val="1F2A44"/>
                </a:solidFill>
                <a:latin typeface="Arial MT"/>
                <a:cs typeface="Arial MT"/>
              </a:rPr>
              <a:t> </a:t>
            </a:r>
            <a:r>
              <a:rPr sz="2100" spc="-5" dirty="0">
                <a:solidFill>
                  <a:srgbClr val="1F2A44"/>
                </a:solidFill>
                <a:latin typeface="Arial MT"/>
                <a:cs typeface="Arial MT"/>
              </a:rPr>
              <a:t>and 10</a:t>
            </a:r>
            <a:r>
              <a:rPr sz="2100" spc="10" dirty="0">
                <a:solidFill>
                  <a:srgbClr val="1F2A44"/>
                </a:solidFill>
                <a:latin typeface="Arial MT"/>
                <a:cs typeface="Arial MT"/>
              </a:rPr>
              <a:t> </a:t>
            </a:r>
            <a:r>
              <a:rPr sz="2100" spc="-5" dirty="0">
                <a:solidFill>
                  <a:srgbClr val="1F2A44"/>
                </a:solidFill>
                <a:latin typeface="Arial MT"/>
                <a:cs typeface="Arial MT"/>
              </a:rPr>
              <a:t>means</a:t>
            </a:r>
            <a:r>
              <a:rPr sz="2100" spc="5" dirty="0">
                <a:solidFill>
                  <a:srgbClr val="1F2A44"/>
                </a:solidFill>
                <a:latin typeface="Arial MT"/>
                <a:cs typeface="Arial MT"/>
              </a:rPr>
              <a:t> </a:t>
            </a:r>
            <a:r>
              <a:rPr sz="2100" spc="-10" dirty="0">
                <a:solidFill>
                  <a:srgbClr val="1F2A44"/>
                </a:solidFill>
                <a:latin typeface="Arial MT"/>
                <a:cs typeface="Arial MT"/>
              </a:rPr>
              <a:t>you</a:t>
            </a:r>
            <a:r>
              <a:rPr sz="2100" spc="10" dirty="0">
                <a:solidFill>
                  <a:srgbClr val="1F2A44"/>
                </a:solidFill>
                <a:latin typeface="Arial MT"/>
                <a:cs typeface="Arial MT"/>
              </a:rPr>
              <a:t> </a:t>
            </a:r>
            <a:r>
              <a:rPr sz="2100" spc="-5" dirty="0">
                <a:solidFill>
                  <a:srgbClr val="1F2A44"/>
                </a:solidFill>
                <a:latin typeface="Arial MT"/>
                <a:cs typeface="Arial MT"/>
              </a:rPr>
              <a:t>are</a:t>
            </a:r>
            <a:r>
              <a:rPr sz="2100" spc="10" dirty="0">
                <a:solidFill>
                  <a:srgbClr val="1F2A44"/>
                </a:solidFill>
                <a:latin typeface="Arial MT"/>
                <a:cs typeface="Arial MT"/>
              </a:rPr>
              <a:t> </a:t>
            </a:r>
            <a:r>
              <a:rPr sz="2100" spc="-5" dirty="0">
                <a:solidFill>
                  <a:srgbClr val="1F2A44"/>
                </a:solidFill>
                <a:latin typeface="Arial MT"/>
                <a:cs typeface="Arial MT"/>
              </a:rPr>
              <a:t>“completely satisfied”</a:t>
            </a:r>
            <a:endParaRPr sz="2100" dirty="0">
              <a:latin typeface="Arial MT"/>
              <a:cs typeface="Arial MT"/>
            </a:endParaRPr>
          </a:p>
          <a:p>
            <a:pPr marL="12700" marR="37465">
              <a:lnSpc>
                <a:spcPts val="2270"/>
              </a:lnSpc>
              <a:spcBef>
                <a:spcPts val="1025"/>
              </a:spcBef>
            </a:pPr>
            <a:r>
              <a:rPr sz="2100" spc="-5" dirty="0">
                <a:solidFill>
                  <a:srgbClr val="1F2A44"/>
                </a:solidFill>
                <a:latin typeface="Arial MT"/>
                <a:cs typeface="Arial MT"/>
              </a:rPr>
              <a:t>Where</a:t>
            </a:r>
            <a:r>
              <a:rPr sz="2100" spc="20" dirty="0">
                <a:solidFill>
                  <a:srgbClr val="1F2A44"/>
                </a:solidFill>
                <a:latin typeface="Arial MT"/>
                <a:cs typeface="Arial MT"/>
              </a:rPr>
              <a:t> </a:t>
            </a:r>
            <a:r>
              <a:rPr sz="2100" spc="-5" dirty="0">
                <a:solidFill>
                  <a:srgbClr val="1F2A44"/>
                </a:solidFill>
                <a:latin typeface="Arial MT"/>
                <a:cs typeface="Arial MT"/>
              </a:rPr>
              <a:t>would</a:t>
            </a:r>
            <a:r>
              <a:rPr sz="2100" dirty="0">
                <a:solidFill>
                  <a:srgbClr val="1F2A44"/>
                </a:solidFill>
                <a:latin typeface="Arial MT"/>
                <a:cs typeface="Arial MT"/>
              </a:rPr>
              <a:t> </a:t>
            </a:r>
            <a:r>
              <a:rPr sz="2100" spc="-10" dirty="0">
                <a:solidFill>
                  <a:srgbClr val="1F2A44"/>
                </a:solidFill>
                <a:latin typeface="Arial MT"/>
                <a:cs typeface="Arial MT"/>
              </a:rPr>
              <a:t>you</a:t>
            </a:r>
            <a:r>
              <a:rPr sz="2100" spc="10" dirty="0">
                <a:solidFill>
                  <a:srgbClr val="1F2A44"/>
                </a:solidFill>
                <a:latin typeface="Arial MT"/>
                <a:cs typeface="Arial MT"/>
              </a:rPr>
              <a:t> </a:t>
            </a:r>
            <a:r>
              <a:rPr sz="2100" spc="-5" dirty="0">
                <a:solidFill>
                  <a:srgbClr val="1F2A44"/>
                </a:solidFill>
                <a:latin typeface="Arial MT"/>
                <a:cs typeface="Arial MT"/>
              </a:rPr>
              <a:t>put</a:t>
            </a:r>
            <a:r>
              <a:rPr sz="2100" spc="20" dirty="0">
                <a:solidFill>
                  <a:srgbClr val="1F2A44"/>
                </a:solidFill>
                <a:latin typeface="Arial MT"/>
                <a:cs typeface="Arial MT"/>
              </a:rPr>
              <a:t> </a:t>
            </a:r>
            <a:r>
              <a:rPr sz="2100" spc="-10" dirty="0">
                <a:solidFill>
                  <a:srgbClr val="1F2A44"/>
                </a:solidFill>
                <a:latin typeface="Arial MT"/>
                <a:cs typeface="Arial MT"/>
              </a:rPr>
              <a:t>your</a:t>
            </a:r>
            <a:r>
              <a:rPr sz="2100" spc="10" dirty="0">
                <a:solidFill>
                  <a:srgbClr val="1F2A44"/>
                </a:solidFill>
                <a:latin typeface="Arial MT"/>
                <a:cs typeface="Arial MT"/>
              </a:rPr>
              <a:t> </a:t>
            </a:r>
            <a:r>
              <a:rPr sz="2100" spc="-5" dirty="0">
                <a:solidFill>
                  <a:srgbClr val="1F2A44"/>
                </a:solidFill>
                <a:latin typeface="Arial MT"/>
                <a:cs typeface="Arial MT"/>
              </a:rPr>
              <a:t>satisfaction</a:t>
            </a:r>
            <a:r>
              <a:rPr sz="2100" spc="-30" dirty="0">
                <a:solidFill>
                  <a:srgbClr val="1F2A44"/>
                </a:solidFill>
                <a:latin typeface="Arial MT"/>
                <a:cs typeface="Arial MT"/>
              </a:rPr>
              <a:t> </a:t>
            </a:r>
            <a:r>
              <a:rPr sz="2100" spc="-5" dirty="0">
                <a:solidFill>
                  <a:srgbClr val="1F2A44"/>
                </a:solidFill>
                <a:latin typeface="Arial MT"/>
                <a:cs typeface="Arial MT"/>
              </a:rPr>
              <a:t>with </a:t>
            </a:r>
            <a:r>
              <a:rPr sz="2100" spc="-10" dirty="0">
                <a:solidFill>
                  <a:srgbClr val="1F2A44"/>
                </a:solidFill>
                <a:latin typeface="Arial MT"/>
                <a:cs typeface="Arial MT"/>
              </a:rPr>
              <a:t>your</a:t>
            </a:r>
            <a:r>
              <a:rPr sz="2100" spc="20" dirty="0">
                <a:solidFill>
                  <a:srgbClr val="1F2A44"/>
                </a:solidFill>
                <a:latin typeface="Arial MT"/>
                <a:cs typeface="Arial MT"/>
              </a:rPr>
              <a:t> </a:t>
            </a:r>
            <a:r>
              <a:rPr sz="2100" spc="-5" dirty="0">
                <a:solidFill>
                  <a:srgbClr val="1F2A44"/>
                </a:solidFill>
                <a:latin typeface="Arial MT"/>
                <a:cs typeface="Arial MT"/>
              </a:rPr>
              <a:t>life as</a:t>
            </a:r>
            <a:r>
              <a:rPr sz="2100" dirty="0">
                <a:solidFill>
                  <a:srgbClr val="1F2A44"/>
                </a:solidFill>
                <a:latin typeface="Arial MT"/>
                <a:cs typeface="Arial MT"/>
              </a:rPr>
              <a:t> </a:t>
            </a:r>
            <a:r>
              <a:rPr sz="2100" spc="-5" dirty="0">
                <a:solidFill>
                  <a:srgbClr val="1F2A44"/>
                </a:solidFill>
                <a:latin typeface="Arial MT"/>
                <a:cs typeface="Arial MT"/>
              </a:rPr>
              <a:t>a</a:t>
            </a:r>
            <a:r>
              <a:rPr sz="2100" spc="10" dirty="0">
                <a:solidFill>
                  <a:srgbClr val="1F2A44"/>
                </a:solidFill>
                <a:latin typeface="Arial MT"/>
                <a:cs typeface="Arial MT"/>
              </a:rPr>
              <a:t> </a:t>
            </a:r>
            <a:r>
              <a:rPr sz="2100" spc="-5" dirty="0">
                <a:solidFill>
                  <a:srgbClr val="1F2A44"/>
                </a:solidFill>
                <a:latin typeface="Arial MT"/>
                <a:cs typeface="Arial MT"/>
              </a:rPr>
              <a:t>whole?</a:t>
            </a:r>
            <a:r>
              <a:rPr sz="2100" dirty="0">
                <a:solidFill>
                  <a:srgbClr val="1F2A44"/>
                </a:solidFill>
                <a:latin typeface="Arial MT"/>
                <a:cs typeface="Arial MT"/>
              </a:rPr>
              <a:t> </a:t>
            </a:r>
            <a:r>
              <a:rPr sz="2100" spc="-5" dirty="0">
                <a:solidFill>
                  <a:srgbClr val="1F2A44"/>
                </a:solidFill>
                <a:latin typeface="Arial MT"/>
                <a:cs typeface="Arial MT"/>
              </a:rPr>
              <a:t>Circle the</a:t>
            </a:r>
            <a:r>
              <a:rPr sz="2100" spc="5" dirty="0">
                <a:solidFill>
                  <a:srgbClr val="1F2A44"/>
                </a:solidFill>
                <a:latin typeface="Arial MT"/>
                <a:cs typeface="Arial MT"/>
              </a:rPr>
              <a:t> </a:t>
            </a:r>
            <a:r>
              <a:rPr sz="2100" spc="-5" dirty="0">
                <a:solidFill>
                  <a:srgbClr val="1F2A44"/>
                </a:solidFill>
                <a:latin typeface="Arial MT"/>
                <a:cs typeface="Arial MT"/>
              </a:rPr>
              <a:t>appropriate </a:t>
            </a:r>
            <a:r>
              <a:rPr sz="2100" spc="-565" dirty="0">
                <a:solidFill>
                  <a:srgbClr val="1F2A44"/>
                </a:solidFill>
                <a:latin typeface="Arial MT"/>
                <a:cs typeface="Arial MT"/>
              </a:rPr>
              <a:t> </a:t>
            </a:r>
            <a:r>
              <a:rPr sz="2100" spc="-25" dirty="0">
                <a:solidFill>
                  <a:srgbClr val="1F2A44"/>
                </a:solidFill>
                <a:latin typeface="Arial MT"/>
                <a:cs typeface="Arial MT"/>
              </a:rPr>
              <a:t>number.</a:t>
            </a:r>
            <a:endParaRPr sz="2100" dirty="0">
              <a:latin typeface="Arial MT"/>
              <a:cs typeface="Arial MT"/>
            </a:endParaRPr>
          </a:p>
          <a:p>
            <a:pPr>
              <a:lnSpc>
                <a:spcPct val="100000"/>
              </a:lnSpc>
            </a:pPr>
            <a:endParaRPr sz="2300" dirty="0">
              <a:latin typeface="Arial MT"/>
              <a:cs typeface="Arial MT"/>
            </a:endParaRPr>
          </a:p>
          <a:p>
            <a:pPr marL="386080">
              <a:lnSpc>
                <a:spcPct val="100000"/>
              </a:lnSpc>
              <a:spcBef>
                <a:spcPts val="1340"/>
              </a:spcBef>
              <a:tabLst>
                <a:tab pos="6347460" algn="l"/>
              </a:tabLst>
            </a:pPr>
            <a:r>
              <a:rPr sz="2100" b="1" spc="-5" dirty="0">
                <a:solidFill>
                  <a:srgbClr val="1F2A44"/>
                </a:solidFill>
                <a:latin typeface="Arial"/>
                <a:cs typeface="Arial"/>
              </a:rPr>
              <a:t>Completely</a:t>
            </a:r>
            <a:r>
              <a:rPr sz="2100" b="1" spc="5" dirty="0">
                <a:solidFill>
                  <a:srgbClr val="1F2A44"/>
                </a:solidFill>
                <a:latin typeface="Arial"/>
                <a:cs typeface="Arial"/>
              </a:rPr>
              <a:t> </a:t>
            </a:r>
            <a:r>
              <a:rPr sz="2100" b="1" spc="-5" dirty="0">
                <a:solidFill>
                  <a:srgbClr val="1F2A44"/>
                </a:solidFill>
                <a:latin typeface="Arial"/>
                <a:cs typeface="Arial"/>
              </a:rPr>
              <a:t>dissatisfied	Completely</a:t>
            </a:r>
            <a:r>
              <a:rPr sz="2100" b="1" spc="-25" dirty="0">
                <a:solidFill>
                  <a:srgbClr val="1F2A44"/>
                </a:solidFill>
                <a:latin typeface="Arial"/>
                <a:cs typeface="Arial"/>
              </a:rPr>
              <a:t> </a:t>
            </a:r>
            <a:r>
              <a:rPr sz="2100" b="1" spc="-5" dirty="0">
                <a:solidFill>
                  <a:srgbClr val="1F2A44"/>
                </a:solidFill>
                <a:latin typeface="Arial"/>
                <a:cs typeface="Arial"/>
              </a:rPr>
              <a:t>satisfied</a:t>
            </a:r>
            <a:endParaRPr sz="2100" dirty="0">
              <a:latin typeface="Arial"/>
              <a:cs typeface="Arial"/>
            </a:endParaRPr>
          </a:p>
          <a:p>
            <a:pPr marR="135255" algn="ctr">
              <a:lnSpc>
                <a:spcPct val="100000"/>
              </a:lnSpc>
              <a:spcBef>
                <a:spcPts val="740"/>
              </a:spcBef>
              <a:tabLst>
                <a:tab pos="519430" algn="l"/>
                <a:tab pos="1040130" algn="l"/>
                <a:tab pos="1561465" algn="l"/>
                <a:tab pos="2080895" algn="l"/>
                <a:tab pos="2602230" algn="l"/>
                <a:tab pos="3123565" algn="l"/>
                <a:tab pos="3642995" algn="l"/>
                <a:tab pos="4164329" algn="l"/>
                <a:tab pos="4685030" algn="l"/>
              </a:tabLst>
            </a:pPr>
            <a:r>
              <a:rPr sz="2100" spc="-5" dirty="0">
                <a:solidFill>
                  <a:srgbClr val="1F2A44"/>
                </a:solidFill>
                <a:latin typeface="Arial MT"/>
                <a:cs typeface="Arial MT"/>
              </a:rPr>
              <a:t>1	2	3	4	5	6	7	8	9	</a:t>
            </a:r>
            <a:r>
              <a:rPr sz="2100" spc="-10" dirty="0">
                <a:solidFill>
                  <a:srgbClr val="1F2A44"/>
                </a:solidFill>
                <a:latin typeface="Arial MT"/>
                <a:cs typeface="Arial MT"/>
              </a:rPr>
              <a:t>10</a:t>
            </a:r>
            <a:endParaRPr sz="2100" dirty="0">
              <a:latin typeface="Arial MT"/>
              <a:cs typeface="Arial MT"/>
            </a:endParaRPr>
          </a:p>
          <a:p>
            <a:pPr>
              <a:lnSpc>
                <a:spcPct val="100000"/>
              </a:lnSpc>
            </a:pPr>
            <a:endParaRPr sz="2300" dirty="0">
              <a:latin typeface="Arial MT"/>
              <a:cs typeface="Arial MT"/>
            </a:endParaRPr>
          </a:p>
          <a:p>
            <a:pPr marL="12700" marR="137795" indent="-635">
              <a:lnSpc>
                <a:spcPts val="2270"/>
              </a:lnSpc>
              <a:spcBef>
                <a:spcPts val="1660"/>
              </a:spcBef>
            </a:pPr>
            <a:r>
              <a:rPr sz="2100" b="1" spc="-5" dirty="0">
                <a:solidFill>
                  <a:srgbClr val="1F2A44"/>
                </a:solidFill>
                <a:latin typeface="Arial"/>
                <a:cs typeface="Arial"/>
              </a:rPr>
              <a:t>V24. Generally</a:t>
            </a:r>
            <a:r>
              <a:rPr sz="2100" b="1" spc="5" dirty="0">
                <a:solidFill>
                  <a:srgbClr val="1F2A44"/>
                </a:solidFill>
                <a:latin typeface="Arial"/>
                <a:cs typeface="Arial"/>
              </a:rPr>
              <a:t> </a:t>
            </a:r>
            <a:r>
              <a:rPr sz="2100" b="1" spc="-5" dirty="0">
                <a:solidFill>
                  <a:srgbClr val="1F2A44"/>
                </a:solidFill>
                <a:latin typeface="Arial"/>
                <a:cs typeface="Arial"/>
              </a:rPr>
              <a:t>speaking,</a:t>
            </a:r>
            <a:r>
              <a:rPr sz="2100" b="1" spc="10" dirty="0">
                <a:solidFill>
                  <a:srgbClr val="1F2A44"/>
                </a:solidFill>
                <a:latin typeface="Arial"/>
                <a:cs typeface="Arial"/>
              </a:rPr>
              <a:t> </a:t>
            </a:r>
            <a:r>
              <a:rPr sz="2100" b="1" spc="5" dirty="0">
                <a:solidFill>
                  <a:srgbClr val="1F2A44"/>
                </a:solidFill>
                <a:latin typeface="Arial"/>
                <a:cs typeface="Arial"/>
              </a:rPr>
              <a:t>would</a:t>
            </a:r>
            <a:r>
              <a:rPr sz="2100" b="1" spc="-15" dirty="0">
                <a:solidFill>
                  <a:srgbClr val="1F2A44"/>
                </a:solidFill>
                <a:latin typeface="Arial"/>
                <a:cs typeface="Arial"/>
              </a:rPr>
              <a:t> you</a:t>
            </a:r>
            <a:r>
              <a:rPr sz="2100" b="1" spc="45" dirty="0">
                <a:solidFill>
                  <a:srgbClr val="1F2A44"/>
                </a:solidFill>
                <a:latin typeface="Arial"/>
                <a:cs typeface="Arial"/>
              </a:rPr>
              <a:t> </a:t>
            </a:r>
            <a:r>
              <a:rPr sz="2100" b="1" spc="-5" dirty="0">
                <a:solidFill>
                  <a:srgbClr val="1F2A44"/>
                </a:solidFill>
                <a:latin typeface="Arial"/>
                <a:cs typeface="Arial"/>
              </a:rPr>
              <a:t>say</a:t>
            </a:r>
            <a:r>
              <a:rPr sz="2100" b="1" spc="5" dirty="0">
                <a:solidFill>
                  <a:srgbClr val="1F2A44"/>
                </a:solidFill>
                <a:latin typeface="Arial"/>
                <a:cs typeface="Arial"/>
              </a:rPr>
              <a:t> </a:t>
            </a:r>
            <a:r>
              <a:rPr sz="2100" b="1" spc="-5" dirty="0">
                <a:solidFill>
                  <a:srgbClr val="1F2A44"/>
                </a:solidFill>
                <a:latin typeface="Arial"/>
                <a:cs typeface="Arial"/>
              </a:rPr>
              <a:t>that</a:t>
            </a:r>
            <a:r>
              <a:rPr sz="2100" b="1" spc="5" dirty="0">
                <a:solidFill>
                  <a:srgbClr val="1F2A44"/>
                </a:solidFill>
                <a:latin typeface="Arial"/>
                <a:cs typeface="Arial"/>
              </a:rPr>
              <a:t> </a:t>
            </a:r>
            <a:r>
              <a:rPr sz="2100" b="1" spc="-5" dirty="0">
                <a:solidFill>
                  <a:srgbClr val="1F2A44"/>
                </a:solidFill>
                <a:latin typeface="Arial"/>
                <a:cs typeface="Arial"/>
              </a:rPr>
              <a:t>most</a:t>
            </a:r>
            <a:r>
              <a:rPr sz="2100" b="1" spc="5" dirty="0">
                <a:solidFill>
                  <a:srgbClr val="1F2A44"/>
                </a:solidFill>
                <a:latin typeface="Arial"/>
                <a:cs typeface="Arial"/>
              </a:rPr>
              <a:t> </a:t>
            </a:r>
            <a:r>
              <a:rPr sz="2100" b="1" spc="-5" dirty="0">
                <a:solidFill>
                  <a:srgbClr val="1F2A44"/>
                </a:solidFill>
                <a:latin typeface="Arial"/>
                <a:cs typeface="Arial"/>
              </a:rPr>
              <a:t>people</a:t>
            </a:r>
            <a:r>
              <a:rPr sz="2100" b="1" spc="15" dirty="0">
                <a:solidFill>
                  <a:srgbClr val="1F2A44"/>
                </a:solidFill>
                <a:latin typeface="Arial"/>
                <a:cs typeface="Arial"/>
              </a:rPr>
              <a:t> </a:t>
            </a:r>
            <a:r>
              <a:rPr sz="2100" b="1" spc="-5" dirty="0">
                <a:solidFill>
                  <a:srgbClr val="1F2A44"/>
                </a:solidFill>
                <a:latin typeface="Arial"/>
                <a:cs typeface="Arial"/>
              </a:rPr>
              <a:t>can</a:t>
            </a:r>
            <a:r>
              <a:rPr sz="2100" b="1" spc="10" dirty="0">
                <a:solidFill>
                  <a:srgbClr val="1F2A44"/>
                </a:solidFill>
                <a:latin typeface="Arial"/>
                <a:cs typeface="Arial"/>
              </a:rPr>
              <a:t> </a:t>
            </a:r>
            <a:r>
              <a:rPr sz="2100" b="1" dirty="0">
                <a:solidFill>
                  <a:srgbClr val="1F2A44"/>
                </a:solidFill>
                <a:latin typeface="Arial"/>
                <a:cs typeface="Arial"/>
              </a:rPr>
              <a:t>be</a:t>
            </a:r>
            <a:r>
              <a:rPr sz="2100" b="1" spc="5" dirty="0">
                <a:solidFill>
                  <a:srgbClr val="1F2A44"/>
                </a:solidFill>
                <a:latin typeface="Arial"/>
                <a:cs typeface="Arial"/>
              </a:rPr>
              <a:t> </a:t>
            </a:r>
            <a:r>
              <a:rPr sz="2100" b="1" spc="-5" dirty="0">
                <a:solidFill>
                  <a:srgbClr val="1F2A44"/>
                </a:solidFill>
                <a:latin typeface="Arial"/>
                <a:cs typeface="Arial"/>
              </a:rPr>
              <a:t>trusted</a:t>
            </a:r>
            <a:r>
              <a:rPr sz="2100" b="1" spc="10" dirty="0">
                <a:solidFill>
                  <a:srgbClr val="1F2A44"/>
                </a:solidFill>
                <a:latin typeface="Arial"/>
                <a:cs typeface="Arial"/>
              </a:rPr>
              <a:t> </a:t>
            </a:r>
            <a:r>
              <a:rPr sz="2100" b="1" dirty="0">
                <a:solidFill>
                  <a:srgbClr val="1F2A44"/>
                </a:solidFill>
                <a:latin typeface="Arial"/>
                <a:cs typeface="Arial"/>
              </a:rPr>
              <a:t>or </a:t>
            </a:r>
            <a:r>
              <a:rPr sz="2100" b="1" spc="-5" dirty="0">
                <a:solidFill>
                  <a:srgbClr val="1F2A44"/>
                </a:solidFill>
                <a:latin typeface="Arial"/>
                <a:cs typeface="Arial"/>
              </a:rPr>
              <a:t>that </a:t>
            </a:r>
            <a:r>
              <a:rPr sz="2100" b="1" spc="-565" dirty="0">
                <a:solidFill>
                  <a:srgbClr val="1F2A44"/>
                </a:solidFill>
                <a:latin typeface="Arial"/>
                <a:cs typeface="Arial"/>
              </a:rPr>
              <a:t> </a:t>
            </a:r>
            <a:r>
              <a:rPr sz="2100" b="1" spc="-15" dirty="0">
                <a:solidFill>
                  <a:srgbClr val="1F2A44"/>
                </a:solidFill>
                <a:latin typeface="Arial"/>
                <a:cs typeface="Arial"/>
              </a:rPr>
              <a:t>you</a:t>
            </a:r>
            <a:r>
              <a:rPr sz="2100" b="1" spc="35" dirty="0">
                <a:solidFill>
                  <a:srgbClr val="1F2A44"/>
                </a:solidFill>
                <a:latin typeface="Arial"/>
                <a:cs typeface="Arial"/>
              </a:rPr>
              <a:t> </a:t>
            </a:r>
            <a:r>
              <a:rPr sz="2100" b="1" spc="-5" dirty="0">
                <a:solidFill>
                  <a:srgbClr val="1F2A44"/>
                </a:solidFill>
                <a:latin typeface="Arial"/>
                <a:cs typeface="Arial"/>
              </a:rPr>
              <a:t>need</a:t>
            </a:r>
            <a:r>
              <a:rPr sz="2100" b="1" spc="15" dirty="0">
                <a:solidFill>
                  <a:srgbClr val="1F2A44"/>
                </a:solidFill>
                <a:latin typeface="Arial"/>
                <a:cs typeface="Arial"/>
              </a:rPr>
              <a:t> </a:t>
            </a:r>
            <a:r>
              <a:rPr sz="2100" b="1" spc="-5" dirty="0">
                <a:solidFill>
                  <a:srgbClr val="1F2A44"/>
                </a:solidFill>
                <a:latin typeface="Arial"/>
                <a:cs typeface="Arial"/>
              </a:rPr>
              <a:t>to</a:t>
            </a:r>
            <a:r>
              <a:rPr sz="2100" b="1" spc="5" dirty="0">
                <a:solidFill>
                  <a:srgbClr val="1F2A44"/>
                </a:solidFill>
                <a:latin typeface="Arial"/>
                <a:cs typeface="Arial"/>
              </a:rPr>
              <a:t> </a:t>
            </a:r>
            <a:r>
              <a:rPr sz="2100" b="1" dirty="0">
                <a:solidFill>
                  <a:srgbClr val="1F2A44"/>
                </a:solidFill>
                <a:latin typeface="Arial"/>
                <a:cs typeface="Arial"/>
              </a:rPr>
              <a:t>be </a:t>
            </a:r>
            <a:r>
              <a:rPr sz="2100" b="1" spc="-5" dirty="0">
                <a:solidFill>
                  <a:srgbClr val="1F2A44"/>
                </a:solidFill>
                <a:latin typeface="Arial"/>
                <a:cs typeface="Arial"/>
              </a:rPr>
              <a:t>very</a:t>
            </a:r>
            <a:r>
              <a:rPr sz="2100" b="1" dirty="0">
                <a:solidFill>
                  <a:srgbClr val="1F2A44"/>
                </a:solidFill>
                <a:latin typeface="Arial"/>
                <a:cs typeface="Arial"/>
              </a:rPr>
              <a:t> </a:t>
            </a:r>
            <a:r>
              <a:rPr sz="2100" b="1" spc="-5" dirty="0">
                <a:solidFill>
                  <a:srgbClr val="1F2A44"/>
                </a:solidFill>
                <a:latin typeface="Arial"/>
                <a:cs typeface="Arial"/>
              </a:rPr>
              <a:t>careful</a:t>
            </a:r>
            <a:r>
              <a:rPr sz="2100" b="1" spc="10" dirty="0">
                <a:solidFill>
                  <a:srgbClr val="1F2A44"/>
                </a:solidFill>
                <a:latin typeface="Arial"/>
                <a:cs typeface="Arial"/>
              </a:rPr>
              <a:t> </a:t>
            </a:r>
            <a:r>
              <a:rPr sz="2100" b="1" dirty="0">
                <a:solidFill>
                  <a:srgbClr val="1F2A44"/>
                </a:solidFill>
                <a:latin typeface="Arial"/>
                <a:cs typeface="Arial"/>
              </a:rPr>
              <a:t>in </a:t>
            </a:r>
            <a:r>
              <a:rPr sz="2100" b="1" spc="-5" dirty="0">
                <a:solidFill>
                  <a:srgbClr val="1F2A44"/>
                </a:solidFill>
                <a:latin typeface="Arial"/>
                <a:cs typeface="Arial"/>
              </a:rPr>
              <a:t>dealing</a:t>
            </a:r>
            <a:r>
              <a:rPr sz="2100" b="1" spc="5" dirty="0">
                <a:solidFill>
                  <a:srgbClr val="1F2A44"/>
                </a:solidFill>
                <a:latin typeface="Arial"/>
                <a:cs typeface="Arial"/>
              </a:rPr>
              <a:t> </a:t>
            </a:r>
            <a:r>
              <a:rPr sz="2100" b="1" spc="10" dirty="0">
                <a:solidFill>
                  <a:srgbClr val="1F2A44"/>
                </a:solidFill>
                <a:latin typeface="Arial"/>
                <a:cs typeface="Arial"/>
              </a:rPr>
              <a:t>with</a:t>
            </a:r>
            <a:r>
              <a:rPr sz="2100" b="1" spc="-30" dirty="0">
                <a:solidFill>
                  <a:srgbClr val="1F2A44"/>
                </a:solidFill>
                <a:latin typeface="Arial"/>
                <a:cs typeface="Arial"/>
              </a:rPr>
              <a:t> </a:t>
            </a:r>
            <a:r>
              <a:rPr sz="2100" b="1" spc="-5" dirty="0">
                <a:solidFill>
                  <a:srgbClr val="1F2A44"/>
                </a:solidFill>
                <a:latin typeface="Arial"/>
                <a:cs typeface="Arial"/>
              </a:rPr>
              <a:t>people?</a:t>
            </a:r>
            <a:endParaRPr sz="2100" dirty="0">
              <a:latin typeface="Arial"/>
              <a:cs typeface="Arial"/>
            </a:endParaRPr>
          </a:p>
          <a:p>
            <a:pPr marL="12700" marR="6694170" indent="-635">
              <a:lnSpc>
                <a:spcPts val="3260"/>
              </a:lnSpc>
              <a:spcBef>
                <a:spcPts val="200"/>
              </a:spcBef>
            </a:pPr>
            <a:r>
              <a:rPr sz="2100" spc="-5" dirty="0">
                <a:solidFill>
                  <a:srgbClr val="1F2A44"/>
                </a:solidFill>
                <a:latin typeface="Arial MT"/>
                <a:cs typeface="Arial MT"/>
              </a:rPr>
              <a:t>1</a:t>
            </a:r>
            <a:r>
              <a:rPr sz="2100" spc="-10" dirty="0">
                <a:solidFill>
                  <a:srgbClr val="1F2A44"/>
                </a:solidFill>
                <a:latin typeface="Arial MT"/>
                <a:cs typeface="Arial MT"/>
              </a:rPr>
              <a:t> </a:t>
            </a:r>
            <a:r>
              <a:rPr sz="2100" dirty="0">
                <a:solidFill>
                  <a:srgbClr val="1F2A44"/>
                </a:solidFill>
                <a:latin typeface="Arial MT"/>
                <a:cs typeface="Arial MT"/>
              </a:rPr>
              <a:t>Most</a:t>
            </a:r>
            <a:r>
              <a:rPr sz="2100" spc="-15" dirty="0">
                <a:solidFill>
                  <a:srgbClr val="1F2A44"/>
                </a:solidFill>
                <a:latin typeface="Arial MT"/>
                <a:cs typeface="Arial MT"/>
              </a:rPr>
              <a:t> </a:t>
            </a:r>
            <a:r>
              <a:rPr sz="2100" spc="-5" dirty="0">
                <a:solidFill>
                  <a:srgbClr val="1F2A44"/>
                </a:solidFill>
                <a:latin typeface="Arial MT"/>
                <a:cs typeface="Arial MT"/>
              </a:rPr>
              <a:t>people</a:t>
            </a:r>
            <a:r>
              <a:rPr sz="2100" spc="-20" dirty="0">
                <a:solidFill>
                  <a:srgbClr val="1F2A44"/>
                </a:solidFill>
                <a:latin typeface="Arial MT"/>
                <a:cs typeface="Arial MT"/>
              </a:rPr>
              <a:t> </a:t>
            </a:r>
            <a:r>
              <a:rPr sz="2100" spc="-5" dirty="0">
                <a:solidFill>
                  <a:srgbClr val="1F2A44"/>
                </a:solidFill>
                <a:latin typeface="Arial MT"/>
                <a:cs typeface="Arial MT"/>
              </a:rPr>
              <a:t>can</a:t>
            </a:r>
            <a:r>
              <a:rPr sz="2100" spc="-15" dirty="0">
                <a:solidFill>
                  <a:srgbClr val="1F2A44"/>
                </a:solidFill>
                <a:latin typeface="Arial MT"/>
                <a:cs typeface="Arial MT"/>
              </a:rPr>
              <a:t> </a:t>
            </a:r>
            <a:r>
              <a:rPr sz="2100" spc="-5" dirty="0">
                <a:solidFill>
                  <a:srgbClr val="1F2A44"/>
                </a:solidFill>
                <a:latin typeface="Arial MT"/>
                <a:cs typeface="Arial MT"/>
              </a:rPr>
              <a:t>be</a:t>
            </a:r>
            <a:r>
              <a:rPr sz="2100" spc="-10" dirty="0">
                <a:solidFill>
                  <a:srgbClr val="1F2A44"/>
                </a:solidFill>
                <a:latin typeface="Arial MT"/>
                <a:cs typeface="Arial MT"/>
              </a:rPr>
              <a:t> </a:t>
            </a:r>
            <a:r>
              <a:rPr sz="2100" spc="-5" dirty="0">
                <a:solidFill>
                  <a:srgbClr val="1F2A44"/>
                </a:solidFill>
                <a:latin typeface="Arial MT"/>
                <a:cs typeface="Arial MT"/>
              </a:rPr>
              <a:t>trusted. </a:t>
            </a:r>
            <a:r>
              <a:rPr sz="2100" spc="-570" dirty="0">
                <a:solidFill>
                  <a:srgbClr val="1F2A44"/>
                </a:solidFill>
                <a:latin typeface="Arial MT"/>
                <a:cs typeface="Arial MT"/>
              </a:rPr>
              <a:t> </a:t>
            </a:r>
            <a:r>
              <a:rPr sz="2100" spc="-5" dirty="0">
                <a:solidFill>
                  <a:srgbClr val="1F2A44"/>
                </a:solidFill>
                <a:latin typeface="Arial MT"/>
                <a:cs typeface="Arial MT"/>
              </a:rPr>
              <a:t>2 Need</a:t>
            </a:r>
            <a:r>
              <a:rPr sz="2100" spc="-20" dirty="0">
                <a:solidFill>
                  <a:srgbClr val="1F2A44"/>
                </a:solidFill>
                <a:latin typeface="Arial MT"/>
                <a:cs typeface="Arial MT"/>
              </a:rPr>
              <a:t> </a:t>
            </a:r>
            <a:r>
              <a:rPr sz="2100" dirty="0">
                <a:solidFill>
                  <a:srgbClr val="1F2A44"/>
                </a:solidFill>
                <a:latin typeface="Arial MT"/>
                <a:cs typeface="Arial MT"/>
              </a:rPr>
              <a:t>to</a:t>
            </a:r>
            <a:r>
              <a:rPr sz="2100" spc="-5" dirty="0">
                <a:solidFill>
                  <a:srgbClr val="1F2A44"/>
                </a:solidFill>
                <a:latin typeface="Arial MT"/>
                <a:cs typeface="Arial MT"/>
              </a:rPr>
              <a:t> be </a:t>
            </a:r>
            <a:r>
              <a:rPr sz="2100" spc="-10" dirty="0">
                <a:solidFill>
                  <a:srgbClr val="1F2A44"/>
                </a:solidFill>
                <a:latin typeface="Arial MT"/>
                <a:cs typeface="Arial MT"/>
              </a:rPr>
              <a:t>very</a:t>
            </a:r>
            <a:r>
              <a:rPr sz="2100" spc="10" dirty="0">
                <a:solidFill>
                  <a:srgbClr val="1F2A44"/>
                </a:solidFill>
                <a:latin typeface="Arial MT"/>
                <a:cs typeface="Arial MT"/>
              </a:rPr>
              <a:t> </a:t>
            </a:r>
            <a:r>
              <a:rPr sz="2100" spc="-5" dirty="0">
                <a:solidFill>
                  <a:srgbClr val="1F2A44"/>
                </a:solidFill>
                <a:latin typeface="Arial MT"/>
                <a:cs typeface="Arial MT"/>
              </a:rPr>
              <a:t>careful.</a:t>
            </a:r>
            <a:endParaRPr sz="2100" dirty="0">
              <a:latin typeface="Arial MT"/>
              <a:cs typeface="Arial MT"/>
            </a:endParaRPr>
          </a:p>
          <a:p>
            <a:pPr marL="12700" marR="877569">
              <a:lnSpc>
                <a:spcPct val="120100"/>
              </a:lnSpc>
              <a:spcBef>
                <a:spcPts val="490"/>
              </a:spcBef>
            </a:pPr>
            <a:r>
              <a:rPr sz="2100" spc="-5" dirty="0">
                <a:solidFill>
                  <a:srgbClr val="1F2A44"/>
                </a:solidFill>
                <a:latin typeface="Arial MT"/>
                <a:cs typeface="Arial MT"/>
              </a:rPr>
              <a:t>WV6</a:t>
            </a:r>
            <a:r>
              <a:rPr sz="2100" dirty="0">
                <a:solidFill>
                  <a:srgbClr val="1F2A44"/>
                </a:solidFill>
                <a:latin typeface="Arial MT"/>
                <a:cs typeface="Arial MT"/>
              </a:rPr>
              <a:t> </a:t>
            </a:r>
            <a:r>
              <a:rPr sz="2100" spc="-5" dirty="0">
                <a:solidFill>
                  <a:srgbClr val="1F2A44"/>
                </a:solidFill>
                <a:latin typeface="Arial MT"/>
                <a:cs typeface="Arial MT"/>
              </a:rPr>
              <a:t>Official</a:t>
            </a:r>
            <a:r>
              <a:rPr sz="2100" spc="-20" dirty="0">
                <a:solidFill>
                  <a:srgbClr val="1F2A44"/>
                </a:solidFill>
                <a:latin typeface="Arial MT"/>
                <a:cs typeface="Arial MT"/>
              </a:rPr>
              <a:t> </a:t>
            </a:r>
            <a:r>
              <a:rPr sz="2100" spc="-5" dirty="0">
                <a:solidFill>
                  <a:srgbClr val="1F2A44"/>
                </a:solidFill>
                <a:latin typeface="Arial MT"/>
                <a:cs typeface="Arial MT"/>
              </a:rPr>
              <a:t>questionnaire.</a:t>
            </a:r>
            <a:r>
              <a:rPr sz="2100" spc="-10" dirty="0">
                <a:solidFill>
                  <a:srgbClr val="1F2A44"/>
                </a:solidFill>
                <a:latin typeface="Arial MT"/>
                <a:cs typeface="Arial MT"/>
              </a:rPr>
              <a:t> </a:t>
            </a:r>
            <a:r>
              <a:rPr sz="2100" spc="-5" dirty="0">
                <a:solidFill>
                  <a:srgbClr val="1F2A44"/>
                </a:solidFill>
                <a:latin typeface="Arial MT"/>
                <a:cs typeface="Arial MT"/>
              </a:rPr>
              <a:t>WVS</a:t>
            </a:r>
            <a:r>
              <a:rPr sz="2100" spc="5" dirty="0">
                <a:solidFill>
                  <a:srgbClr val="1F2A44"/>
                </a:solidFill>
                <a:latin typeface="Arial MT"/>
                <a:cs typeface="Arial MT"/>
              </a:rPr>
              <a:t> </a:t>
            </a:r>
            <a:r>
              <a:rPr sz="2100" spc="-5" dirty="0">
                <a:solidFill>
                  <a:srgbClr val="1F2A44"/>
                </a:solidFill>
                <a:latin typeface="Arial MT"/>
                <a:cs typeface="Arial MT"/>
              </a:rPr>
              <a:t>2010-2012</a:t>
            </a:r>
            <a:r>
              <a:rPr sz="2100" spc="-15" dirty="0">
                <a:solidFill>
                  <a:srgbClr val="1F2A44"/>
                </a:solidFill>
                <a:latin typeface="Arial MT"/>
                <a:cs typeface="Arial MT"/>
              </a:rPr>
              <a:t> </a:t>
            </a:r>
            <a:r>
              <a:rPr sz="2100" spc="-20" dirty="0">
                <a:solidFill>
                  <a:srgbClr val="1F2A44"/>
                </a:solidFill>
                <a:latin typeface="Arial MT"/>
                <a:cs typeface="Arial MT"/>
              </a:rPr>
              <a:t>Wave,</a:t>
            </a:r>
            <a:r>
              <a:rPr sz="2100" spc="20" dirty="0">
                <a:solidFill>
                  <a:srgbClr val="1F2A44"/>
                </a:solidFill>
                <a:latin typeface="Arial MT"/>
                <a:cs typeface="Arial MT"/>
              </a:rPr>
              <a:t> </a:t>
            </a:r>
            <a:r>
              <a:rPr sz="2100" spc="-5" dirty="0">
                <a:solidFill>
                  <a:srgbClr val="1F2A44"/>
                </a:solidFill>
                <a:latin typeface="Arial MT"/>
                <a:cs typeface="Arial MT"/>
              </a:rPr>
              <a:t>revised</a:t>
            </a:r>
            <a:r>
              <a:rPr sz="2100" spc="-10" dirty="0">
                <a:solidFill>
                  <a:srgbClr val="1F2A44"/>
                </a:solidFill>
                <a:latin typeface="Arial MT"/>
                <a:cs typeface="Arial MT"/>
              </a:rPr>
              <a:t> </a:t>
            </a:r>
            <a:r>
              <a:rPr sz="2100" spc="-20" dirty="0">
                <a:solidFill>
                  <a:srgbClr val="1F2A44"/>
                </a:solidFill>
                <a:latin typeface="Arial MT"/>
                <a:cs typeface="Arial MT"/>
              </a:rPr>
              <a:t>master,</a:t>
            </a:r>
            <a:r>
              <a:rPr sz="2100" spc="5" dirty="0">
                <a:solidFill>
                  <a:srgbClr val="1F2A44"/>
                </a:solidFill>
                <a:latin typeface="Arial MT"/>
                <a:cs typeface="Arial MT"/>
              </a:rPr>
              <a:t> </a:t>
            </a:r>
            <a:r>
              <a:rPr sz="2100" spc="-5" dirty="0">
                <a:solidFill>
                  <a:srgbClr val="1F2A44"/>
                </a:solidFill>
                <a:latin typeface="Arial MT"/>
                <a:cs typeface="Arial MT"/>
              </a:rPr>
              <a:t>June</a:t>
            </a:r>
            <a:r>
              <a:rPr sz="2100" spc="-10" dirty="0">
                <a:solidFill>
                  <a:srgbClr val="1F2A44"/>
                </a:solidFill>
                <a:latin typeface="Arial MT"/>
                <a:cs typeface="Arial MT"/>
              </a:rPr>
              <a:t> </a:t>
            </a:r>
            <a:r>
              <a:rPr sz="2100" spc="-5" dirty="0">
                <a:solidFill>
                  <a:srgbClr val="1F2A44"/>
                </a:solidFill>
                <a:latin typeface="Arial MT"/>
                <a:cs typeface="Arial MT"/>
              </a:rPr>
              <a:t>2012. </a:t>
            </a:r>
            <a:r>
              <a:rPr sz="2100" spc="-570" dirty="0">
                <a:solidFill>
                  <a:srgbClr val="1F2A44"/>
                </a:solidFill>
                <a:latin typeface="Arial MT"/>
                <a:cs typeface="Arial MT"/>
              </a:rPr>
              <a:t> </a:t>
            </a:r>
            <a:r>
              <a:rPr sz="2100" spc="-5" dirty="0">
                <a:solidFill>
                  <a:srgbClr val="1F2A44"/>
                </a:solidFill>
                <a:latin typeface="Arial MT"/>
                <a:cs typeface="Arial MT"/>
              </a:rPr>
              <a:t>Retrieved</a:t>
            </a:r>
            <a:r>
              <a:rPr sz="2100" spc="5" dirty="0">
                <a:solidFill>
                  <a:srgbClr val="1F2A44"/>
                </a:solidFill>
                <a:latin typeface="Arial MT"/>
                <a:cs typeface="Arial MT"/>
              </a:rPr>
              <a:t> </a:t>
            </a:r>
            <a:r>
              <a:rPr sz="2100" spc="-5" dirty="0">
                <a:solidFill>
                  <a:srgbClr val="1F2A44"/>
                </a:solidFill>
                <a:latin typeface="Arial MT"/>
                <a:cs typeface="Arial MT"/>
              </a:rPr>
              <a:t>from</a:t>
            </a:r>
            <a:r>
              <a:rPr sz="2100" spc="10" dirty="0">
                <a:solidFill>
                  <a:srgbClr val="1F2A44"/>
                </a:solidFill>
                <a:latin typeface="Arial MT"/>
                <a:cs typeface="Arial MT"/>
              </a:rPr>
              <a:t> </a:t>
            </a:r>
            <a:r>
              <a:rPr sz="2100" u="heavy" spc="-10" dirty="0">
                <a:solidFill>
                  <a:srgbClr val="0563C1"/>
                </a:solidFill>
                <a:uFill>
                  <a:solidFill>
                    <a:srgbClr val="0563C1"/>
                  </a:solidFill>
                </a:uFill>
                <a:latin typeface="Arial MT"/>
                <a:cs typeface="Arial MT"/>
                <a:hlinkClick r:id="rId2"/>
              </a:rPr>
              <a:t>http://www.worldvaluessurvey.org/WVSDocumentationWV6.jsp</a:t>
            </a:r>
            <a:endParaRPr sz="2100" dirty="0">
              <a:latin typeface="Arial MT"/>
              <a:cs typeface="Arial MT"/>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31594" y="666210"/>
            <a:ext cx="2929255" cy="635000"/>
          </a:xfrm>
          <a:prstGeom prst="rect">
            <a:avLst/>
          </a:prstGeom>
        </p:spPr>
        <p:txBody>
          <a:bodyPr vert="horz" wrap="square" lIns="0" tIns="12065" rIns="0" bIns="0" rtlCol="0">
            <a:spAutoFit/>
          </a:bodyPr>
          <a:lstStyle/>
          <a:p>
            <a:pPr marL="12700">
              <a:lnSpc>
                <a:spcPct val="100000"/>
              </a:lnSpc>
              <a:spcBef>
                <a:spcPts val="95"/>
              </a:spcBef>
            </a:pPr>
            <a:r>
              <a:rPr dirty="0"/>
              <a:t>I</a:t>
            </a:r>
            <a:r>
              <a:rPr spc="-10" dirty="0"/>
              <a:t>ns</a:t>
            </a:r>
            <a:r>
              <a:rPr spc="-5" dirty="0"/>
              <a:t>t</a:t>
            </a:r>
            <a:r>
              <a:rPr dirty="0"/>
              <a:t>r</a:t>
            </a:r>
            <a:r>
              <a:rPr spc="-10" dirty="0"/>
              <a:t>uc</a:t>
            </a:r>
            <a:r>
              <a:rPr spc="-5" dirty="0"/>
              <a:t>t</a:t>
            </a:r>
            <a:r>
              <a:rPr dirty="0"/>
              <a:t>i</a:t>
            </a:r>
            <a:r>
              <a:rPr spc="-10" dirty="0"/>
              <a:t>ons</a:t>
            </a:r>
          </a:p>
        </p:txBody>
      </p:sp>
      <p:sp>
        <p:nvSpPr>
          <p:cNvPr id="3" name="object 3"/>
          <p:cNvSpPr txBox="1"/>
          <p:nvPr/>
        </p:nvSpPr>
        <p:spPr>
          <a:xfrm>
            <a:off x="916939" y="1725447"/>
            <a:ext cx="10356850" cy="4262120"/>
          </a:xfrm>
          <a:prstGeom prst="rect">
            <a:avLst/>
          </a:prstGeom>
        </p:spPr>
        <p:txBody>
          <a:bodyPr vert="horz" wrap="square" lIns="0" tIns="81280" rIns="0" bIns="0" rtlCol="0">
            <a:spAutoFit/>
          </a:bodyPr>
          <a:lstStyle/>
          <a:p>
            <a:pPr marL="241300" indent="-228600">
              <a:lnSpc>
                <a:spcPct val="100000"/>
              </a:lnSpc>
              <a:spcBef>
                <a:spcPts val="640"/>
              </a:spcBef>
              <a:buChar char="•"/>
              <a:tabLst>
                <a:tab pos="240665" algn="l"/>
                <a:tab pos="241300" algn="l"/>
              </a:tabLst>
            </a:pPr>
            <a:r>
              <a:rPr sz="1900" spc="-10" dirty="0">
                <a:solidFill>
                  <a:srgbClr val="1F2A44"/>
                </a:solidFill>
                <a:latin typeface="Arial MT"/>
                <a:cs typeface="Arial MT"/>
              </a:rPr>
              <a:t>Answer</a:t>
            </a:r>
            <a:r>
              <a:rPr sz="1900" spc="25" dirty="0">
                <a:solidFill>
                  <a:srgbClr val="1F2A44"/>
                </a:solidFill>
                <a:latin typeface="Arial MT"/>
                <a:cs typeface="Arial MT"/>
              </a:rPr>
              <a:t> </a:t>
            </a:r>
            <a:r>
              <a:rPr sz="1900" spc="-5" dirty="0">
                <a:solidFill>
                  <a:srgbClr val="1F2A44"/>
                </a:solidFill>
                <a:latin typeface="Arial MT"/>
                <a:cs typeface="Arial MT"/>
              </a:rPr>
              <a:t>the</a:t>
            </a:r>
            <a:r>
              <a:rPr sz="1900" spc="-15" dirty="0">
                <a:solidFill>
                  <a:srgbClr val="1F2A44"/>
                </a:solidFill>
                <a:latin typeface="Arial MT"/>
                <a:cs typeface="Arial MT"/>
              </a:rPr>
              <a:t> </a:t>
            </a:r>
            <a:r>
              <a:rPr sz="1900" spc="-5" dirty="0">
                <a:solidFill>
                  <a:srgbClr val="1F2A44"/>
                </a:solidFill>
                <a:latin typeface="Arial MT"/>
                <a:cs typeface="Arial MT"/>
              </a:rPr>
              <a:t>questions.</a:t>
            </a:r>
            <a:endParaRPr sz="1900" dirty="0">
              <a:latin typeface="Arial MT"/>
              <a:cs typeface="Arial MT"/>
            </a:endParaRPr>
          </a:p>
          <a:p>
            <a:pPr marL="241300" indent="-228600">
              <a:lnSpc>
                <a:spcPct val="100000"/>
              </a:lnSpc>
              <a:spcBef>
                <a:spcPts val="540"/>
              </a:spcBef>
              <a:buChar char="•"/>
              <a:tabLst>
                <a:tab pos="240665" algn="l"/>
                <a:tab pos="241300" algn="l"/>
              </a:tabLst>
            </a:pPr>
            <a:r>
              <a:rPr sz="1900" spc="-5" dirty="0">
                <a:solidFill>
                  <a:srgbClr val="1F2A44"/>
                </a:solidFill>
                <a:latin typeface="Arial MT"/>
                <a:cs typeface="Arial MT"/>
              </a:rPr>
              <a:t>Interview</a:t>
            </a:r>
            <a:r>
              <a:rPr sz="1900" spc="25" dirty="0">
                <a:solidFill>
                  <a:srgbClr val="1F2A44"/>
                </a:solidFill>
                <a:latin typeface="Arial MT"/>
                <a:cs typeface="Arial MT"/>
              </a:rPr>
              <a:t> </a:t>
            </a:r>
            <a:r>
              <a:rPr sz="1900" spc="-5" dirty="0">
                <a:solidFill>
                  <a:srgbClr val="1F2A44"/>
                </a:solidFill>
                <a:latin typeface="Arial MT"/>
                <a:cs typeface="Arial MT"/>
              </a:rPr>
              <a:t>some</a:t>
            </a:r>
            <a:r>
              <a:rPr sz="1900" spc="15" dirty="0">
                <a:solidFill>
                  <a:srgbClr val="1F2A44"/>
                </a:solidFill>
                <a:latin typeface="Arial MT"/>
                <a:cs typeface="Arial MT"/>
              </a:rPr>
              <a:t> </a:t>
            </a:r>
            <a:r>
              <a:rPr sz="1900" spc="-5" dirty="0">
                <a:solidFill>
                  <a:srgbClr val="1F2A44"/>
                </a:solidFill>
                <a:latin typeface="Arial MT"/>
                <a:cs typeface="Arial MT"/>
              </a:rPr>
              <a:t>friends</a:t>
            </a:r>
            <a:r>
              <a:rPr sz="1900" spc="25" dirty="0">
                <a:solidFill>
                  <a:srgbClr val="1F2A44"/>
                </a:solidFill>
                <a:latin typeface="Arial MT"/>
                <a:cs typeface="Arial MT"/>
              </a:rPr>
              <a:t> </a:t>
            </a:r>
            <a:r>
              <a:rPr sz="1900" spc="-5" dirty="0">
                <a:solidFill>
                  <a:srgbClr val="1F2A44"/>
                </a:solidFill>
                <a:latin typeface="Arial MT"/>
                <a:cs typeface="Arial MT"/>
              </a:rPr>
              <a:t>or</a:t>
            </a:r>
            <a:r>
              <a:rPr sz="1900" spc="25" dirty="0">
                <a:solidFill>
                  <a:srgbClr val="1F2A44"/>
                </a:solidFill>
                <a:latin typeface="Arial MT"/>
                <a:cs typeface="Arial MT"/>
              </a:rPr>
              <a:t> </a:t>
            </a:r>
            <a:r>
              <a:rPr sz="1900" spc="-5" dirty="0">
                <a:solidFill>
                  <a:srgbClr val="1F2A44"/>
                </a:solidFill>
                <a:latin typeface="Arial MT"/>
                <a:cs typeface="Arial MT"/>
              </a:rPr>
              <a:t>family</a:t>
            </a:r>
            <a:r>
              <a:rPr sz="1900" spc="15" dirty="0">
                <a:solidFill>
                  <a:srgbClr val="1F2A44"/>
                </a:solidFill>
                <a:latin typeface="Arial MT"/>
                <a:cs typeface="Arial MT"/>
              </a:rPr>
              <a:t> </a:t>
            </a:r>
            <a:r>
              <a:rPr sz="1900" spc="-5" dirty="0">
                <a:solidFill>
                  <a:srgbClr val="1F2A44"/>
                </a:solidFill>
                <a:latin typeface="Arial MT"/>
                <a:cs typeface="Arial MT"/>
              </a:rPr>
              <a:t>members</a:t>
            </a:r>
            <a:r>
              <a:rPr sz="1900" spc="25" dirty="0">
                <a:solidFill>
                  <a:srgbClr val="1F2A44"/>
                </a:solidFill>
                <a:latin typeface="Arial MT"/>
                <a:cs typeface="Arial MT"/>
              </a:rPr>
              <a:t> </a:t>
            </a:r>
            <a:r>
              <a:rPr sz="1900" spc="-5" dirty="0">
                <a:solidFill>
                  <a:srgbClr val="1F2A44"/>
                </a:solidFill>
                <a:latin typeface="Arial MT"/>
                <a:cs typeface="Arial MT"/>
              </a:rPr>
              <a:t>(possibly</a:t>
            </a:r>
            <a:r>
              <a:rPr sz="1900" spc="40" dirty="0">
                <a:solidFill>
                  <a:srgbClr val="1F2A44"/>
                </a:solidFill>
                <a:latin typeface="Arial MT"/>
                <a:cs typeface="Arial MT"/>
              </a:rPr>
              <a:t> </a:t>
            </a:r>
            <a:r>
              <a:rPr sz="1900" spc="-5" dirty="0">
                <a:solidFill>
                  <a:srgbClr val="1F2A44"/>
                </a:solidFill>
                <a:latin typeface="Arial MT"/>
                <a:cs typeface="Arial MT"/>
              </a:rPr>
              <a:t>from</a:t>
            </a:r>
            <a:r>
              <a:rPr sz="1900" spc="25" dirty="0">
                <a:solidFill>
                  <a:srgbClr val="1F2A44"/>
                </a:solidFill>
                <a:latin typeface="Arial MT"/>
                <a:cs typeface="Arial MT"/>
              </a:rPr>
              <a:t> </a:t>
            </a:r>
            <a:r>
              <a:rPr sz="1900" spc="-10" dirty="0">
                <a:solidFill>
                  <a:srgbClr val="1F2A44"/>
                </a:solidFill>
                <a:latin typeface="Arial MT"/>
                <a:cs typeface="Arial MT"/>
              </a:rPr>
              <a:t>different</a:t>
            </a:r>
            <a:r>
              <a:rPr sz="1900" spc="15" dirty="0">
                <a:solidFill>
                  <a:srgbClr val="1F2A44"/>
                </a:solidFill>
                <a:latin typeface="Arial MT"/>
                <a:cs typeface="Arial MT"/>
              </a:rPr>
              <a:t> </a:t>
            </a:r>
            <a:r>
              <a:rPr sz="1900" spc="-5" dirty="0">
                <a:solidFill>
                  <a:srgbClr val="1F2A44"/>
                </a:solidFill>
                <a:latin typeface="Arial MT"/>
                <a:cs typeface="Arial MT"/>
              </a:rPr>
              <a:t>age</a:t>
            </a:r>
            <a:r>
              <a:rPr sz="1900" spc="30" dirty="0">
                <a:solidFill>
                  <a:srgbClr val="1F2A44"/>
                </a:solidFill>
                <a:latin typeface="Arial MT"/>
                <a:cs typeface="Arial MT"/>
              </a:rPr>
              <a:t> </a:t>
            </a:r>
            <a:r>
              <a:rPr sz="1900" spc="-5" dirty="0">
                <a:solidFill>
                  <a:srgbClr val="1F2A44"/>
                </a:solidFill>
                <a:latin typeface="Arial MT"/>
                <a:cs typeface="Arial MT"/>
              </a:rPr>
              <a:t>groups)</a:t>
            </a:r>
            <a:endParaRPr sz="1900" dirty="0">
              <a:latin typeface="Arial MT"/>
              <a:cs typeface="Arial MT"/>
            </a:endParaRPr>
          </a:p>
          <a:p>
            <a:pPr marL="241300" marR="6985" indent="-228600">
              <a:lnSpc>
                <a:spcPct val="80000"/>
              </a:lnSpc>
              <a:spcBef>
                <a:spcPts val="1005"/>
              </a:spcBef>
              <a:buChar char="•"/>
              <a:tabLst>
                <a:tab pos="240665" algn="l"/>
                <a:tab pos="241300" algn="l"/>
              </a:tabLst>
            </a:pPr>
            <a:r>
              <a:rPr sz="1900" dirty="0">
                <a:solidFill>
                  <a:srgbClr val="1F2A44"/>
                </a:solidFill>
                <a:latin typeface="Arial MT"/>
                <a:cs typeface="Arial MT"/>
              </a:rPr>
              <a:t>Compare</a:t>
            </a:r>
            <a:r>
              <a:rPr sz="1900" spc="409" dirty="0">
                <a:solidFill>
                  <a:srgbClr val="1F2A44"/>
                </a:solidFill>
                <a:latin typeface="Arial MT"/>
                <a:cs typeface="Arial MT"/>
              </a:rPr>
              <a:t> </a:t>
            </a:r>
            <a:r>
              <a:rPr sz="1900" dirty="0">
                <a:solidFill>
                  <a:srgbClr val="1F2A44"/>
                </a:solidFill>
                <a:latin typeface="Arial MT"/>
                <a:cs typeface="Arial MT"/>
              </a:rPr>
              <a:t>your</a:t>
            </a:r>
            <a:r>
              <a:rPr sz="1900" spc="420" dirty="0">
                <a:solidFill>
                  <a:srgbClr val="1F2A44"/>
                </a:solidFill>
                <a:latin typeface="Arial MT"/>
                <a:cs typeface="Arial MT"/>
              </a:rPr>
              <a:t> </a:t>
            </a:r>
            <a:r>
              <a:rPr sz="1900" spc="-5" dirty="0">
                <a:solidFill>
                  <a:srgbClr val="1F2A44"/>
                </a:solidFill>
                <a:latin typeface="Arial MT"/>
                <a:cs typeface="Arial MT"/>
              </a:rPr>
              <a:t>answers</a:t>
            </a:r>
            <a:r>
              <a:rPr sz="1900" spc="409" dirty="0">
                <a:solidFill>
                  <a:srgbClr val="1F2A44"/>
                </a:solidFill>
                <a:latin typeface="Arial MT"/>
                <a:cs typeface="Arial MT"/>
              </a:rPr>
              <a:t> </a:t>
            </a:r>
            <a:r>
              <a:rPr sz="1900" dirty="0">
                <a:solidFill>
                  <a:srgbClr val="1F2A44"/>
                </a:solidFill>
                <a:latin typeface="Arial MT"/>
                <a:cs typeface="Arial MT"/>
              </a:rPr>
              <a:t>and</a:t>
            </a:r>
            <a:r>
              <a:rPr sz="1900" spc="415" dirty="0">
                <a:solidFill>
                  <a:srgbClr val="1F2A44"/>
                </a:solidFill>
                <a:latin typeface="Arial MT"/>
                <a:cs typeface="Arial MT"/>
              </a:rPr>
              <a:t> </a:t>
            </a:r>
            <a:r>
              <a:rPr sz="1900" spc="-5" dirty="0">
                <a:solidFill>
                  <a:srgbClr val="1F2A44"/>
                </a:solidFill>
                <a:latin typeface="Arial MT"/>
                <a:cs typeface="Arial MT"/>
              </a:rPr>
              <a:t>those</a:t>
            </a:r>
            <a:r>
              <a:rPr sz="1900" spc="409" dirty="0">
                <a:solidFill>
                  <a:srgbClr val="1F2A44"/>
                </a:solidFill>
                <a:latin typeface="Arial MT"/>
                <a:cs typeface="Arial MT"/>
              </a:rPr>
              <a:t> </a:t>
            </a:r>
            <a:r>
              <a:rPr sz="1900" spc="-5" dirty="0">
                <a:solidFill>
                  <a:srgbClr val="1F2A44"/>
                </a:solidFill>
                <a:latin typeface="Arial MT"/>
                <a:cs typeface="Arial MT"/>
              </a:rPr>
              <a:t>of</a:t>
            </a:r>
            <a:r>
              <a:rPr sz="1900" spc="415" dirty="0">
                <a:solidFill>
                  <a:srgbClr val="1F2A44"/>
                </a:solidFill>
                <a:latin typeface="Arial MT"/>
                <a:cs typeface="Arial MT"/>
              </a:rPr>
              <a:t> </a:t>
            </a:r>
            <a:r>
              <a:rPr sz="1900" dirty="0">
                <a:solidFill>
                  <a:srgbClr val="1F2A44"/>
                </a:solidFill>
                <a:latin typeface="Arial MT"/>
                <a:cs typeface="Arial MT"/>
              </a:rPr>
              <a:t>your</a:t>
            </a:r>
            <a:r>
              <a:rPr sz="1900" spc="409" dirty="0">
                <a:solidFill>
                  <a:srgbClr val="1F2A44"/>
                </a:solidFill>
                <a:latin typeface="Arial MT"/>
                <a:cs typeface="Arial MT"/>
              </a:rPr>
              <a:t> </a:t>
            </a:r>
            <a:r>
              <a:rPr sz="1900" spc="-5" dirty="0">
                <a:solidFill>
                  <a:srgbClr val="1F2A44"/>
                </a:solidFill>
                <a:latin typeface="Arial MT"/>
                <a:cs typeface="Arial MT"/>
              </a:rPr>
              <a:t>relatives</a:t>
            </a:r>
            <a:r>
              <a:rPr sz="1900" spc="409" dirty="0">
                <a:solidFill>
                  <a:srgbClr val="1F2A44"/>
                </a:solidFill>
                <a:latin typeface="Arial MT"/>
                <a:cs typeface="Arial MT"/>
              </a:rPr>
              <a:t> </a:t>
            </a:r>
            <a:r>
              <a:rPr sz="1900" spc="-5" dirty="0">
                <a:solidFill>
                  <a:srgbClr val="1F2A44"/>
                </a:solidFill>
                <a:latin typeface="Arial MT"/>
                <a:cs typeface="Arial MT"/>
              </a:rPr>
              <a:t>with</a:t>
            </a:r>
            <a:r>
              <a:rPr sz="1900" spc="415" dirty="0">
                <a:solidFill>
                  <a:srgbClr val="1F2A44"/>
                </a:solidFill>
                <a:latin typeface="Arial MT"/>
                <a:cs typeface="Arial MT"/>
              </a:rPr>
              <a:t> </a:t>
            </a:r>
            <a:r>
              <a:rPr sz="1900" spc="-5" dirty="0">
                <a:solidFill>
                  <a:srgbClr val="1F2A44"/>
                </a:solidFill>
                <a:latin typeface="Arial MT"/>
                <a:cs typeface="Arial MT"/>
              </a:rPr>
              <a:t>the</a:t>
            </a:r>
            <a:r>
              <a:rPr sz="1900" spc="409" dirty="0">
                <a:solidFill>
                  <a:srgbClr val="1F2A44"/>
                </a:solidFill>
                <a:latin typeface="Arial MT"/>
                <a:cs typeface="Arial MT"/>
              </a:rPr>
              <a:t> </a:t>
            </a:r>
            <a:r>
              <a:rPr sz="1900" dirty="0">
                <a:solidFill>
                  <a:srgbClr val="1F2A44"/>
                </a:solidFill>
                <a:latin typeface="Arial MT"/>
                <a:cs typeface="Arial MT"/>
              </a:rPr>
              <a:t>online</a:t>
            </a:r>
            <a:r>
              <a:rPr sz="1900" spc="425" dirty="0">
                <a:solidFill>
                  <a:srgbClr val="1F2A44"/>
                </a:solidFill>
                <a:latin typeface="Arial MT"/>
                <a:cs typeface="Arial MT"/>
              </a:rPr>
              <a:t> </a:t>
            </a:r>
            <a:r>
              <a:rPr sz="1900" spc="-10" dirty="0">
                <a:solidFill>
                  <a:srgbClr val="1F2A44"/>
                </a:solidFill>
                <a:latin typeface="Arial MT"/>
                <a:cs typeface="Arial MT"/>
              </a:rPr>
              <a:t>WVS</a:t>
            </a:r>
            <a:r>
              <a:rPr sz="1900" spc="405" dirty="0">
                <a:solidFill>
                  <a:srgbClr val="1F2A44"/>
                </a:solidFill>
                <a:latin typeface="Arial MT"/>
                <a:cs typeface="Arial MT"/>
              </a:rPr>
              <a:t> </a:t>
            </a:r>
            <a:r>
              <a:rPr sz="1900" spc="-5" dirty="0">
                <a:solidFill>
                  <a:srgbClr val="1F2A44"/>
                </a:solidFill>
                <a:latin typeface="Arial MT"/>
                <a:cs typeface="Arial MT"/>
              </a:rPr>
              <a:t>data</a:t>
            </a:r>
            <a:r>
              <a:rPr sz="1900" spc="415" dirty="0">
                <a:solidFill>
                  <a:srgbClr val="1F2A44"/>
                </a:solidFill>
                <a:latin typeface="Arial MT"/>
                <a:cs typeface="Arial MT"/>
              </a:rPr>
              <a:t> </a:t>
            </a:r>
            <a:r>
              <a:rPr sz="1900" spc="-5" dirty="0">
                <a:solidFill>
                  <a:srgbClr val="1F2A44"/>
                </a:solidFill>
                <a:latin typeface="Arial MT"/>
                <a:cs typeface="Arial MT"/>
              </a:rPr>
              <a:t>about</a:t>
            </a:r>
            <a:r>
              <a:rPr sz="1900" spc="409" dirty="0">
                <a:solidFill>
                  <a:srgbClr val="1F2A44"/>
                </a:solidFill>
                <a:latin typeface="Arial MT"/>
                <a:cs typeface="Arial MT"/>
              </a:rPr>
              <a:t> </a:t>
            </a:r>
            <a:r>
              <a:rPr sz="1900" dirty="0">
                <a:solidFill>
                  <a:srgbClr val="1F2A44"/>
                </a:solidFill>
                <a:latin typeface="Arial MT"/>
                <a:cs typeface="Arial MT"/>
              </a:rPr>
              <a:t>your </a:t>
            </a:r>
            <a:r>
              <a:rPr sz="1900" spc="-509" dirty="0">
                <a:solidFill>
                  <a:srgbClr val="1F2A44"/>
                </a:solidFill>
                <a:latin typeface="Arial MT"/>
                <a:cs typeface="Arial MT"/>
              </a:rPr>
              <a:t> </a:t>
            </a:r>
            <a:r>
              <a:rPr sz="1900" spc="-5" dirty="0">
                <a:solidFill>
                  <a:srgbClr val="1F2A44"/>
                </a:solidFill>
                <a:latin typeface="Arial MT"/>
                <a:cs typeface="Arial MT"/>
              </a:rPr>
              <a:t>country</a:t>
            </a:r>
            <a:r>
              <a:rPr sz="1900" spc="20" dirty="0">
                <a:solidFill>
                  <a:srgbClr val="1F2A44"/>
                </a:solidFill>
                <a:latin typeface="Arial MT"/>
                <a:cs typeface="Arial MT"/>
              </a:rPr>
              <a:t> </a:t>
            </a:r>
            <a:r>
              <a:rPr sz="1900" spc="-5" dirty="0">
                <a:solidFill>
                  <a:srgbClr val="1F2A44"/>
                </a:solidFill>
                <a:latin typeface="Arial MT"/>
                <a:cs typeface="Arial MT"/>
              </a:rPr>
              <a:t>available</a:t>
            </a:r>
            <a:r>
              <a:rPr sz="1900" spc="35" dirty="0">
                <a:solidFill>
                  <a:srgbClr val="1F2A44"/>
                </a:solidFill>
                <a:latin typeface="Arial MT"/>
                <a:cs typeface="Arial MT"/>
              </a:rPr>
              <a:t> </a:t>
            </a:r>
            <a:r>
              <a:rPr sz="1900" spc="-5" dirty="0">
                <a:solidFill>
                  <a:srgbClr val="1F2A44"/>
                </a:solidFill>
                <a:latin typeface="Arial MT"/>
                <a:cs typeface="Arial MT"/>
              </a:rPr>
              <a:t>at</a:t>
            </a:r>
            <a:r>
              <a:rPr sz="1900" spc="15" dirty="0">
                <a:solidFill>
                  <a:srgbClr val="1F2A44"/>
                </a:solidFill>
                <a:latin typeface="Arial MT"/>
                <a:cs typeface="Arial MT"/>
              </a:rPr>
              <a:t> </a:t>
            </a:r>
            <a:r>
              <a:rPr sz="1900" spc="-10" dirty="0">
                <a:solidFill>
                  <a:srgbClr val="1F2A44"/>
                </a:solidFill>
                <a:latin typeface="Arial MT"/>
                <a:cs typeface="Arial MT"/>
                <a:hlinkClick r:id="rId2"/>
              </a:rPr>
              <a:t>http://www.worldvaluessurvey.org/WVSOnline.jsp</a:t>
            </a:r>
            <a:endParaRPr sz="1900" dirty="0">
              <a:latin typeface="Arial MT"/>
              <a:cs typeface="Arial MT"/>
            </a:endParaRPr>
          </a:p>
          <a:p>
            <a:pPr marL="240665" marR="6350" indent="-228600" algn="just">
              <a:lnSpc>
                <a:spcPct val="80000"/>
              </a:lnSpc>
              <a:spcBef>
                <a:spcPts val="1000"/>
              </a:spcBef>
              <a:buChar char="•"/>
              <a:tabLst>
                <a:tab pos="241300" algn="l"/>
              </a:tabLst>
            </a:pPr>
            <a:r>
              <a:rPr sz="1900" spc="-10" dirty="0">
                <a:solidFill>
                  <a:srgbClr val="1F2A44"/>
                </a:solidFill>
                <a:latin typeface="Arial MT"/>
                <a:cs typeface="Arial MT"/>
              </a:rPr>
              <a:t>Different </a:t>
            </a:r>
            <a:r>
              <a:rPr sz="1900" dirty="0">
                <a:solidFill>
                  <a:srgbClr val="1F2A44"/>
                </a:solidFill>
                <a:latin typeface="Arial MT"/>
                <a:cs typeface="Arial MT"/>
              </a:rPr>
              <a:t>countries can be </a:t>
            </a:r>
            <a:r>
              <a:rPr sz="1900" spc="-5" dirty="0">
                <a:solidFill>
                  <a:srgbClr val="1F2A44"/>
                </a:solidFill>
                <a:latin typeface="Arial MT"/>
                <a:cs typeface="Arial MT"/>
              </a:rPr>
              <a:t>found in different waves. Check the list </a:t>
            </a:r>
            <a:r>
              <a:rPr sz="1900" dirty="0">
                <a:solidFill>
                  <a:srgbClr val="1F2A44"/>
                </a:solidFill>
                <a:latin typeface="Arial MT"/>
                <a:cs typeface="Arial MT"/>
              </a:rPr>
              <a:t>of countries in each </a:t>
            </a:r>
            <a:r>
              <a:rPr sz="1900" spc="-5" dirty="0">
                <a:solidFill>
                  <a:srgbClr val="1F2A44"/>
                </a:solidFill>
                <a:latin typeface="Arial MT"/>
                <a:cs typeface="Arial MT"/>
              </a:rPr>
              <a:t>wave. </a:t>
            </a:r>
            <a:r>
              <a:rPr sz="1900" dirty="0">
                <a:solidFill>
                  <a:srgbClr val="1F2A44"/>
                </a:solidFill>
                <a:latin typeface="Arial MT"/>
                <a:cs typeface="Arial MT"/>
              </a:rPr>
              <a:t> </a:t>
            </a:r>
            <a:r>
              <a:rPr sz="1900" spc="-5" dirty="0">
                <a:solidFill>
                  <a:srgbClr val="1F2A44"/>
                </a:solidFill>
                <a:latin typeface="Arial MT"/>
                <a:cs typeface="Arial MT"/>
              </a:rPr>
              <a:t>Identify</a:t>
            </a:r>
            <a:r>
              <a:rPr sz="1900" dirty="0">
                <a:solidFill>
                  <a:srgbClr val="1F2A44"/>
                </a:solidFill>
                <a:latin typeface="Arial MT"/>
                <a:cs typeface="Arial MT"/>
              </a:rPr>
              <a:t> your</a:t>
            </a:r>
            <a:r>
              <a:rPr sz="1900" spc="5" dirty="0">
                <a:solidFill>
                  <a:srgbClr val="1F2A44"/>
                </a:solidFill>
                <a:latin typeface="Arial MT"/>
                <a:cs typeface="Arial MT"/>
              </a:rPr>
              <a:t> </a:t>
            </a:r>
            <a:r>
              <a:rPr sz="1900" spc="-20" dirty="0">
                <a:solidFill>
                  <a:srgbClr val="1F2A44"/>
                </a:solidFill>
                <a:latin typeface="Arial MT"/>
                <a:cs typeface="Arial MT"/>
              </a:rPr>
              <a:t>country.</a:t>
            </a:r>
            <a:r>
              <a:rPr sz="1900" spc="-15" dirty="0">
                <a:solidFill>
                  <a:srgbClr val="1F2A44"/>
                </a:solidFill>
                <a:latin typeface="Arial MT"/>
                <a:cs typeface="Arial MT"/>
              </a:rPr>
              <a:t> </a:t>
            </a:r>
            <a:r>
              <a:rPr sz="1900" dirty="0">
                <a:solidFill>
                  <a:srgbClr val="1F2A44"/>
                </a:solidFill>
                <a:latin typeface="Arial MT"/>
                <a:cs typeface="Arial MT"/>
              </a:rPr>
              <a:t>Check</a:t>
            </a:r>
            <a:r>
              <a:rPr sz="1900" spc="5" dirty="0">
                <a:solidFill>
                  <a:srgbClr val="1F2A44"/>
                </a:solidFill>
                <a:latin typeface="Arial MT"/>
                <a:cs typeface="Arial MT"/>
              </a:rPr>
              <a:t> </a:t>
            </a:r>
            <a:r>
              <a:rPr sz="1900" spc="-5" dirty="0">
                <a:solidFill>
                  <a:srgbClr val="1F2A44"/>
                </a:solidFill>
                <a:latin typeface="Arial MT"/>
                <a:cs typeface="Arial MT"/>
              </a:rPr>
              <a:t>the</a:t>
            </a:r>
            <a:r>
              <a:rPr sz="1900" dirty="0">
                <a:solidFill>
                  <a:srgbClr val="1F2A44"/>
                </a:solidFill>
                <a:latin typeface="Arial MT"/>
                <a:cs typeface="Arial MT"/>
              </a:rPr>
              <a:t> box</a:t>
            </a:r>
            <a:r>
              <a:rPr sz="1900" spc="5" dirty="0">
                <a:solidFill>
                  <a:srgbClr val="1F2A44"/>
                </a:solidFill>
                <a:latin typeface="Arial MT"/>
                <a:cs typeface="Arial MT"/>
              </a:rPr>
              <a:t> </a:t>
            </a:r>
            <a:r>
              <a:rPr sz="1900" dirty="0">
                <a:solidFill>
                  <a:srgbClr val="1F2A44"/>
                </a:solidFill>
                <a:latin typeface="Arial MT"/>
                <a:cs typeface="Arial MT"/>
              </a:rPr>
              <a:t>and</a:t>
            </a:r>
            <a:r>
              <a:rPr sz="1900" spc="5" dirty="0">
                <a:solidFill>
                  <a:srgbClr val="1F2A44"/>
                </a:solidFill>
                <a:latin typeface="Arial MT"/>
                <a:cs typeface="Arial MT"/>
              </a:rPr>
              <a:t> </a:t>
            </a:r>
            <a:r>
              <a:rPr sz="1900" spc="-5" dirty="0">
                <a:solidFill>
                  <a:srgbClr val="1F2A44"/>
                </a:solidFill>
                <a:latin typeface="Arial MT"/>
                <a:cs typeface="Arial MT"/>
              </a:rPr>
              <a:t>click</a:t>
            </a:r>
            <a:r>
              <a:rPr sz="1900" dirty="0">
                <a:solidFill>
                  <a:srgbClr val="1F2A44"/>
                </a:solidFill>
                <a:latin typeface="Arial MT"/>
                <a:cs typeface="Arial MT"/>
              </a:rPr>
              <a:t> “Next”.</a:t>
            </a:r>
            <a:r>
              <a:rPr sz="1900" spc="5" dirty="0">
                <a:solidFill>
                  <a:srgbClr val="1F2A44"/>
                </a:solidFill>
                <a:latin typeface="Arial MT"/>
                <a:cs typeface="Arial MT"/>
              </a:rPr>
              <a:t> </a:t>
            </a:r>
            <a:r>
              <a:rPr sz="1900" spc="-5" dirty="0">
                <a:solidFill>
                  <a:srgbClr val="1F2A44"/>
                </a:solidFill>
                <a:latin typeface="Arial MT"/>
                <a:cs typeface="Arial MT"/>
              </a:rPr>
              <a:t>Select</a:t>
            </a:r>
            <a:r>
              <a:rPr sz="1900" dirty="0">
                <a:solidFill>
                  <a:srgbClr val="1F2A44"/>
                </a:solidFill>
                <a:latin typeface="Arial MT"/>
                <a:cs typeface="Arial MT"/>
              </a:rPr>
              <a:t> </a:t>
            </a:r>
            <a:r>
              <a:rPr sz="1900" spc="-5" dirty="0">
                <a:solidFill>
                  <a:srgbClr val="1F2A44"/>
                </a:solidFill>
                <a:latin typeface="Arial MT"/>
                <a:cs typeface="Arial MT"/>
              </a:rPr>
              <a:t>a</a:t>
            </a:r>
            <a:r>
              <a:rPr sz="1900" dirty="0">
                <a:solidFill>
                  <a:srgbClr val="1F2A44"/>
                </a:solidFill>
                <a:latin typeface="Arial MT"/>
                <a:cs typeface="Arial MT"/>
              </a:rPr>
              <a:t> variable</a:t>
            </a:r>
            <a:r>
              <a:rPr sz="1900" spc="5" dirty="0">
                <a:solidFill>
                  <a:srgbClr val="1F2A44"/>
                </a:solidFill>
                <a:latin typeface="Arial MT"/>
                <a:cs typeface="Arial MT"/>
              </a:rPr>
              <a:t> </a:t>
            </a:r>
            <a:r>
              <a:rPr sz="1900" spc="-5" dirty="0">
                <a:solidFill>
                  <a:srgbClr val="1F2A44"/>
                </a:solidFill>
                <a:latin typeface="Arial MT"/>
                <a:cs typeface="Arial MT"/>
              </a:rPr>
              <a:t>from</a:t>
            </a:r>
            <a:r>
              <a:rPr sz="1900" dirty="0">
                <a:solidFill>
                  <a:srgbClr val="1F2A44"/>
                </a:solidFill>
                <a:latin typeface="Arial MT"/>
                <a:cs typeface="Arial MT"/>
              </a:rPr>
              <a:t> your</a:t>
            </a:r>
            <a:r>
              <a:rPr sz="1900" spc="5" dirty="0">
                <a:solidFill>
                  <a:srgbClr val="1F2A44"/>
                </a:solidFill>
                <a:latin typeface="Arial MT"/>
                <a:cs typeface="Arial MT"/>
              </a:rPr>
              <a:t> </a:t>
            </a:r>
            <a:r>
              <a:rPr sz="1900" dirty="0">
                <a:solidFill>
                  <a:srgbClr val="1F2A44"/>
                </a:solidFill>
                <a:latin typeface="Arial MT"/>
                <a:cs typeface="Arial MT"/>
              </a:rPr>
              <a:t>mini </a:t>
            </a:r>
            <a:r>
              <a:rPr sz="1900" spc="5" dirty="0">
                <a:solidFill>
                  <a:srgbClr val="1F2A44"/>
                </a:solidFill>
                <a:latin typeface="Arial MT"/>
                <a:cs typeface="Arial MT"/>
              </a:rPr>
              <a:t> </a:t>
            </a:r>
            <a:r>
              <a:rPr sz="1900" spc="-5" dirty="0">
                <a:solidFill>
                  <a:srgbClr val="1F2A44"/>
                </a:solidFill>
                <a:latin typeface="Arial MT"/>
                <a:cs typeface="Arial MT"/>
              </a:rPr>
              <a:t>questionnaire</a:t>
            </a:r>
            <a:r>
              <a:rPr sz="1900" spc="55" dirty="0">
                <a:solidFill>
                  <a:srgbClr val="1F2A44"/>
                </a:solidFill>
                <a:latin typeface="Arial MT"/>
                <a:cs typeface="Arial MT"/>
              </a:rPr>
              <a:t> </a:t>
            </a:r>
            <a:r>
              <a:rPr sz="1900" spc="-5" dirty="0">
                <a:solidFill>
                  <a:srgbClr val="1F2A44"/>
                </a:solidFill>
                <a:latin typeface="Arial MT"/>
                <a:cs typeface="Arial MT"/>
              </a:rPr>
              <a:t>(V4,</a:t>
            </a:r>
            <a:r>
              <a:rPr sz="1900" dirty="0">
                <a:solidFill>
                  <a:srgbClr val="1F2A44"/>
                </a:solidFill>
                <a:latin typeface="Arial MT"/>
                <a:cs typeface="Arial MT"/>
              </a:rPr>
              <a:t> </a:t>
            </a:r>
            <a:r>
              <a:rPr sz="1900" spc="-5" dirty="0">
                <a:solidFill>
                  <a:srgbClr val="1F2A44"/>
                </a:solidFill>
                <a:latin typeface="Arial MT"/>
                <a:cs typeface="Arial MT"/>
              </a:rPr>
              <a:t>V5,</a:t>
            </a:r>
            <a:r>
              <a:rPr sz="1900" spc="10" dirty="0">
                <a:solidFill>
                  <a:srgbClr val="1F2A44"/>
                </a:solidFill>
                <a:latin typeface="Arial MT"/>
                <a:cs typeface="Arial MT"/>
              </a:rPr>
              <a:t> </a:t>
            </a:r>
            <a:r>
              <a:rPr sz="1900" spc="-10" dirty="0">
                <a:solidFill>
                  <a:srgbClr val="1F2A44"/>
                </a:solidFill>
                <a:latin typeface="Arial MT"/>
                <a:cs typeface="Arial MT"/>
              </a:rPr>
              <a:t>V6</a:t>
            </a:r>
            <a:r>
              <a:rPr sz="1900" dirty="0">
                <a:solidFill>
                  <a:srgbClr val="1F2A44"/>
                </a:solidFill>
                <a:latin typeface="Arial MT"/>
                <a:cs typeface="Arial MT"/>
              </a:rPr>
              <a:t> </a:t>
            </a:r>
            <a:r>
              <a:rPr sz="1900" spc="-5" dirty="0">
                <a:solidFill>
                  <a:srgbClr val="1F2A44"/>
                </a:solidFill>
                <a:latin typeface="Arial MT"/>
                <a:cs typeface="Arial MT"/>
              </a:rPr>
              <a:t>…).</a:t>
            </a:r>
            <a:endParaRPr sz="1900" dirty="0">
              <a:latin typeface="Arial MT"/>
              <a:cs typeface="Arial MT"/>
            </a:endParaRPr>
          </a:p>
          <a:p>
            <a:pPr marL="241300" marR="6350" indent="-229235" algn="just">
              <a:lnSpc>
                <a:spcPct val="80000"/>
              </a:lnSpc>
              <a:spcBef>
                <a:spcPts val="994"/>
              </a:spcBef>
              <a:buChar char="•"/>
              <a:tabLst>
                <a:tab pos="241300" algn="l"/>
              </a:tabLst>
            </a:pPr>
            <a:r>
              <a:rPr sz="1900" spc="-5" dirty="0">
                <a:solidFill>
                  <a:srgbClr val="1F2A44"/>
                </a:solidFill>
                <a:latin typeface="Arial MT"/>
                <a:cs typeface="Arial MT"/>
              </a:rPr>
              <a:t>Click </a:t>
            </a:r>
            <a:r>
              <a:rPr sz="1900" dirty="0">
                <a:solidFill>
                  <a:srgbClr val="1F2A44"/>
                </a:solidFill>
                <a:latin typeface="Arial MT"/>
                <a:cs typeface="Arial MT"/>
              </a:rPr>
              <a:t>“Show”. Compare your </a:t>
            </a:r>
            <a:r>
              <a:rPr sz="1900" spc="-5" dirty="0">
                <a:solidFill>
                  <a:srgbClr val="1F2A44"/>
                </a:solidFill>
                <a:latin typeface="Arial MT"/>
                <a:cs typeface="Arial MT"/>
              </a:rPr>
              <a:t>own answers and </a:t>
            </a:r>
            <a:r>
              <a:rPr sz="1900" dirty="0">
                <a:solidFill>
                  <a:srgbClr val="1F2A44"/>
                </a:solidFill>
                <a:latin typeface="Arial MT"/>
                <a:cs typeface="Arial MT"/>
              </a:rPr>
              <a:t>those </a:t>
            </a:r>
            <a:r>
              <a:rPr sz="1900" spc="-5" dirty="0">
                <a:solidFill>
                  <a:srgbClr val="1F2A44"/>
                </a:solidFill>
                <a:latin typeface="Arial MT"/>
                <a:cs typeface="Arial MT"/>
              </a:rPr>
              <a:t>of your </a:t>
            </a:r>
            <a:r>
              <a:rPr sz="1900" dirty="0">
                <a:solidFill>
                  <a:srgbClr val="1F2A44"/>
                </a:solidFill>
                <a:latin typeface="Arial MT"/>
                <a:cs typeface="Arial MT"/>
              </a:rPr>
              <a:t>relatives </a:t>
            </a:r>
            <a:r>
              <a:rPr sz="1900" spc="-5" dirty="0">
                <a:solidFill>
                  <a:srgbClr val="1F2A44"/>
                </a:solidFill>
                <a:latin typeface="Arial MT"/>
                <a:cs typeface="Arial MT"/>
              </a:rPr>
              <a:t>with </a:t>
            </a:r>
            <a:r>
              <a:rPr sz="1900" dirty="0">
                <a:solidFill>
                  <a:srgbClr val="1F2A44"/>
                </a:solidFill>
                <a:latin typeface="Arial MT"/>
                <a:cs typeface="Arial MT"/>
              </a:rPr>
              <a:t>the data </a:t>
            </a:r>
            <a:r>
              <a:rPr sz="1900" spc="-5" dirty="0">
                <a:solidFill>
                  <a:srgbClr val="1F2A44"/>
                </a:solidFill>
                <a:latin typeface="Arial MT"/>
                <a:cs typeface="Arial MT"/>
              </a:rPr>
              <a:t>from </a:t>
            </a:r>
            <a:r>
              <a:rPr sz="1900" dirty="0">
                <a:solidFill>
                  <a:srgbClr val="1F2A44"/>
                </a:solidFill>
                <a:latin typeface="Arial MT"/>
                <a:cs typeface="Arial MT"/>
              </a:rPr>
              <a:t>the </a:t>
            </a:r>
            <a:r>
              <a:rPr sz="1900" spc="5" dirty="0">
                <a:solidFill>
                  <a:srgbClr val="1F2A44"/>
                </a:solidFill>
                <a:latin typeface="Arial MT"/>
                <a:cs typeface="Arial MT"/>
              </a:rPr>
              <a:t> </a:t>
            </a:r>
            <a:r>
              <a:rPr sz="1900" spc="-10" dirty="0">
                <a:solidFill>
                  <a:srgbClr val="1F2A44"/>
                </a:solidFill>
                <a:latin typeface="Arial MT"/>
                <a:cs typeface="Arial MT"/>
              </a:rPr>
              <a:t>WVS.</a:t>
            </a:r>
            <a:endParaRPr sz="1900" dirty="0">
              <a:latin typeface="Arial MT"/>
              <a:cs typeface="Arial MT"/>
            </a:endParaRPr>
          </a:p>
          <a:p>
            <a:pPr marL="240665" marR="5080" indent="-228600" algn="just">
              <a:lnSpc>
                <a:spcPct val="80000"/>
              </a:lnSpc>
              <a:spcBef>
                <a:spcPts val="1005"/>
              </a:spcBef>
              <a:buChar char="•"/>
              <a:tabLst>
                <a:tab pos="241300" algn="l"/>
              </a:tabLst>
            </a:pPr>
            <a:r>
              <a:rPr sz="1900" spc="-5" dirty="0">
                <a:solidFill>
                  <a:srgbClr val="1F2A44"/>
                </a:solidFill>
                <a:latin typeface="Arial MT"/>
                <a:cs typeface="Arial MT"/>
              </a:rPr>
              <a:t>Which categories of </a:t>
            </a:r>
            <a:r>
              <a:rPr sz="1900" dirty="0">
                <a:solidFill>
                  <a:srgbClr val="1F2A44"/>
                </a:solidFill>
                <a:latin typeface="Arial MT"/>
                <a:cs typeface="Arial MT"/>
              </a:rPr>
              <a:t>your </a:t>
            </a:r>
            <a:r>
              <a:rPr sz="1900" spc="-5" dirty="0">
                <a:solidFill>
                  <a:srgbClr val="1F2A44"/>
                </a:solidFill>
                <a:latin typeface="Arial MT"/>
                <a:cs typeface="Arial MT"/>
              </a:rPr>
              <a:t>answers </a:t>
            </a:r>
            <a:r>
              <a:rPr sz="1900" dirty="0">
                <a:solidFill>
                  <a:srgbClr val="1F2A44"/>
                </a:solidFill>
                <a:latin typeface="Arial MT"/>
                <a:cs typeface="Arial MT"/>
              </a:rPr>
              <a:t>are similar </a:t>
            </a:r>
            <a:r>
              <a:rPr sz="1900" spc="-5" dirty="0">
                <a:solidFill>
                  <a:srgbClr val="1F2A44"/>
                </a:solidFill>
                <a:latin typeface="Arial MT"/>
                <a:cs typeface="Arial MT"/>
              </a:rPr>
              <a:t>to or different from those of </a:t>
            </a:r>
            <a:r>
              <a:rPr sz="1900" dirty="0">
                <a:solidFill>
                  <a:srgbClr val="1F2A44"/>
                </a:solidFill>
                <a:latin typeface="Arial MT"/>
                <a:cs typeface="Arial MT"/>
              </a:rPr>
              <a:t>your </a:t>
            </a:r>
            <a:r>
              <a:rPr sz="1900" spc="-5" dirty="0">
                <a:solidFill>
                  <a:srgbClr val="1F2A44"/>
                </a:solidFill>
                <a:latin typeface="Arial MT"/>
                <a:cs typeface="Arial MT"/>
              </a:rPr>
              <a:t>friends, </a:t>
            </a:r>
            <a:r>
              <a:rPr sz="1900" dirty="0">
                <a:solidFill>
                  <a:srgbClr val="1F2A44"/>
                </a:solidFill>
                <a:latin typeface="Arial MT"/>
                <a:cs typeface="Arial MT"/>
              </a:rPr>
              <a:t>family </a:t>
            </a:r>
            <a:r>
              <a:rPr sz="1900" spc="5" dirty="0">
                <a:solidFill>
                  <a:srgbClr val="1F2A44"/>
                </a:solidFill>
                <a:latin typeface="Arial MT"/>
                <a:cs typeface="Arial MT"/>
              </a:rPr>
              <a:t> </a:t>
            </a:r>
            <a:r>
              <a:rPr sz="1900" dirty="0">
                <a:solidFill>
                  <a:srgbClr val="1F2A44"/>
                </a:solidFill>
                <a:latin typeface="Arial MT"/>
                <a:cs typeface="Arial MT"/>
              </a:rPr>
              <a:t>and fellow citizens? </a:t>
            </a:r>
            <a:r>
              <a:rPr sz="1900" spc="-5" dirty="0">
                <a:solidFill>
                  <a:srgbClr val="1F2A44"/>
                </a:solidFill>
                <a:latin typeface="Arial MT"/>
                <a:cs typeface="Arial MT"/>
              </a:rPr>
              <a:t>Are </a:t>
            </a:r>
            <a:r>
              <a:rPr sz="1900" dirty="0">
                <a:solidFill>
                  <a:srgbClr val="1F2A44"/>
                </a:solidFill>
                <a:latin typeface="Arial MT"/>
                <a:cs typeface="Arial MT"/>
              </a:rPr>
              <a:t>there </a:t>
            </a:r>
            <a:r>
              <a:rPr sz="1900" spc="-5" dirty="0">
                <a:solidFill>
                  <a:srgbClr val="1F2A44"/>
                </a:solidFill>
                <a:latin typeface="Arial MT"/>
                <a:cs typeface="Arial MT"/>
              </a:rPr>
              <a:t>any differences between the </a:t>
            </a:r>
            <a:r>
              <a:rPr sz="1900" dirty="0">
                <a:solidFill>
                  <a:srgbClr val="1F2A44"/>
                </a:solidFill>
                <a:latin typeface="Arial MT"/>
                <a:cs typeface="Arial MT"/>
              </a:rPr>
              <a:t>age groups? </a:t>
            </a:r>
            <a:r>
              <a:rPr sz="1900" spc="-5" dirty="0">
                <a:solidFill>
                  <a:srgbClr val="1F2A44"/>
                </a:solidFill>
                <a:latin typeface="Arial MT"/>
                <a:cs typeface="Arial MT"/>
              </a:rPr>
              <a:t>Did </a:t>
            </a:r>
            <a:r>
              <a:rPr sz="1900" dirty="0">
                <a:solidFill>
                  <a:srgbClr val="1F2A44"/>
                </a:solidFill>
                <a:latin typeface="Arial MT"/>
                <a:cs typeface="Arial MT"/>
              </a:rPr>
              <a:t>you </a:t>
            </a:r>
            <a:r>
              <a:rPr sz="1900" spc="-5" dirty="0">
                <a:solidFill>
                  <a:srgbClr val="1F2A44"/>
                </a:solidFill>
                <a:latin typeface="Arial MT"/>
                <a:cs typeface="Arial MT"/>
              </a:rPr>
              <a:t>notice </a:t>
            </a:r>
            <a:r>
              <a:rPr sz="1900" dirty="0">
                <a:solidFill>
                  <a:srgbClr val="1F2A44"/>
                </a:solidFill>
                <a:latin typeface="Arial MT"/>
                <a:cs typeface="Arial MT"/>
              </a:rPr>
              <a:t>any </a:t>
            </a:r>
            <a:r>
              <a:rPr sz="1900" spc="5" dirty="0">
                <a:solidFill>
                  <a:srgbClr val="1F2A44"/>
                </a:solidFill>
                <a:latin typeface="Arial MT"/>
                <a:cs typeface="Arial MT"/>
              </a:rPr>
              <a:t> </a:t>
            </a:r>
            <a:r>
              <a:rPr sz="1900" spc="-5" dirty="0">
                <a:solidFill>
                  <a:srgbClr val="1F2A44"/>
                </a:solidFill>
                <a:latin typeface="Arial MT"/>
                <a:cs typeface="Arial MT"/>
              </a:rPr>
              <a:t>specific</a:t>
            </a:r>
            <a:r>
              <a:rPr sz="1900" spc="245" dirty="0">
                <a:solidFill>
                  <a:srgbClr val="1F2A44"/>
                </a:solidFill>
                <a:latin typeface="Arial MT"/>
                <a:cs typeface="Arial MT"/>
              </a:rPr>
              <a:t> </a:t>
            </a:r>
            <a:r>
              <a:rPr sz="1900" dirty="0">
                <a:solidFill>
                  <a:srgbClr val="1F2A44"/>
                </a:solidFill>
                <a:latin typeface="Arial MT"/>
                <a:cs typeface="Arial MT"/>
              </a:rPr>
              <a:t>cultural</a:t>
            </a:r>
            <a:r>
              <a:rPr sz="1900" spc="240" dirty="0">
                <a:solidFill>
                  <a:srgbClr val="1F2A44"/>
                </a:solidFill>
                <a:latin typeface="Arial MT"/>
                <a:cs typeface="Arial MT"/>
              </a:rPr>
              <a:t> </a:t>
            </a:r>
            <a:r>
              <a:rPr sz="1900" dirty="0">
                <a:solidFill>
                  <a:srgbClr val="1F2A44"/>
                </a:solidFill>
                <a:latin typeface="Arial MT"/>
                <a:cs typeface="Arial MT"/>
              </a:rPr>
              <a:t>values</a:t>
            </a:r>
            <a:r>
              <a:rPr sz="1900" spc="254" dirty="0">
                <a:solidFill>
                  <a:srgbClr val="1F2A44"/>
                </a:solidFill>
                <a:latin typeface="Arial MT"/>
                <a:cs typeface="Arial MT"/>
              </a:rPr>
              <a:t> </a:t>
            </a:r>
            <a:r>
              <a:rPr sz="1900" dirty="0">
                <a:solidFill>
                  <a:srgbClr val="1F2A44"/>
                </a:solidFill>
                <a:latin typeface="Arial MT"/>
                <a:cs typeface="Arial MT"/>
              </a:rPr>
              <a:t>which</a:t>
            </a:r>
            <a:r>
              <a:rPr sz="1900" spc="245" dirty="0">
                <a:solidFill>
                  <a:srgbClr val="1F2A44"/>
                </a:solidFill>
                <a:latin typeface="Arial MT"/>
                <a:cs typeface="Arial MT"/>
              </a:rPr>
              <a:t> </a:t>
            </a:r>
            <a:r>
              <a:rPr sz="1900" dirty="0">
                <a:solidFill>
                  <a:srgbClr val="1F2A44"/>
                </a:solidFill>
                <a:latin typeface="Arial MT"/>
                <a:cs typeface="Arial MT"/>
              </a:rPr>
              <a:t>are</a:t>
            </a:r>
            <a:r>
              <a:rPr sz="1900" spc="245" dirty="0">
                <a:solidFill>
                  <a:srgbClr val="1F2A44"/>
                </a:solidFill>
                <a:latin typeface="Arial MT"/>
                <a:cs typeface="Arial MT"/>
              </a:rPr>
              <a:t> </a:t>
            </a:r>
            <a:r>
              <a:rPr sz="1900" dirty="0">
                <a:solidFill>
                  <a:srgbClr val="1F2A44"/>
                </a:solidFill>
                <a:latin typeface="Arial MT"/>
                <a:cs typeface="Arial MT"/>
              </a:rPr>
              <a:t>shared</a:t>
            </a:r>
            <a:r>
              <a:rPr sz="1900" spc="254" dirty="0">
                <a:solidFill>
                  <a:srgbClr val="1F2A44"/>
                </a:solidFill>
                <a:latin typeface="Arial MT"/>
                <a:cs typeface="Arial MT"/>
              </a:rPr>
              <a:t> </a:t>
            </a:r>
            <a:r>
              <a:rPr sz="1900" spc="-5" dirty="0">
                <a:solidFill>
                  <a:srgbClr val="1F2A44"/>
                </a:solidFill>
                <a:latin typeface="Arial MT"/>
                <a:cs typeface="Arial MT"/>
              </a:rPr>
              <a:t>by</a:t>
            </a:r>
            <a:r>
              <a:rPr sz="1900" spc="245" dirty="0">
                <a:solidFill>
                  <a:srgbClr val="1F2A44"/>
                </a:solidFill>
                <a:latin typeface="Arial MT"/>
                <a:cs typeface="Arial MT"/>
              </a:rPr>
              <a:t> </a:t>
            </a:r>
            <a:r>
              <a:rPr sz="1900" dirty="0">
                <a:solidFill>
                  <a:srgbClr val="1F2A44"/>
                </a:solidFill>
                <a:latin typeface="Arial MT"/>
                <a:cs typeface="Arial MT"/>
              </a:rPr>
              <a:t>you,</a:t>
            </a:r>
            <a:r>
              <a:rPr sz="1900" spc="245" dirty="0">
                <a:solidFill>
                  <a:srgbClr val="1F2A44"/>
                </a:solidFill>
                <a:latin typeface="Arial MT"/>
                <a:cs typeface="Arial MT"/>
              </a:rPr>
              <a:t> </a:t>
            </a:r>
            <a:r>
              <a:rPr sz="1900" dirty="0">
                <a:solidFill>
                  <a:srgbClr val="1F2A44"/>
                </a:solidFill>
                <a:latin typeface="Arial MT"/>
                <a:cs typeface="Arial MT"/>
              </a:rPr>
              <a:t>your</a:t>
            </a:r>
            <a:r>
              <a:rPr sz="1900" spc="260" dirty="0">
                <a:solidFill>
                  <a:srgbClr val="1F2A44"/>
                </a:solidFill>
                <a:latin typeface="Arial MT"/>
                <a:cs typeface="Arial MT"/>
              </a:rPr>
              <a:t> </a:t>
            </a:r>
            <a:r>
              <a:rPr sz="1900" spc="-5" dirty="0">
                <a:solidFill>
                  <a:srgbClr val="1F2A44"/>
                </a:solidFill>
                <a:latin typeface="Arial MT"/>
                <a:cs typeface="Arial MT"/>
              </a:rPr>
              <a:t>family</a:t>
            </a:r>
            <a:r>
              <a:rPr sz="1900" spc="240" dirty="0">
                <a:solidFill>
                  <a:srgbClr val="1F2A44"/>
                </a:solidFill>
                <a:latin typeface="Arial MT"/>
                <a:cs typeface="Arial MT"/>
              </a:rPr>
              <a:t> </a:t>
            </a:r>
            <a:r>
              <a:rPr sz="1900" dirty="0">
                <a:solidFill>
                  <a:srgbClr val="1F2A44"/>
                </a:solidFill>
                <a:latin typeface="Arial MT"/>
                <a:cs typeface="Arial MT"/>
              </a:rPr>
              <a:t>and</a:t>
            </a:r>
            <a:r>
              <a:rPr sz="1900" spc="260" dirty="0">
                <a:solidFill>
                  <a:srgbClr val="1F2A44"/>
                </a:solidFill>
                <a:latin typeface="Arial MT"/>
                <a:cs typeface="Arial MT"/>
              </a:rPr>
              <a:t> </a:t>
            </a:r>
            <a:r>
              <a:rPr sz="1900" dirty="0">
                <a:solidFill>
                  <a:srgbClr val="1F2A44"/>
                </a:solidFill>
                <a:latin typeface="Arial MT"/>
                <a:cs typeface="Arial MT"/>
              </a:rPr>
              <a:t>your</a:t>
            </a:r>
            <a:r>
              <a:rPr sz="1900" spc="250" dirty="0">
                <a:solidFill>
                  <a:srgbClr val="1F2A44"/>
                </a:solidFill>
                <a:latin typeface="Arial MT"/>
                <a:cs typeface="Arial MT"/>
              </a:rPr>
              <a:t> </a:t>
            </a:r>
            <a:r>
              <a:rPr sz="1900" dirty="0">
                <a:solidFill>
                  <a:srgbClr val="1F2A44"/>
                </a:solidFill>
                <a:latin typeface="Arial MT"/>
                <a:cs typeface="Arial MT"/>
              </a:rPr>
              <a:t>fellow</a:t>
            </a:r>
            <a:r>
              <a:rPr sz="1900" spc="240" dirty="0">
                <a:solidFill>
                  <a:srgbClr val="1F2A44"/>
                </a:solidFill>
                <a:latin typeface="Arial MT"/>
                <a:cs typeface="Arial MT"/>
              </a:rPr>
              <a:t> </a:t>
            </a:r>
            <a:r>
              <a:rPr sz="1900" spc="-5" dirty="0">
                <a:solidFill>
                  <a:srgbClr val="1F2A44"/>
                </a:solidFill>
                <a:latin typeface="Arial MT"/>
                <a:cs typeface="Arial MT"/>
              </a:rPr>
              <a:t>citizens?</a:t>
            </a:r>
            <a:r>
              <a:rPr sz="1900" spc="254" dirty="0">
                <a:solidFill>
                  <a:srgbClr val="1F2A44"/>
                </a:solidFill>
                <a:latin typeface="Arial MT"/>
                <a:cs typeface="Arial MT"/>
              </a:rPr>
              <a:t> </a:t>
            </a:r>
            <a:r>
              <a:rPr sz="1900" dirty="0">
                <a:solidFill>
                  <a:srgbClr val="1F2A44"/>
                </a:solidFill>
                <a:latin typeface="Arial MT"/>
                <a:cs typeface="Arial MT"/>
              </a:rPr>
              <a:t>How </a:t>
            </a:r>
            <a:r>
              <a:rPr sz="1900" spc="-515" dirty="0">
                <a:solidFill>
                  <a:srgbClr val="1F2A44"/>
                </a:solidFill>
                <a:latin typeface="Arial MT"/>
                <a:cs typeface="Arial MT"/>
              </a:rPr>
              <a:t> </a:t>
            </a:r>
            <a:r>
              <a:rPr sz="1900" spc="-5" dirty="0">
                <a:solidFill>
                  <a:srgbClr val="1F2A44"/>
                </a:solidFill>
                <a:latin typeface="Arial MT"/>
                <a:cs typeface="Arial MT"/>
              </a:rPr>
              <a:t>can these </a:t>
            </a:r>
            <a:r>
              <a:rPr sz="1900" dirty="0">
                <a:solidFill>
                  <a:srgbClr val="1F2A44"/>
                </a:solidFill>
                <a:latin typeface="Arial MT"/>
                <a:cs typeface="Arial MT"/>
              </a:rPr>
              <a:t>common aspects </a:t>
            </a:r>
            <a:r>
              <a:rPr sz="1900" spc="-5" dirty="0">
                <a:solidFill>
                  <a:srgbClr val="1F2A44"/>
                </a:solidFill>
                <a:latin typeface="Arial MT"/>
                <a:cs typeface="Arial MT"/>
              </a:rPr>
              <a:t>of your culture </a:t>
            </a:r>
            <a:r>
              <a:rPr sz="1900" spc="-10" dirty="0">
                <a:solidFill>
                  <a:srgbClr val="1F2A44"/>
                </a:solidFill>
                <a:latin typeface="Arial MT"/>
                <a:cs typeface="Arial MT"/>
              </a:rPr>
              <a:t>affect </a:t>
            </a:r>
            <a:r>
              <a:rPr sz="1900" spc="-5" dirty="0">
                <a:solidFill>
                  <a:srgbClr val="1F2A44"/>
                </a:solidFill>
                <a:latin typeface="Arial MT"/>
                <a:cs typeface="Arial MT"/>
              </a:rPr>
              <a:t>your </a:t>
            </a:r>
            <a:r>
              <a:rPr sz="1900" dirty="0">
                <a:solidFill>
                  <a:srgbClr val="1F2A44"/>
                </a:solidFill>
                <a:latin typeface="Arial MT"/>
                <a:cs typeface="Arial MT"/>
              </a:rPr>
              <a:t>communication </a:t>
            </a:r>
            <a:r>
              <a:rPr sz="1900" spc="-5" dirty="0">
                <a:solidFill>
                  <a:srgbClr val="1F2A44"/>
                </a:solidFill>
                <a:latin typeface="Arial MT"/>
                <a:cs typeface="Arial MT"/>
              </a:rPr>
              <a:t>with </a:t>
            </a:r>
            <a:r>
              <a:rPr sz="1900" dirty="0">
                <a:solidFill>
                  <a:srgbClr val="1F2A44"/>
                </a:solidFill>
                <a:latin typeface="Arial MT"/>
                <a:cs typeface="Arial MT"/>
              </a:rPr>
              <a:t>people </a:t>
            </a:r>
            <a:r>
              <a:rPr sz="1900" spc="-5" dirty="0">
                <a:solidFill>
                  <a:srgbClr val="1F2A44"/>
                </a:solidFill>
                <a:latin typeface="Arial MT"/>
                <a:cs typeface="Arial MT"/>
              </a:rPr>
              <a:t>from </a:t>
            </a:r>
            <a:r>
              <a:rPr sz="1900" dirty="0">
                <a:solidFill>
                  <a:srgbClr val="1F2A44"/>
                </a:solidFill>
                <a:latin typeface="Arial MT"/>
                <a:cs typeface="Arial MT"/>
              </a:rPr>
              <a:t>other </a:t>
            </a:r>
            <a:r>
              <a:rPr sz="1900" spc="5" dirty="0">
                <a:solidFill>
                  <a:srgbClr val="1F2A44"/>
                </a:solidFill>
                <a:latin typeface="Arial MT"/>
                <a:cs typeface="Arial MT"/>
              </a:rPr>
              <a:t> </a:t>
            </a:r>
            <a:r>
              <a:rPr sz="1900" dirty="0">
                <a:solidFill>
                  <a:srgbClr val="1F2A44"/>
                </a:solidFill>
                <a:latin typeface="Arial MT"/>
                <a:cs typeface="Arial MT"/>
              </a:rPr>
              <a:t>countries,</a:t>
            </a:r>
            <a:r>
              <a:rPr sz="1900" spc="5" dirty="0">
                <a:solidFill>
                  <a:srgbClr val="1F2A44"/>
                </a:solidFill>
                <a:latin typeface="Arial MT"/>
                <a:cs typeface="Arial MT"/>
              </a:rPr>
              <a:t> </a:t>
            </a:r>
            <a:r>
              <a:rPr sz="1900" dirty="0">
                <a:solidFill>
                  <a:srgbClr val="1F2A44"/>
                </a:solidFill>
                <a:latin typeface="Arial MT"/>
                <a:cs typeface="Arial MT"/>
              </a:rPr>
              <a:t>such</a:t>
            </a:r>
            <a:r>
              <a:rPr sz="1900" spc="5" dirty="0">
                <a:solidFill>
                  <a:srgbClr val="1F2A44"/>
                </a:solidFill>
                <a:latin typeface="Arial MT"/>
                <a:cs typeface="Arial MT"/>
              </a:rPr>
              <a:t> </a:t>
            </a:r>
            <a:r>
              <a:rPr sz="1900" spc="-5" dirty="0">
                <a:solidFill>
                  <a:srgbClr val="1F2A44"/>
                </a:solidFill>
                <a:latin typeface="Arial MT"/>
                <a:cs typeface="Arial MT"/>
              </a:rPr>
              <a:t>as</a:t>
            </a:r>
            <a:r>
              <a:rPr sz="1900" dirty="0">
                <a:solidFill>
                  <a:srgbClr val="1F2A44"/>
                </a:solidFill>
                <a:latin typeface="Arial MT"/>
                <a:cs typeface="Arial MT"/>
              </a:rPr>
              <a:t> England,</a:t>
            </a:r>
            <a:r>
              <a:rPr sz="1900" spc="5" dirty="0">
                <a:solidFill>
                  <a:srgbClr val="1F2A44"/>
                </a:solidFill>
                <a:latin typeface="Arial MT"/>
                <a:cs typeface="Arial MT"/>
              </a:rPr>
              <a:t> </a:t>
            </a:r>
            <a:r>
              <a:rPr sz="1900" spc="-5" dirty="0">
                <a:solidFill>
                  <a:srgbClr val="1F2A44"/>
                </a:solidFill>
                <a:latin typeface="Arial MT"/>
                <a:cs typeface="Arial MT"/>
              </a:rPr>
              <a:t>The</a:t>
            </a:r>
            <a:r>
              <a:rPr sz="1900" dirty="0">
                <a:solidFill>
                  <a:srgbClr val="1F2A44"/>
                </a:solidFill>
                <a:latin typeface="Arial MT"/>
                <a:cs typeface="Arial MT"/>
              </a:rPr>
              <a:t> Netherlands,</a:t>
            </a:r>
            <a:r>
              <a:rPr sz="1900" spc="5" dirty="0">
                <a:solidFill>
                  <a:srgbClr val="1F2A44"/>
                </a:solidFill>
                <a:latin typeface="Arial MT"/>
                <a:cs typeface="Arial MT"/>
              </a:rPr>
              <a:t> </a:t>
            </a:r>
            <a:r>
              <a:rPr sz="1900" dirty="0">
                <a:solidFill>
                  <a:srgbClr val="1F2A44"/>
                </a:solidFill>
                <a:latin typeface="Arial MT"/>
                <a:cs typeface="Arial MT"/>
              </a:rPr>
              <a:t>France,</a:t>
            </a:r>
            <a:r>
              <a:rPr sz="1900" spc="5" dirty="0">
                <a:solidFill>
                  <a:srgbClr val="1F2A44"/>
                </a:solidFill>
                <a:latin typeface="Arial MT"/>
                <a:cs typeface="Arial MT"/>
              </a:rPr>
              <a:t> </a:t>
            </a:r>
            <a:r>
              <a:rPr sz="1900" spc="-5" dirty="0">
                <a:solidFill>
                  <a:srgbClr val="1F2A44"/>
                </a:solidFill>
                <a:latin typeface="Arial MT"/>
                <a:cs typeface="Arial MT"/>
              </a:rPr>
              <a:t>Russia,</a:t>
            </a:r>
            <a:r>
              <a:rPr sz="1900" dirty="0">
                <a:solidFill>
                  <a:srgbClr val="1F2A44"/>
                </a:solidFill>
                <a:latin typeface="Arial MT"/>
                <a:cs typeface="Arial MT"/>
              </a:rPr>
              <a:t> </a:t>
            </a:r>
            <a:r>
              <a:rPr sz="1900" spc="-5" dirty="0">
                <a:solidFill>
                  <a:srgbClr val="1F2A44"/>
                </a:solidFill>
                <a:latin typeface="Arial MT"/>
                <a:cs typeface="Arial MT"/>
              </a:rPr>
              <a:t>Egypt,</a:t>
            </a:r>
            <a:r>
              <a:rPr sz="1900" dirty="0">
                <a:solidFill>
                  <a:srgbClr val="1F2A44"/>
                </a:solidFill>
                <a:latin typeface="Arial MT"/>
                <a:cs typeface="Arial MT"/>
              </a:rPr>
              <a:t> </a:t>
            </a:r>
            <a:r>
              <a:rPr sz="1900" spc="-5" dirty="0">
                <a:solidFill>
                  <a:srgbClr val="1F2A44"/>
                </a:solidFill>
                <a:latin typeface="Arial MT"/>
                <a:cs typeface="Arial MT"/>
              </a:rPr>
              <a:t>China,</a:t>
            </a:r>
            <a:r>
              <a:rPr sz="1900" dirty="0">
                <a:solidFill>
                  <a:srgbClr val="1F2A44"/>
                </a:solidFill>
                <a:latin typeface="Arial MT"/>
                <a:cs typeface="Arial MT"/>
              </a:rPr>
              <a:t> Brazil,</a:t>
            </a:r>
            <a:r>
              <a:rPr sz="1900" spc="5" dirty="0">
                <a:solidFill>
                  <a:srgbClr val="1F2A44"/>
                </a:solidFill>
                <a:latin typeface="Arial MT"/>
                <a:cs typeface="Arial MT"/>
              </a:rPr>
              <a:t> </a:t>
            </a:r>
            <a:r>
              <a:rPr sz="1900" dirty="0">
                <a:solidFill>
                  <a:srgbClr val="1F2A44"/>
                </a:solidFill>
                <a:latin typeface="Arial MT"/>
                <a:cs typeface="Arial MT"/>
              </a:rPr>
              <a:t>and </a:t>
            </a:r>
            <a:r>
              <a:rPr sz="1900" spc="-515" dirty="0">
                <a:solidFill>
                  <a:srgbClr val="1F2A44"/>
                </a:solidFill>
                <a:latin typeface="Arial MT"/>
                <a:cs typeface="Arial MT"/>
              </a:rPr>
              <a:t> </a:t>
            </a:r>
            <a:r>
              <a:rPr sz="1900" spc="-5" dirty="0">
                <a:solidFill>
                  <a:srgbClr val="1F2A44"/>
                </a:solidFill>
                <a:latin typeface="Arial MT"/>
                <a:cs typeface="Arial MT"/>
              </a:rPr>
              <a:t>Nigeria?</a:t>
            </a:r>
            <a:endParaRPr sz="1900" dirty="0">
              <a:latin typeface="Arial MT"/>
              <a:cs typeface="Arial MT"/>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18277" y="982260"/>
            <a:ext cx="2760345" cy="635000"/>
          </a:xfrm>
          <a:prstGeom prst="rect">
            <a:avLst/>
          </a:prstGeom>
        </p:spPr>
        <p:txBody>
          <a:bodyPr vert="horz" wrap="square" lIns="0" tIns="12065" rIns="0" bIns="0" rtlCol="0">
            <a:spAutoFit/>
          </a:bodyPr>
          <a:lstStyle/>
          <a:p>
            <a:pPr marL="12700">
              <a:lnSpc>
                <a:spcPct val="100000"/>
              </a:lnSpc>
              <a:spcBef>
                <a:spcPts val="95"/>
              </a:spcBef>
            </a:pPr>
            <a:r>
              <a:rPr spc="-10" dirty="0"/>
              <a:t>References</a:t>
            </a:r>
          </a:p>
        </p:txBody>
      </p:sp>
      <p:sp>
        <p:nvSpPr>
          <p:cNvPr id="3" name="object 3"/>
          <p:cNvSpPr txBox="1"/>
          <p:nvPr/>
        </p:nvSpPr>
        <p:spPr>
          <a:xfrm>
            <a:off x="819834" y="2000133"/>
            <a:ext cx="10356850" cy="3030855"/>
          </a:xfrm>
          <a:prstGeom prst="rect">
            <a:avLst/>
          </a:prstGeom>
        </p:spPr>
        <p:txBody>
          <a:bodyPr vert="horz" wrap="square" lIns="0" tIns="48260" rIns="0" bIns="0" rtlCol="0">
            <a:spAutoFit/>
          </a:bodyPr>
          <a:lstStyle/>
          <a:p>
            <a:pPr marL="240665" marR="5715" indent="-228600" algn="just">
              <a:lnSpc>
                <a:spcPts val="2270"/>
              </a:lnSpc>
              <a:spcBef>
                <a:spcPts val="380"/>
              </a:spcBef>
              <a:buChar char="•"/>
              <a:tabLst>
                <a:tab pos="241300" algn="l"/>
              </a:tabLst>
            </a:pPr>
            <a:r>
              <a:rPr sz="2100" spc="-25" dirty="0">
                <a:latin typeface="Arial MT"/>
                <a:cs typeface="Arial MT"/>
              </a:rPr>
              <a:t>Esmer, </a:t>
            </a:r>
            <a:r>
              <a:rPr sz="2100" spc="-95" dirty="0">
                <a:latin typeface="Arial MT"/>
                <a:cs typeface="Arial MT"/>
              </a:rPr>
              <a:t>Y., </a:t>
            </a:r>
            <a:r>
              <a:rPr sz="2100" dirty="0">
                <a:latin typeface="Arial MT"/>
                <a:cs typeface="Arial MT"/>
              </a:rPr>
              <a:t>&amp; </a:t>
            </a:r>
            <a:r>
              <a:rPr sz="2100" spc="-5" dirty="0">
                <a:latin typeface="Arial MT"/>
                <a:cs typeface="Arial MT"/>
              </a:rPr>
              <a:t>Pettersson, </a:t>
            </a:r>
            <a:r>
              <a:rPr sz="2100" spc="-114" dirty="0">
                <a:latin typeface="Arial MT"/>
                <a:cs typeface="Arial MT"/>
              </a:rPr>
              <a:t>T.</a:t>
            </a:r>
            <a:r>
              <a:rPr sz="2100" spc="-110" dirty="0">
                <a:latin typeface="Arial MT"/>
                <a:cs typeface="Arial MT"/>
              </a:rPr>
              <a:t> </a:t>
            </a:r>
            <a:r>
              <a:rPr sz="2100" spc="-5" dirty="0">
                <a:latin typeface="Arial MT"/>
                <a:cs typeface="Arial MT"/>
              </a:rPr>
              <a:t>(2007). Measuring </a:t>
            </a:r>
            <a:r>
              <a:rPr sz="2100" spc="-10" dirty="0">
                <a:latin typeface="Arial MT"/>
                <a:cs typeface="Arial MT"/>
              </a:rPr>
              <a:t>and mapping </a:t>
            </a:r>
            <a:r>
              <a:rPr sz="2100" spc="-5" dirty="0">
                <a:latin typeface="Arial MT"/>
                <a:cs typeface="Arial MT"/>
              </a:rPr>
              <a:t>cultures </a:t>
            </a:r>
            <a:r>
              <a:rPr sz="2100" dirty="0">
                <a:latin typeface="Arial MT"/>
                <a:cs typeface="Arial MT"/>
              </a:rPr>
              <a:t>: </a:t>
            </a:r>
            <a:r>
              <a:rPr sz="2100" spc="-5" dirty="0">
                <a:latin typeface="Arial MT"/>
                <a:cs typeface="Arial MT"/>
              </a:rPr>
              <a:t>25 </a:t>
            </a:r>
            <a:r>
              <a:rPr sz="2100" spc="-10" dirty="0">
                <a:latin typeface="Arial MT"/>
                <a:cs typeface="Arial MT"/>
              </a:rPr>
              <a:t>years </a:t>
            </a:r>
            <a:r>
              <a:rPr sz="2100" spc="-5" dirty="0">
                <a:latin typeface="Arial MT"/>
                <a:cs typeface="Arial MT"/>
              </a:rPr>
              <a:t>of </a:t>
            </a:r>
            <a:r>
              <a:rPr sz="2100" dirty="0">
                <a:latin typeface="Arial MT"/>
                <a:cs typeface="Arial MT"/>
              </a:rPr>
              <a:t> </a:t>
            </a:r>
            <a:r>
              <a:rPr sz="2100" spc="-5" dirty="0">
                <a:latin typeface="Arial MT"/>
                <a:cs typeface="Arial MT"/>
              </a:rPr>
              <a:t>comparative value surveys (International studies in sociology </a:t>
            </a:r>
            <a:r>
              <a:rPr sz="2100" spc="-10" dirty="0">
                <a:latin typeface="Arial MT"/>
                <a:cs typeface="Arial MT"/>
              </a:rPr>
              <a:t>and </a:t>
            </a:r>
            <a:r>
              <a:rPr sz="2100" spc="-5" dirty="0">
                <a:latin typeface="Arial MT"/>
                <a:cs typeface="Arial MT"/>
              </a:rPr>
              <a:t>social </a:t>
            </a:r>
            <a:r>
              <a:rPr sz="2100" spc="-20" dirty="0">
                <a:latin typeface="Arial MT"/>
                <a:cs typeface="Arial MT"/>
              </a:rPr>
              <a:t>anthropology, </a:t>
            </a:r>
            <a:r>
              <a:rPr sz="2100" spc="-570" dirty="0">
                <a:latin typeface="Arial MT"/>
                <a:cs typeface="Arial MT"/>
              </a:rPr>
              <a:t> </a:t>
            </a:r>
            <a:r>
              <a:rPr sz="2100" spc="-85" dirty="0">
                <a:latin typeface="Arial MT"/>
                <a:cs typeface="Arial MT"/>
              </a:rPr>
              <a:t>v.</a:t>
            </a:r>
            <a:r>
              <a:rPr sz="2100" dirty="0">
                <a:latin typeface="Arial MT"/>
                <a:cs typeface="Arial MT"/>
              </a:rPr>
              <a:t> </a:t>
            </a:r>
            <a:r>
              <a:rPr sz="2100" spc="-5" dirty="0">
                <a:latin typeface="Arial MT"/>
                <a:cs typeface="Arial MT"/>
              </a:rPr>
              <a:t>104).</a:t>
            </a:r>
            <a:endParaRPr sz="2100">
              <a:latin typeface="Arial MT"/>
              <a:cs typeface="Arial MT"/>
            </a:endParaRPr>
          </a:p>
          <a:p>
            <a:pPr marL="241300" marR="5080" indent="-228600" algn="just">
              <a:lnSpc>
                <a:spcPts val="2270"/>
              </a:lnSpc>
              <a:spcBef>
                <a:spcPts val="1005"/>
              </a:spcBef>
              <a:buChar char="•"/>
              <a:tabLst>
                <a:tab pos="241300" algn="l"/>
              </a:tabLst>
            </a:pPr>
            <a:r>
              <a:rPr sz="2100" spc="-5" dirty="0">
                <a:latin typeface="Arial MT"/>
                <a:cs typeface="Arial MT"/>
              </a:rPr>
              <a:t>Inglehart, R. (2007). Mapping </a:t>
            </a:r>
            <a:r>
              <a:rPr sz="2100" spc="-10" dirty="0">
                <a:latin typeface="Arial MT"/>
                <a:cs typeface="Arial MT"/>
              </a:rPr>
              <a:t>global </a:t>
            </a:r>
            <a:r>
              <a:rPr sz="2100" spc="-5" dirty="0">
                <a:latin typeface="Arial MT"/>
                <a:cs typeface="Arial MT"/>
              </a:rPr>
              <a:t>values. International </a:t>
            </a:r>
            <a:r>
              <a:rPr sz="2100" spc="-10" dirty="0">
                <a:latin typeface="Arial MT"/>
                <a:cs typeface="Arial MT"/>
              </a:rPr>
              <a:t>Studies </a:t>
            </a:r>
            <a:r>
              <a:rPr sz="2100" spc="-5" dirty="0">
                <a:latin typeface="Arial MT"/>
                <a:cs typeface="Arial MT"/>
              </a:rPr>
              <a:t>in </a:t>
            </a:r>
            <a:r>
              <a:rPr sz="2100" spc="-10" dirty="0">
                <a:latin typeface="Arial MT"/>
                <a:cs typeface="Arial MT"/>
              </a:rPr>
              <a:t>Sociology and </a:t>
            </a:r>
            <a:r>
              <a:rPr sz="2100" spc="-5" dirty="0">
                <a:latin typeface="Arial MT"/>
                <a:cs typeface="Arial MT"/>
              </a:rPr>
              <a:t> Social</a:t>
            </a:r>
            <a:r>
              <a:rPr sz="2100" spc="-140" dirty="0">
                <a:latin typeface="Arial MT"/>
                <a:cs typeface="Arial MT"/>
              </a:rPr>
              <a:t> </a:t>
            </a:r>
            <a:r>
              <a:rPr sz="2100" spc="-20" dirty="0">
                <a:latin typeface="Arial MT"/>
                <a:cs typeface="Arial MT"/>
              </a:rPr>
              <a:t>Anthropology,</a:t>
            </a:r>
            <a:r>
              <a:rPr sz="2100" dirty="0">
                <a:latin typeface="Arial MT"/>
                <a:cs typeface="Arial MT"/>
              </a:rPr>
              <a:t> </a:t>
            </a:r>
            <a:r>
              <a:rPr sz="2100" spc="-5" dirty="0">
                <a:latin typeface="Arial MT"/>
                <a:cs typeface="Arial MT"/>
              </a:rPr>
              <a:t>104,</a:t>
            </a:r>
            <a:r>
              <a:rPr sz="2100" spc="10" dirty="0">
                <a:latin typeface="Arial MT"/>
                <a:cs typeface="Arial MT"/>
              </a:rPr>
              <a:t> </a:t>
            </a:r>
            <a:r>
              <a:rPr sz="2100" spc="-35" dirty="0">
                <a:latin typeface="Arial MT"/>
                <a:cs typeface="Arial MT"/>
              </a:rPr>
              <a:t>11-32.</a:t>
            </a:r>
            <a:endParaRPr sz="2100">
              <a:latin typeface="Arial MT"/>
              <a:cs typeface="Arial MT"/>
            </a:endParaRPr>
          </a:p>
          <a:p>
            <a:pPr marL="240665" marR="5715" indent="-228600" algn="just">
              <a:lnSpc>
                <a:spcPts val="2270"/>
              </a:lnSpc>
              <a:spcBef>
                <a:spcPts val="990"/>
              </a:spcBef>
              <a:buChar char="•"/>
              <a:tabLst>
                <a:tab pos="241300" algn="l"/>
              </a:tabLst>
            </a:pPr>
            <a:r>
              <a:rPr sz="2100" spc="-5" dirty="0">
                <a:latin typeface="Arial MT"/>
                <a:cs typeface="Arial MT"/>
              </a:rPr>
              <a:t>Inglehart </a:t>
            </a:r>
            <a:r>
              <a:rPr sz="2100" spc="-20" dirty="0">
                <a:latin typeface="Arial MT"/>
                <a:cs typeface="Arial MT"/>
              </a:rPr>
              <a:t>(n.d.).Values </a:t>
            </a:r>
            <a:r>
              <a:rPr sz="2100" spc="-10" dirty="0">
                <a:latin typeface="Arial MT"/>
                <a:cs typeface="Arial MT"/>
              </a:rPr>
              <a:t>change </a:t>
            </a:r>
            <a:r>
              <a:rPr sz="2100" spc="-5" dirty="0">
                <a:latin typeface="Arial MT"/>
                <a:cs typeface="Arial MT"/>
              </a:rPr>
              <a:t>the world. </a:t>
            </a:r>
            <a:r>
              <a:rPr sz="2100" spc="-15" dirty="0">
                <a:latin typeface="Arial MT"/>
                <a:cs typeface="Arial MT"/>
              </a:rPr>
              <a:t>World </a:t>
            </a:r>
            <a:r>
              <a:rPr sz="2100" spc="-30" dirty="0">
                <a:latin typeface="Arial MT"/>
                <a:cs typeface="Arial MT"/>
              </a:rPr>
              <a:t>Values Survey. </a:t>
            </a:r>
            <a:r>
              <a:rPr sz="2100" spc="-15" dirty="0">
                <a:latin typeface="Arial MT"/>
                <a:cs typeface="Arial MT"/>
                <a:hlinkClick r:id="rId2"/>
              </a:rPr>
              <a:t>www.iffs.se </a:t>
            </a:r>
            <a:r>
              <a:rPr sz="2100" dirty="0">
                <a:latin typeface="Arial MT"/>
                <a:cs typeface="Arial MT"/>
              </a:rPr>
              <a:t>› </a:t>
            </a:r>
            <a:r>
              <a:rPr sz="2100" spc="-5" dirty="0">
                <a:latin typeface="Arial MT"/>
                <a:cs typeface="Arial MT"/>
              </a:rPr>
              <a:t>media </a:t>
            </a:r>
            <a:r>
              <a:rPr sz="2100" dirty="0">
                <a:latin typeface="Arial MT"/>
                <a:cs typeface="Arial MT"/>
              </a:rPr>
              <a:t>› </a:t>
            </a:r>
            <a:r>
              <a:rPr sz="2100" spc="5" dirty="0">
                <a:latin typeface="Arial MT"/>
                <a:cs typeface="Arial MT"/>
              </a:rPr>
              <a:t> </a:t>
            </a:r>
            <a:r>
              <a:rPr sz="2100" spc="-5" dirty="0">
                <a:latin typeface="Arial MT"/>
                <a:cs typeface="Arial MT"/>
              </a:rPr>
              <a:t>wvs-brochure-web</a:t>
            </a:r>
            <a:endParaRPr sz="2100">
              <a:latin typeface="Arial MT"/>
              <a:cs typeface="Arial MT"/>
            </a:endParaRPr>
          </a:p>
          <a:p>
            <a:pPr marL="241300" marR="5080" indent="-229235" algn="just">
              <a:lnSpc>
                <a:spcPts val="2270"/>
              </a:lnSpc>
              <a:spcBef>
                <a:spcPts val="995"/>
              </a:spcBef>
              <a:buChar char="•"/>
              <a:tabLst>
                <a:tab pos="241300" algn="l"/>
              </a:tabLst>
            </a:pPr>
            <a:r>
              <a:rPr sz="2100" spc="-10" dirty="0">
                <a:latin typeface="Arial MT"/>
                <a:cs typeface="Arial MT"/>
              </a:rPr>
              <a:t>Inglehart–Welzel Cultural </a:t>
            </a:r>
            <a:r>
              <a:rPr sz="2100" spc="-5" dirty="0">
                <a:latin typeface="Arial MT"/>
                <a:cs typeface="Arial MT"/>
              </a:rPr>
              <a:t>Map. </a:t>
            </a:r>
            <a:r>
              <a:rPr sz="2100" spc="-10" dirty="0">
                <a:latin typeface="Arial MT"/>
                <a:cs typeface="Arial MT"/>
              </a:rPr>
              <a:t>(2020). </a:t>
            </a:r>
            <a:r>
              <a:rPr sz="2100" spc="-15" dirty="0">
                <a:latin typeface="Arial MT"/>
                <a:cs typeface="Arial MT"/>
              </a:rPr>
              <a:t>World </a:t>
            </a:r>
            <a:r>
              <a:rPr sz="2100" spc="-35" dirty="0">
                <a:latin typeface="Arial MT"/>
                <a:cs typeface="Arial MT"/>
              </a:rPr>
              <a:t>Values </a:t>
            </a:r>
            <a:r>
              <a:rPr sz="2100" spc="-30" dirty="0">
                <a:latin typeface="Arial MT"/>
                <a:cs typeface="Arial MT"/>
              </a:rPr>
              <a:t>Survey. </a:t>
            </a:r>
            <a:r>
              <a:rPr sz="2100" spc="-5" dirty="0">
                <a:latin typeface="Arial MT"/>
                <a:cs typeface="Arial MT"/>
              </a:rPr>
              <a:t>Findings and insights. </a:t>
            </a:r>
            <a:r>
              <a:rPr sz="2100" dirty="0">
                <a:latin typeface="Arial MT"/>
                <a:cs typeface="Arial MT"/>
              </a:rPr>
              <a:t> </a:t>
            </a:r>
            <a:r>
              <a:rPr sz="2100" spc="-10" dirty="0">
                <a:latin typeface="Arial MT"/>
                <a:cs typeface="Arial MT"/>
                <a:hlinkClick r:id="rId3"/>
              </a:rPr>
              <a:t>http://www.worldvaluessurvey.org/WVSContents.jsp?CMSID=Findings</a:t>
            </a:r>
            <a:endParaRPr sz="2100">
              <a:latin typeface="Arial MT"/>
              <a:cs typeface="Arial MT"/>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71803" y="789527"/>
            <a:ext cx="10360025" cy="4599305"/>
          </a:xfrm>
          <a:prstGeom prst="rect">
            <a:avLst/>
          </a:prstGeom>
        </p:spPr>
        <p:txBody>
          <a:bodyPr vert="horz" wrap="square" lIns="0" tIns="48260" rIns="0" bIns="0" rtlCol="0">
            <a:spAutoFit/>
          </a:bodyPr>
          <a:lstStyle/>
          <a:p>
            <a:pPr marL="240665" marR="5080" indent="-228600" algn="just">
              <a:lnSpc>
                <a:spcPts val="2270"/>
              </a:lnSpc>
              <a:spcBef>
                <a:spcPts val="380"/>
              </a:spcBef>
              <a:buFont typeface="Arial MT"/>
              <a:buChar char="•"/>
              <a:tabLst>
                <a:tab pos="241300" algn="l"/>
                <a:tab pos="2049780" algn="l"/>
                <a:tab pos="4479290" algn="l"/>
                <a:tab pos="6081395" algn="l"/>
                <a:tab pos="9443085" algn="l"/>
              </a:tabLst>
            </a:pPr>
            <a:r>
              <a:rPr sz="2100" spc="-5" dirty="0">
                <a:latin typeface="Arial MT"/>
                <a:cs typeface="Arial MT"/>
              </a:rPr>
              <a:t>Inglehart, R., C. </a:t>
            </a:r>
            <a:r>
              <a:rPr sz="2100" spc="-20" dirty="0">
                <a:latin typeface="Arial MT"/>
                <a:cs typeface="Arial MT"/>
              </a:rPr>
              <a:t>Haerpfer, </a:t>
            </a:r>
            <a:r>
              <a:rPr sz="2100" dirty="0">
                <a:latin typeface="Arial MT"/>
                <a:cs typeface="Arial MT"/>
              </a:rPr>
              <a:t>A. </a:t>
            </a:r>
            <a:r>
              <a:rPr sz="2100" spc="-5" dirty="0">
                <a:latin typeface="Arial MT"/>
                <a:cs typeface="Arial MT"/>
              </a:rPr>
              <a:t>Moreno, C. </a:t>
            </a:r>
            <a:r>
              <a:rPr sz="2100" spc="-10" dirty="0">
                <a:latin typeface="Arial MT"/>
                <a:cs typeface="Arial MT"/>
              </a:rPr>
              <a:t>Welzel, </a:t>
            </a:r>
            <a:r>
              <a:rPr sz="2100" dirty="0">
                <a:latin typeface="Arial MT"/>
                <a:cs typeface="Arial MT"/>
              </a:rPr>
              <a:t>K. </a:t>
            </a:r>
            <a:r>
              <a:rPr sz="2100" spc="-5" dirty="0">
                <a:latin typeface="Arial MT"/>
                <a:cs typeface="Arial MT"/>
              </a:rPr>
              <a:t>Kizilova, </a:t>
            </a:r>
            <a:r>
              <a:rPr sz="2100" dirty="0">
                <a:latin typeface="Arial MT"/>
                <a:cs typeface="Arial MT"/>
              </a:rPr>
              <a:t>J. </a:t>
            </a:r>
            <a:r>
              <a:rPr sz="2100" spc="-5" dirty="0">
                <a:latin typeface="Arial MT"/>
                <a:cs typeface="Arial MT"/>
              </a:rPr>
              <a:t>Diez-Medrano, </a:t>
            </a:r>
            <a:r>
              <a:rPr sz="2100" dirty="0">
                <a:latin typeface="Arial MT"/>
                <a:cs typeface="Arial MT"/>
              </a:rPr>
              <a:t>M. </a:t>
            </a:r>
            <a:r>
              <a:rPr sz="2100" spc="5" dirty="0">
                <a:latin typeface="Arial MT"/>
                <a:cs typeface="Arial MT"/>
              </a:rPr>
              <a:t> </a:t>
            </a:r>
            <a:r>
              <a:rPr sz="2100" spc="-5" dirty="0">
                <a:latin typeface="Arial MT"/>
                <a:cs typeface="Arial MT"/>
              </a:rPr>
              <a:t>Lagos,</a:t>
            </a:r>
            <a:r>
              <a:rPr sz="2100" spc="200" dirty="0">
                <a:latin typeface="Arial MT"/>
                <a:cs typeface="Arial MT"/>
              </a:rPr>
              <a:t> </a:t>
            </a:r>
            <a:r>
              <a:rPr sz="2100" spc="-140" dirty="0">
                <a:latin typeface="Arial MT"/>
                <a:cs typeface="Arial MT"/>
              </a:rPr>
              <a:t>P.</a:t>
            </a:r>
            <a:r>
              <a:rPr sz="2100" spc="200" dirty="0">
                <a:latin typeface="Arial MT"/>
                <a:cs typeface="Arial MT"/>
              </a:rPr>
              <a:t> </a:t>
            </a:r>
            <a:r>
              <a:rPr sz="2100" spc="-5" dirty="0">
                <a:latin typeface="Arial MT"/>
                <a:cs typeface="Arial MT"/>
              </a:rPr>
              <a:t>Norris,</a:t>
            </a:r>
            <a:r>
              <a:rPr sz="2100" spc="204" dirty="0">
                <a:latin typeface="Arial MT"/>
                <a:cs typeface="Arial MT"/>
              </a:rPr>
              <a:t> </a:t>
            </a:r>
            <a:r>
              <a:rPr sz="2100" dirty="0">
                <a:latin typeface="Arial MT"/>
                <a:cs typeface="Arial MT"/>
              </a:rPr>
              <a:t>E.</a:t>
            </a:r>
            <a:r>
              <a:rPr sz="2100" spc="200" dirty="0">
                <a:latin typeface="Arial MT"/>
                <a:cs typeface="Arial MT"/>
              </a:rPr>
              <a:t> </a:t>
            </a:r>
            <a:r>
              <a:rPr sz="2100" spc="-10" dirty="0">
                <a:latin typeface="Arial MT"/>
                <a:cs typeface="Arial MT"/>
              </a:rPr>
              <a:t>Ponarin</a:t>
            </a:r>
            <a:r>
              <a:rPr sz="2100" spc="200" dirty="0">
                <a:latin typeface="Arial MT"/>
                <a:cs typeface="Arial MT"/>
              </a:rPr>
              <a:t> </a:t>
            </a:r>
            <a:r>
              <a:rPr sz="2100" dirty="0">
                <a:latin typeface="Arial MT"/>
                <a:cs typeface="Arial MT"/>
              </a:rPr>
              <a:t>&amp;</a:t>
            </a:r>
            <a:r>
              <a:rPr sz="2100" spc="200" dirty="0">
                <a:latin typeface="Arial MT"/>
                <a:cs typeface="Arial MT"/>
              </a:rPr>
              <a:t> </a:t>
            </a:r>
            <a:r>
              <a:rPr sz="2100" dirty="0">
                <a:latin typeface="Arial MT"/>
                <a:cs typeface="Arial MT"/>
              </a:rPr>
              <a:t>B.</a:t>
            </a:r>
            <a:r>
              <a:rPr sz="2100" spc="200" dirty="0">
                <a:latin typeface="Arial MT"/>
                <a:cs typeface="Arial MT"/>
              </a:rPr>
              <a:t> </a:t>
            </a:r>
            <a:r>
              <a:rPr sz="2100" spc="-10" dirty="0">
                <a:latin typeface="Arial MT"/>
                <a:cs typeface="Arial MT"/>
              </a:rPr>
              <a:t>Puranen</a:t>
            </a:r>
            <a:r>
              <a:rPr sz="2100" spc="200" dirty="0">
                <a:latin typeface="Arial MT"/>
                <a:cs typeface="Arial MT"/>
              </a:rPr>
              <a:t> </a:t>
            </a:r>
            <a:r>
              <a:rPr sz="2100" spc="-5" dirty="0">
                <a:latin typeface="Arial MT"/>
                <a:cs typeface="Arial MT"/>
              </a:rPr>
              <a:t>et</a:t>
            </a:r>
            <a:r>
              <a:rPr sz="2100" spc="200" dirty="0">
                <a:latin typeface="Arial MT"/>
                <a:cs typeface="Arial MT"/>
              </a:rPr>
              <a:t> </a:t>
            </a:r>
            <a:r>
              <a:rPr sz="2100" spc="-5" dirty="0">
                <a:latin typeface="Arial MT"/>
                <a:cs typeface="Arial MT"/>
              </a:rPr>
              <a:t>al.</a:t>
            </a:r>
            <a:r>
              <a:rPr sz="2100" spc="200" dirty="0">
                <a:latin typeface="Arial MT"/>
                <a:cs typeface="Arial MT"/>
              </a:rPr>
              <a:t> </a:t>
            </a:r>
            <a:r>
              <a:rPr sz="2100" spc="-5" dirty="0">
                <a:latin typeface="Arial MT"/>
                <a:cs typeface="Arial MT"/>
              </a:rPr>
              <a:t>(eds.).</a:t>
            </a:r>
            <a:r>
              <a:rPr sz="2100" spc="200" dirty="0">
                <a:latin typeface="Arial MT"/>
                <a:cs typeface="Arial MT"/>
              </a:rPr>
              <a:t> </a:t>
            </a:r>
            <a:r>
              <a:rPr sz="2100" spc="-5" dirty="0">
                <a:latin typeface="Arial MT"/>
                <a:cs typeface="Arial MT"/>
              </a:rPr>
              <a:t>2014.</a:t>
            </a:r>
            <a:r>
              <a:rPr sz="2100" spc="195" dirty="0">
                <a:latin typeface="Arial MT"/>
                <a:cs typeface="Arial MT"/>
              </a:rPr>
              <a:t> </a:t>
            </a:r>
            <a:r>
              <a:rPr sz="2100" spc="-15" dirty="0">
                <a:latin typeface="Arial MT"/>
                <a:cs typeface="Arial MT"/>
              </a:rPr>
              <a:t>World</a:t>
            </a:r>
            <a:r>
              <a:rPr sz="2100" spc="195" dirty="0">
                <a:latin typeface="Arial MT"/>
                <a:cs typeface="Arial MT"/>
              </a:rPr>
              <a:t> </a:t>
            </a:r>
            <a:r>
              <a:rPr sz="2100" spc="-35" dirty="0">
                <a:latin typeface="Arial MT"/>
                <a:cs typeface="Arial MT"/>
              </a:rPr>
              <a:t>Values</a:t>
            </a:r>
            <a:r>
              <a:rPr sz="2100" spc="204" dirty="0">
                <a:latin typeface="Arial MT"/>
                <a:cs typeface="Arial MT"/>
              </a:rPr>
              <a:t> </a:t>
            </a:r>
            <a:r>
              <a:rPr sz="2100" spc="-5" dirty="0">
                <a:latin typeface="Arial MT"/>
                <a:cs typeface="Arial MT"/>
              </a:rPr>
              <a:t>Survey: </a:t>
            </a:r>
            <a:r>
              <a:rPr sz="2100" spc="-570" dirty="0">
                <a:latin typeface="Arial MT"/>
                <a:cs typeface="Arial MT"/>
              </a:rPr>
              <a:t> </a:t>
            </a:r>
            <a:r>
              <a:rPr sz="2100" dirty="0">
                <a:latin typeface="Arial MT"/>
                <a:cs typeface="Arial MT"/>
              </a:rPr>
              <a:t>A</a:t>
            </a:r>
            <a:r>
              <a:rPr sz="2100" spc="-5" dirty="0">
                <a:latin typeface="Arial MT"/>
                <a:cs typeface="Arial MT"/>
              </a:rPr>
              <a:t>ll</a:t>
            </a:r>
            <a:r>
              <a:rPr sz="2100" dirty="0">
                <a:latin typeface="Arial MT"/>
                <a:cs typeface="Arial MT"/>
              </a:rPr>
              <a:t>	</a:t>
            </a:r>
            <a:r>
              <a:rPr sz="2100" spc="-10" dirty="0">
                <a:latin typeface="Arial MT"/>
                <a:cs typeface="Arial MT"/>
              </a:rPr>
              <a:t>Round</a:t>
            </a:r>
            <a:r>
              <a:rPr sz="2100" spc="-5" dirty="0">
                <a:latin typeface="Arial MT"/>
                <a:cs typeface="Arial MT"/>
              </a:rPr>
              <a:t>s</a:t>
            </a:r>
            <a:r>
              <a:rPr sz="2100" dirty="0">
                <a:latin typeface="Arial MT"/>
                <a:cs typeface="Arial MT"/>
              </a:rPr>
              <a:t>	-	</a:t>
            </a:r>
            <a:r>
              <a:rPr sz="2100" spc="-10" dirty="0">
                <a:latin typeface="Arial MT"/>
                <a:cs typeface="Arial MT"/>
              </a:rPr>
              <a:t>Coun</a:t>
            </a:r>
            <a:r>
              <a:rPr sz="2100" spc="-5" dirty="0">
                <a:latin typeface="Arial MT"/>
                <a:cs typeface="Arial MT"/>
              </a:rPr>
              <a:t>try-</a:t>
            </a:r>
            <a:r>
              <a:rPr sz="2100" dirty="0">
                <a:latin typeface="Arial MT"/>
                <a:cs typeface="Arial MT"/>
              </a:rPr>
              <a:t>P</a:t>
            </a:r>
            <a:r>
              <a:rPr sz="2100" spc="-10" dirty="0">
                <a:latin typeface="Arial MT"/>
                <a:cs typeface="Arial MT"/>
              </a:rPr>
              <a:t>oo</a:t>
            </a:r>
            <a:r>
              <a:rPr sz="2100" spc="-5" dirty="0">
                <a:latin typeface="Arial MT"/>
                <a:cs typeface="Arial MT"/>
              </a:rPr>
              <a:t>l</a:t>
            </a:r>
            <a:r>
              <a:rPr sz="2100" spc="-10" dirty="0">
                <a:latin typeface="Arial MT"/>
                <a:cs typeface="Arial MT"/>
              </a:rPr>
              <a:t>e</a:t>
            </a:r>
            <a:r>
              <a:rPr sz="2100" spc="-5" dirty="0">
                <a:latin typeface="Arial MT"/>
                <a:cs typeface="Arial MT"/>
              </a:rPr>
              <a:t>d</a:t>
            </a:r>
            <a:r>
              <a:rPr sz="2100" dirty="0">
                <a:latin typeface="Arial MT"/>
                <a:cs typeface="Arial MT"/>
              </a:rPr>
              <a:t>	</a:t>
            </a:r>
            <a:r>
              <a:rPr sz="2100" spc="-5" dirty="0">
                <a:latin typeface="Arial MT"/>
                <a:cs typeface="Arial MT"/>
              </a:rPr>
              <a:t>Da</a:t>
            </a:r>
            <a:r>
              <a:rPr sz="2100" dirty="0">
                <a:latin typeface="Arial MT"/>
                <a:cs typeface="Arial MT"/>
              </a:rPr>
              <a:t>t</a:t>
            </a:r>
            <a:r>
              <a:rPr sz="2100" spc="-5" dirty="0">
                <a:latin typeface="Arial MT"/>
                <a:cs typeface="Arial MT"/>
              </a:rPr>
              <a:t>a</a:t>
            </a:r>
            <a:r>
              <a:rPr sz="2100" dirty="0">
                <a:latin typeface="Arial MT"/>
                <a:cs typeface="Arial MT"/>
              </a:rPr>
              <a:t>f</a:t>
            </a:r>
            <a:r>
              <a:rPr sz="2100" spc="-5" dirty="0">
                <a:latin typeface="Arial MT"/>
                <a:cs typeface="Arial MT"/>
              </a:rPr>
              <a:t>i</a:t>
            </a:r>
            <a:r>
              <a:rPr sz="2100" spc="-20" dirty="0">
                <a:latin typeface="Arial MT"/>
                <a:cs typeface="Arial MT"/>
              </a:rPr>
              <a:t>l</a:t>
            </a:r>
            <a:r>
              <a:rPr sz="2100" spc="-5" dirty="0">
                <a:latin typeface="Arial MT"/>
                <a:cs typeface="Arial MT"/>
              </a:rPr>
              <a:t>e  </a:t>
            </a:r>
            <a:r>
              <a:rPr sz="2100" spc="-20" dirty="0">
                <a:latin typeface="Arial MT"/>
                <a:cs typeface="Arial MT"/>
              </a:rPr>
              <a:t>Version:</a:t>
            </a:r>
            <a:r>
              <a:rPr sz="2100" spc="-15" dirty="0">
                <a:latin typeface="Arial MT"/>
                <a:cs typeface="Arial MT"/>
              </a:rPr>
              <a:t> </a:t>
            </a:r>
            <a:r>
              <a:rPr sz="2100" spc="-10" dirty="0">
                <a:latin typeface="Arial MT"/>
                <a:cs typeface="Arial MT"/>
                <a:hlinkClick r:id="rId2"/>
              </a:rPr>
              <a:t>http://www.worldvaluessurvey.org/WVSDocumentationWVL.jsp.</a:t>
            </a:r>
            <a:r>
              <a:rPr sz="2100" spc="-5" dirty="0">
                <a:latin typeface="Arial MT"/>
                <a:cs typeface="Arial MT"/>
              </a:rPr>
              <a:t> Madrid:</a:t>
            </a:r>
            <a:r>
              <a:rPr sz="2100" dirty="0">
                <a:latin typeface="Arial MT"/>
                <a:cs typeface="Arial MT"/>
              </a:rPr>
              <a:t> JD </a:t>
            </a:r>
            <a:r>
              <a:rPr sz="2100" spc="-570" dirty="0">
                <a:latin typeface="Arial MT"/>
                <a:cs typeface="Arial MT"/>
              </a:rPr>
              <a:t> </a:t>
            </a:r>
            <a:r>
              <a:rPr sz="2100" spc="-5" dirty="0">
                <a:latin typeface="Arial MT"/>
                <a:cs typeface="Arial MT"/>
              </a:rPr>
              <a:t>Systems</a:t>
            </a:r>
            <a:r>
              <a:rPr sz="2100" spc="-10" dirty="0">
                <a:latin typeface="Arial MT"/>
                <a:cs typeface="Arial MT"/>
              </a:rPr>
              <a:t> </a:t>
            </a:r>
            <a:r>
              <a:rPr sz="2100" spc="-5" dirty="0">
                <a:latin typeface="Arial MT"/>
                <a:cs typeface="Arial MT"/>
              </a:rPr>
              <a:t>Institute.</a:t>
            </a:r>
            <a:endParaRPr sz="2100" dirty="0">
              <a:latin typeface="Arial MT"/>
              <a:cs typeface="Arial MT"/>
            </a:endParaRPr>
          </a:p>
          <a:p>
            <a:pPr marL="240665" marR="6985" indent="-228600" algn="just">
              <a:lnSpc>
                <a:spcPts val="2270"/>
              </a:lnSpc>
              <a:spcBef>
                <a:spcPts val="1000"/>
              </a:spcBef>
              <a:buChar char="•"/>
              <a:tabLst>
                <a:tab pos="241300" algn="l"/>
              </a:tabLst>
            </a:pPr>
            <a:r>
              <a:rPr sz="2100" spc="-10" dirty="0">
                <a:latin typeface="Arial MT"/>
                <a:cs typeface="Arial MT"/>
              </a:rPr>
              <a:t>Maslow’s</a:t>
            </a:r>
            <a:r>
              <a:rPr sz="2100" spc="560" dirty="0">
                <a:latin typeface="Arial MT"/>
                <a:cs typeface="Arial MT"/>
              </a:rPr>
              <a:t> </a:t>
            </a:r>
            <a:r>
              <a:rPr sz="2100" spc="-5" dirty="0">
                <a:latin typeface="Arial MT"/>
                <a:cs typeface="Arial MT"/>
              </a:rPr>
              <a:t>Hierarchy</a:t>
            </a:r>
            <a:r>
              <a:rPr sz="2100" spc="545" dirty="0">
                <a:latin typeface="Arial MT"/>
                <a:cs typeface="Arial MT"/>
              </a:rPr>
              <a:t> </a:t>
            </a:r>
            <a:r>
              <a:rPr sz="2100" spc="-5" dirty="0">
                <a:latin typeface="Arial MT"/>
                <a:cs typeface="Arial MT"/>
              </a:rPr>
              <a:t>of</a:t>
            </a:r>
            <a:r>
              <a:rPr sz="2100" spc="555" dirty="0">
                <a:latin typeface="Arial MT"/>
                <a:cs typeface="Arial MT"/>
              </a:rPr>
              <a:t> </a:t>
            </a:r>
            <a:r>
              <a:rPr sz="2100" spc="-5" dirty="0">
                <a:latin typeface="Arial MT"/>
                <a:cs typeface="Arial MT"/>
              </a:rPr>
              <a:t>Needs.</a:t>
            </a:r>
            <a:r>
              <a:rPr sz="2100" spc="540" dirty="0">
                <a:latin typeface="Arial MT"/>
                <a:cs typeface="Arial MT"/>
              </a:rPr>
              <a:t> </a:t>
            </a:r>
            <a:r>
              <a:rPr sz="2100" spc="-5" dirty="0">
                <a:latin typeface="Arial MT"/>
                <a:cs typeface="Arial MT"/>
              </a:rPr>
              <a:t>(2020).</a:t>
            </a:r>
            <a:r>
              <a:rPr sz="2100" spc="555" dirty="0">
                <a:latin typeface="Arial MT"/>
                <a:cs typeface="Arial MT"/>
              </a:rPr>
              <a:t> </a:t>
            </a:r>
            <a:r>
              <a:rPr sz="2100" spc="-5" dirty="0">
                <a:latin typeface="Arial MT"/>
                <a:cs typeface="Arial MT"/>
              </a:rPr>
              <a:t>Expert</a:t>
            </a:r>
            <a:r>
              <a:rPr sz="2100" spc="555" dirty="0">
                <a:latin typeface="Arial MT"/>
                <a:cs typeface="Arial MT"/>
              </a:rPr>
              <a:t> </a:t>
            </a:r>
            <a:r>
              <a:rPr sz="2100" spc="-5" dirty="0">
                <a:latin typeface="Arial MT"/>
                <a:cs typeface="Arial MT"/>
              </a:rPr>
              <a:t>Program</a:t>
            </a:r>
            <a:r>
              <a:rPr sz="2100" spc="555" dirty="0">
                <a:latin typeface="Arial MT"/>
                <a:cs typeface="Arial MT"/>
              </a:rPr>
              <a:t> </a:t>
            </a:r>
            <a:r>
              <a:rPr sz="2100" spc="-5" dirty="0">
                <a:latin typeface="Arial MT"/>
                <a:cs typeface="Arial MT"/>
              </a:rPr>
              <a:t>Management. </a:t>
            </a:r>
            <a:r>
              <a:rPr sz="2100" spc="-575" dirty="0">
                <a:latin typeface="Arial MT"/>
                <a:cs typeface="Arial MT"/>
              </a:rPr>
              <a:t> </a:t>
            </a:r>
            <a:r>
              <a:rPr sz="2100" spc="-5" dirty="0">
                <a:latin typeface="Arial MT"/>
                <a:cs typeface="Arial MT"/>
              </a:rPr>
              <a:t>https://expertprogrammanagement.com/2019/06/maslows-hierarchy-of-needs/</a:t>
            </a:r>
            <a:endParaRPr sz="2100" dirty="0">
              <a:latin typeface="Arial MT"/>
              <a:cs typeface="Arial MT"/>
            </a:endParaRPr>
          </a:p>
          <a:p>
            <a:pPr marL="240665" marR="8890" indent="-228600" algn="just">
              <a:lnSpc>
                <a:spcPts val="2270"/>
              </a:lnSpc>
              <a:spcBef>
                <a:spcPts val="990"/>
              </a:spcBef>
              <a:buChar char="•"/>
              <a:tabLst>
                <a:tab pos="241300" algn="l"/>
              </a:tabLst>
            </a:pPr>
            <a:r>
              <a:rPr sz="2100" spc="-5" dirty="0">
                <a:latin typeface="Arial MT"/>
                <a:cs typeface="Arial MT"/>
              </a:rPr>
              <a:t>NationMaster:</a:t>
            </a:r>
            <a:r>
              <a:rPr sz="2100" dirty="0">
                <a:latin typeface="Arial MT"/>
                <a:cs typeface="Arial MT"/>
              </a:rPr>
              <a:t> </a:t>
            </a:r>
            <a:r>
              <a:rPr sz="2100" spc="-5" dirty="0">
                <a:latin typeface="Arial MT"/>
                <a:cs typeface="Arial MT"/>
              </a:rPr>
              <a:t>Country</a:t>
            </a:r>
            <a:r>
              <a:rPr sz="2100" dirty="0">
                <a:latin typeface="Arial MT"/>
                <a:cs typeface="Arial MT"/>
              </a:rPr>
              <a:t> </a:t>
            </a:r>
            <a:r>
              <a:rPr sz="2100" spc="-5" dirty="0">
                <a:latin typeface="Arial MT"/>
                <a:cs typeface="Arial MT"/>
              </a:rPr>
              <a:t>Profiles.</a:t>
            </a:r>
            <a:r>
              <a:rPr sz="2100" dirty="0">
                <a:latin typeface="Arial MT"/>
                <a:cs typeface="Arial MT"/>
              </a:rPr>
              <a:t> </a:t>
            </a:r>
            <a:r>
              <a:rPr sz="2100" spc="-10" dirty="0">
                <a:latin typeface="Arial MT"/>
                <a:cs typeface="Arial MT"/>
              </a:rPr>
              <a:t>(2020).</a:t>
            </a:r>
            <a:r>
              <a:rPr sz="2100" spc="-5" dirty="0">
                <a:latin typeface="Arial MT"/>
                <a:cs typeface="Arial MT"/>
              </a:rPr>
              <a:t> Copyright</a:t>
            </a:r>
            <a:r>
              <a:rPr sz="2100" dirty="0">
                <a:latin typeface="Arial MT"/>
                <a:cs typeface="Arial MT"/>
              </a:rPr>
              <a:t> </a:t>
            </a:r>
            <a:r>
              <a:rPr sz="2100" spc="-15" dirty="0">
                <a:latin typeface="Arial MT"/>
                <a:cs typeface="Arial MT"/>
              </a:rPr>
              <a:t>NationMaster.com</a:t>
            </a:r>
            <a:r>
              <a:rPr sz="2100" spc="-10" dirty="0">
                <a:latin typeface="Arial MT"/>
                <a:cs typeface="Arial MT"/>
              </a:rPr>
              <a:t> 2003-2020. </a:t>
            </a:r>
            <a:r>
              <a:rPr sz="2100" spc="-5" dirty="0">
                <a:latin typeface="Arial MT"/>
                <a:cs typeface="Arial MT"/>
              </a:rPr>
              <a:t> Retrieved</a:t>
            </a:r>
            <a:r>
              <a:rPr sz="2100" dirty="0">
                <a:latin typeface="Arial MT"/>
                <a:cs typeface="Arial MT"/>
              </a:rPr>
              <a:t> </a:t>
            </a:r>
            <a:r>
              <a:rPr sz="2100" spc="-5" dirty="0">
                <a:latin typeface="Arial MT"/>
                <a:cs typeface="Arial MT"/>
              </a:rPr>
              <a:t>from</a:t>
            </a:r>
            <a:r>
              <a:rPr sz="2100" spc="5" dirty="0">
                <a:latin typeface="Arial MT"/>
                <a:cs typeface="Arial MT"/>
              </a:rPr>
              <a:t> </a:t>
            </a:r>
            <a:r>
              <a:rPr sz="2100" spc="-10" dirty="0">
                <a:latin typeface="Arial MT"/>
                <a:cs typeface="Arial MT"/>
              </a:rPr>
              <a:t>https://</a:t>
            </a:r>
            <a:r>
              <a:rPr sz="2100" spc="-10" dirty="0">
                <a:latin typeface="Arial MT"/>
                <a:cs typeface="Arial MT"/>
                <a:hlinkClick r:id="rId3"/>
              </a:rPr>
              <a:t>www.nationmaster.com/country-info/profiles/</a:t>
            </a:r>
            <a:endParaRPr sz="2100" dirty="0">
              <a:latin typeface="Arial MT"/>
              <a:cs typeface="Arial MT"/>
            </a:endParaRPr>
          </a:p>
          <a:p>
            <a:pPr marL="240665" marR="6985" indent="-228600" algn="just">
              <a:lnSpc>
                <a:spcPts val="2270"/>
              </a:lnSpc>
              <a:spcBef>
                <a:spcPts val="994"/>
              </a:spcBef>
              <a:buChar char="•"/>
              <a:tabLst>
                <a:tab pos="241300" algn="l"/>
              </a:tabLst>
            </a:pPr>
            <a:r>
              <a:rPr sz="2100" spc="-5" dirty="0">
                <a:latin typeface="Arial MT"/>
                <a:cs typeface="Arial MT"/>
              </a:rPr>
              <a:t>TEDx </a:t>
            </a:r>
            <a:r>
              <a:rPr sz="2100" spc="-40" dirty="0">
                <a:latin typeface="Arial MT"/>
                <a:cs typeface="Arial MT"/>
              </a:rPr>
              <a:t>Talks. </a:t>
            </a:r>
            <a:r>
              <a:rPr sz="2100" spc="-5" dirty="0">
                <a:latin typeface="Arial MT"/>
                <a:cs typeface="Arial MT"/>
              </a:rPr>
              <a:t>“Moral Progress: Expanding the </a:t>
            </a:r>
            <a:r>
              <a:rPr sz="2100" spc="-10" dirty="0">
                <a:latin typeface="Arial MT"/>
                <a:cs typeface="Arial MT"/>
              </a:rPr>
              <a:t>Human Mind </a:t>
            </a:r>
            <a:r>
              <a:rPr sz="2100" dirty="0">
                <a:latin typeface="Arial MT"/>
                <a:cs typeface="Arial MT"/>
              </a:rPr>
              <a:t>| </a:t>
            </a:r>
            <a:r>
              <a:rPr sz="2100" spc="-45" dirty="0">
                <a:latin typeface="Arial MT"/>
                <a:cs typeface="Arial MT"/>
              </a:rPr>
              <a:t>Dr. </a:t>
            </a:r>
            <a:r>
              <a:rPr sz="2100" spc="-5" dirty="0">
                <a:latin typeface="Arial MT"/>
                <a:cs typeface="Arial MT"/>
              </a:rPr>
              <a:t>Christian </a:t>
            </a:r>
            <a:r>
              <a:rPr sz="2100" spc="-15" dirty="0">
                <a:latin typeface="Arial MT"/>
                <a:cs typeface="Arial MT"/>
              </a:rPr>
              <a:t>Welzel </a:t>
            </a:r>
            <a:r>
              <a:rPr sz="2100" dirty="0">
                <a:latin typeface="Arial MT"/>
                <a:cs typeface="Arial MT"/>
              </a:rPr>
              <a:t>| </a:t>
            </a:r>
            <a:r>
              <a:rPr sz="2100" spc="5" dirty="0">
                <a:latin typeface="Arial MT"/>
                <a:cs typeface="Arial MT"/>
              </a:rPr>
              <a:t> </a:t>
            </a:r>
            <a:r>
              <a:rPr sz="2100" spc="-5" dirty="0">
                <a:latin typeface="Arial MT"/>
                <a:cs typeface="Arial MT"/>
              </a:rPr>
              <a:t>TEDxLeuphanaUniversityLüneburg.”</a:t>
            </a:r>
            <a:r>
              <a:rPr sz="2100" dirty="0">
                <a:latin typeface="Arial MT"/>
                <a:cs typeface="Arial MT"/>
              </a:rPr>
              <a:t> </a:t>
            </a:r>
            <a:r>
              <a:rPr sz="2100" spc="-40" dirty="0">
                <a:latin typeface="Arial MT"/>
                <a:cs typeface="Arial MT"/>
              </a:rPr>
              <a:t>YouTube,</a:t>
            </a:r>
            <a:r>
              <a:rPr sz="2100" spc="505" dirty="0">
                <a:latin typeface="Arial MT"/>
                <a:cs typeface="Arial MT"/>
              </a:rPr>
              <a:t> </a:t>
            </a:r>
            <a:r>
              <a:rPr sz="2100" spc="-40" dirty="0">
                <a:latin typeface="Arial MT"/>
                <a:cs typeface="Arial MT"/>
              </a:rPr>
              <a:t>YouTube,</a:t>
            </a:r>
            <a:r>
              <a:rPr sz="2100" spc="505" dirty="0">
                <a:latin typeface="Arial MT"/>
                <a:cs typeface="Arial MT"/>
              </a:rPr>
              <a:t> </a:t>
            </a:r>
            <a:r>
              <a:rPr sz="2100" spc="-5" dirty="0">
                <a:latin typeface="Arial MT"/>
                <a:cs typeface="Arial MT"/>
              </a:rPr>
              <a:t>17</a:t>
            </a:r>
            <a:r>
              <a:rPr sz="2100" dirty="0">
                <a:latin typeface="Arial MT"/>
                <a:cs typeface="Arial MT"/>
              </a:rPr>
              <a:t> </a:t>
            </a:r>
            <a:r>
              <a:rPr sz="2100" spc="-5" dirty="0">
                <a:latin typeface="Arial MT"/>
                <a:cs typeface="Arial MT"/>
              </a:rPr>
              <a:t>Jan.</a:t>
            </a:r>
            <a:r>
              <a:rPr sz="2100" dirty="0">
                <a:latin typeface="Arial MT"/>
                <a:cs typeface="Arial MT"/>
              </a:rPr>
              <a:t> </a:t>
            </a:r>
            <a:r>
              <a:rPr sz="2100" spc="-5" dirty="0">
                <a:latin typeface="Arial MT"/>
                <a:cs typeface="Arial MT"/>
              </a:rPr>
              <a:t>2017, </a:t>
            </a:r>
            <a:r>
              <a:rPr sz="2100" dirty="0">
                <a:latin typeface="Arial MT"/>
                <a:cs typeface="Arial MT"/>
              </a:rPr>
              <a:t> </a:t>
            </a:r>
            <a:r>
              <a:rPr sz="2100" spc="-10" dirty="0">
                <a:latin typeface="Arial MT"/>
                <a:cs typeface="Arial MT"/>
                <a:hlinkClick r:id="rId4"/>
              </a:rPr>
              <a:t>www.youtube.com/watch?v=qesLGw23_zQ.</a:t>
            </a:r>
            <a:endParaRPr sz="2100" dirty="0">
              <a:latin typeface="Arial MT"/>
              <a:cs typeface="Arial MT"/>
            </a:endParaRPr>
          </a:p>
          <a:p>
            <a:pPr marL="241300" marR="8255" indent="-229235" algn="just">
              <a:lnSpc>
                <a:spcPts val="2270"/>
              </a:lnSpc>
              <a:spcBef>
                <a:spcPts val="1000"/>
              </a:spcBef>
              <a:buChar char="•"/>
              <a:tabLst>
                <a:tab pos="241300" algn="l"/>
              </a:tabLst>
            </a:pPr>
            <a:r>
              <a:rPr sz="2100" spc="-10" dirty="0">
                <a:latin typeface="Arial MT"/>
                <a:cs typeface="Arial MT"/>
              </a:rPr>
              <a:t>Welzel, </a:t>
            </a:r>
            <a:r>
              <a:rPr sz="2100" spc="-5" dirty="0">
                <a:latin typeface="Arial MT"/>
                <a:cs typeface="Arial MT"/>
              </a:rPr>
              <a:t>C., </a:t>
            </a:r>
            <a:r>
              <a:rPr sz="2100" dirty="0">
                <a:latin typeface="Arial MT"/>
                <a:cs typeface="Arial MT"/>
              </a:rPr>
              <a:t>&amp; </a:t>
            </a:r>
            <a:r>
              <a:rPr sz="2100" spc="-5" dirty="0">
                <a:latin typeface="Arial MT"/>
                <a:cs typeface="Arial MT"/>
              </a:rPr>
              <a:t>Inglehart, R. (2008). Democracy as Human Empowerment: The Role of </a:t>
            </a:r>
            <a:r>
              <a:rPr sz="2100" dirty="0">
                <a:latin typeface="Arial MT"/>
                <a:cs typeface="Arial MT"/>
              </a:rPr>
              <a:t> </a:t>
            </a:r>
            <a:r>
              <a:rPr sz="2100" spc="-5" dirty="0">
                <a:latin typeface="Arial MT"/>
                <a:cs typeface="Arial MT"/>
              </a:rPr>
              <a:t>Ordinary</a:t>
            </a:r>
            <a:r>
              <a:rPr sz="2100" spc="15" dirty="0">
                <a:latin typeface="Arial MT"/>
                <a:cs typeface="Arial MT"/>
              </a:rPr>
              <a:t> </a:t>
            </a:r>
            <a:r>
              <a:rPr sz="2100" spc="-5" dirty="0">
                <a:latin typeface="Arial MT"/>
                <a:cs typeface="Arial MT"/>
              </a:rPr>
              <a:t>People</a:t>
            </a:r>
            <a:r>
              <a:rPr sz="2100" spc="-25" dirty="0">
                <a:latin typeface="Arial MT"/>
                <a:cs typeface="Arial MT"/>
              </a:rPr>
              <a:t> </a:t>
            </a:r>
            <a:r>
              <a:rPr sz="2100" spc="-5" dirty="0">
                <a:latin typeface="Arial MT"/>
                <a:cs typeface="Arial MT"/>
              </a:rPr>
              <a:t>in</a:t>
            </a:r>
            <a:r>
              <a:rPr sz="2100" dirty="0">
                <a:latin typeface="Arial MT"/>
                <a:cs typeface="Arial MT"/>
              </a:rPr>
              <a:t> </a:t>
            </a:r>
            <a:r>
              <a:rPr sz="2100" spc="-5" dirty="0">
                <a:latin typeface="Arial MT"/>
                <a:cs typeface="Arial MT"/>
              </a:rPr>
              <a:t>the</a:t>
            </a:r>
            <a:r>
              <a:rPr sz="2100" spc="-15" dirty="0">
                <a:latin typeface="Arial MT"/>
                <a:cs typeface="Arial MT"/>
              </a:rPr>
              <a:t> </a:t>
            </a:r>
            <a:r>
              <a:rPr sz="2100" spc="-5" dirty="0">
                <a:latin typeface="Arial MT"/>
                <a:cs typeface="Arial MT"/>
              </a:rPr>
              <a:t>Emergence</a:t>
            </a:r>
            <a:r>
              <a:rPr sz="2100" spc="-10" dirty="0">
                <a:latin typeface="Arial MT"/>
                <a:cs typeface="Arial MT"/>
              </a:rPr>
              <a:t> </a:t>
            </a:r>
            <a:r>
              <a:rPr sz="2100" spc="-5" dirty="0">
                <a:latin typeface="Arial MT"/>
                <a:cs typeface="Arial MT"/>
              </a:rPr>
              <a:t>and</a:t>
            </a:r>
            <a:r>
              <a:rPr sz="2100" dirty="0">
                <a:latin typeface="Arial MT"/>
                <a:cs typeface="Arial MT"/>
              </a:rPr>
              <a:t> </a:t>
            </a:r>
            <a:r>
              <a:rPr sz="2100" spc="-5" dirty="0">
                <a:latin typeface="Arial MT"/>
                <a:cs typeface="Arial MT"/>
              </a:rPr>
              <a:t>Survival</a:t>
            </a:r>
            <a:r>
              <a:rPr sz="2100" spc="5" dirty="0">
                <a:latin typeface="Arial MT"/>
                <a:cs typeface="Arial MT"/>
              </a:rPr>
              <a:t> </a:t>
            </a:r>
            <a:r>
              <a:rPr sz="2100" spc="-5" dirty="0">
                <a:latin typeface="Arial MT"/>
                <a:cs typeface="Arial MT"/>
              </a:rPr>
              <a:t>of </a:t>
            </a:r>
            <a:r>
              <a:rPr sz="2100" spc="-20" dirty="0">
                <a:latin typeface="Arial MT"/>
                <a:cs typeface="Arial MT"/>
              </a:rPr>
              <a:t>Democracy.</a:t>
            </a:r>
            <a:endParaRPr sz="2100" dirty="0">
              <a:latin typeface="Arial MT"/>
              <a:cs typeface="Arial M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8764" y="745902"/>
            <a:ext cx="10074465" cy="615553"/>
          </a:xfrm>
        </p:spPr>
        <p:txBody>
          <a:bodyPr/>
          <a:lstStyle/>
          <a:p>
            <a:pPr algn="ctr"/>
            <a:r>
              <a:rPr lang="en-US" sz="4000" dirty="0" smtClean="0"/>
              <a:t>What is Culture ?</a:t>
            </a:r>
            <a:endParaRPr lang="en-US" sz="40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1747651"/>
            <a:ext cx="12191999" cy="5858495"/>
          </a:xfrm>
          <a:prstGeom prst="rect">
            <a:avLst/>
          </a:prstGeom>
        </p:spPr>
      </p:pic>
      <p:sp>
        <p:nvSpPr>
          <p:cNvPr id="7" name="TextBox 6"/>
          <p:cNvSpPr txBox="1"/>
          <p:nvPr/>
        </p:nvSpPr>
        <p:spPr>
          <a:xfrm>
            <a:off x="0" y="5314950"/>
            <a:ext cx="12192000" cy="954107"/>
          </a:xfrm>
          <a:prstGeom prst="rect">
            <a:avLst/>
          </a:prstGeom>
          <a:solidFill>
            <a:schemeClr val="dk1">
              <a:alpha val="71000"/>
            </a:schemeClr>
          </a:solidFill>
          <a:ln>
            <a:solidFill>
              <a:schemeClr val="dk1">
                <a:shade val="50000"/>
              </a:schemeClr>
            </a:solid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2800" dirty="0" smtClean="0"/>
              <a:t>It is sensitivity and understanding of our response to people who have different traditions, values, customs, behavior, standards, attitude and norms </a:t>
            </a:r>
            <a:endParaRPr lang="en-US" sz="2800" dirty="0"/>
          </a:p>
        </p:txBody>
      </p:sp>
      <p:sp>
        <p:nvSpPr>
          <p:cNvPr id="6" name="Action Button: Custom 5">
            <a:hlinkClick r:id="" action="ppaction://noaction" highlightClick="1"/>
          </p:cNvPr>
          <p:cNvSpPr/>
          <p:nvPr/>
        </p:nvSpPr>
        <p:spPr>
          <a:xfrm>
            <a:off x="8746682" y="92311"/>
            <a:ext cx="3042282" cy="1892174"/>
          </a:xfrm>
          <a:prstGeom prst="actionButtonBlank">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77744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2310" y="801147"/>
            <a:ext cx="5189220" cy="635000"/>
          </a:xfrm>
          <a:prstGeom prst="rect">
            <a:avLst/>
          </a:prstGeom>
        </p:spPr>
        <p:txBody>
          <a:bodyPr vert="horz" wrap="square" lIns="0" tIns="12065" rIns="0" bIns="0" rtlCol="0">
            <a:spAutoFit/>
          </a:bodyPr>
          <a:lstStyle/>
          <a:p>
            <a:pPr marL="12700">
              <a:lnSpc>
                <a:spcPct val="100000"/>
              </a:lnSpc>
              <a:spcBef>
                <a:spcPts val="95"/>
              </a:spcBef>
            </a:pPr>
            <a:r>
              <a:rPr spc="-5" dirty="0"/>
              <a:t>Definitions</a:t>
            </a:r>
            <a:r>
              <a:rPr spc="-10" dirty="0"/>
              <a:t> </a:t>
            </a:r>
            <a:r>
              <a:rPr spc="-5" dirty="0"/>
              <a:t>of</a:t>
            </a:r>
            <a:r>
              <a:rPr spc="-25" dirty="0"/>
              <a:t> </a:t>
            </a:r>
            <a:r>
              <a:rPr spc="-5" dirty="0"/>
              <a:t>Culture</a:t>
            </a:r>
          </a:p>
        </p:txBody>
      </p:sp>
      <p:sp>
        <p:nvSpPr>
          <p:cNvPr id="3" name="object 3"/>
          <p:cNvSpPr txBox="1"/>
          <p:nvPr/>
        </p:nvSpPr>
        <p:spPr>
          <a:xfrm>
            <a:off x="916939" y="1819021"/>
            <a:ext cx="10239375" cy="3177793"/>
          </a:xfrm>
          <a:prstGeom prst="rect">
            <a:avLst/>
          </a:prstGeom>
        </p:spPr>
        <p:txBody>
          <a:bodyPr vert="horz" wrap="square" lIns="0" tIns="48260" rIns="0" bIns="0" rtlCol="0">
            <a:spAutoFit/>
          </a:bodyPr>
          <a:lstStyle/>
          <a:p>
            <a:pPr marL="241300" marR="5080" indent="-228600">
              <a:lnSpc>
                <a:spcPts val="2270"/>
              </a:lnSpc>
              <a:spcBef>
                <a:spcPts val="380"/>
              </a:spcBef>
              <a:buChar char="•"/>
              <a:tabLst>
                <a:tab pos="240665" algn="l"/>
                <a:tab pos="241300" algn="l"/>
              </a:tabLst>
            </a:pPr>
            <a:r>
              <a:rPr sz="2800" spc="-5" dirty="0">
                <a:solidFill>
                  <a:srgbClr val="1F2A44"/>
                </a:solidFill>
                <a:latin typeface="Arial MT"/>
                <a:cs typeface="Arial MT"/>
              </a:rPr>
              <a:t>“Culture</a:t>
            </a:r>
            <a:r>
              <a:rPr sz="2800" dirty="0">
                <a:solidFill>
                  <a:srgbClr val="1F2A44"/>
                </a:solidFill>
                <a:latin typeface="Arial MT"/>
                <a:cs typeface="Arial MT"/>
              </a:rPr>
              <a:t> consists</a:t>
            </a:r>
            <a:r>
              <a:rPr sz="2800" spc="-25" dirty="0">
                <a:solidFill>
                  <a:srgbClr val="1F2A44"/>
                </a:solidFill>
                <a:latin typeface="Arial MT"/>
                <a:cs typeface="Arial MT"/>
              </a:rPr>
              <a:t> </a:t>
            </a:r>
            <a:r>
              <a:rPr sz="2800" spc="-5" dirty="0">
                <a:solidFill>
                  <a:srgbClr val="1F2A44"/>
                </a:solidFill>
                <a:latin typeface="Arial MT"/>
                <a:cs typeface="Arial MT"/>
              </a:rPr>
              <a:t>of</a:t>
            </a:r>
            <a:r>
              <a:rPr sz="2800" spc="5" dirty="0">
                <a:solidFill>
                  <a:srgbClr val="1F2A44"/>
                </a:solidFill>
                <a:latin typeface="Arial MT"/>
                <a:cs typeface="Arial MT"/>
              </a:rPr>
              <a:t> </a:t>
            </a:r>
            <a:r>
              <a:rPr sz="2800" spc="-5" dirty="0">
                <a:solidFill>
                  <a:srgbClr val="1F2A44"/>
                </a:solidFill>
                <a:latin typeface="Arial MT"/>
                <a:cs typeface="Arial MT"/>
              </a:rPr>
              <a:t>the</a:t>
            </a:r>
            <a:r>
              <a:rPr sz="2800" spc="-10" dirty="0">
                <a:solidFill>
                  <a:srgbClr val="1F2A44"/>
                </a:solidFill>
                <a:latin typeface="Arial MT"/>
                <a:cs typeface="Arial MT"/>
              </a:rPr>
              <a:t> </a:t>
            </a:r>
            <a:r>
              <a:rPr sz="2800" spc="-5" dirty="0">
                <a:solidFill>
                  <a:srgbClr val="FF0000"/>
                </a:solidFill>
                <a:latin typeface="Arial MT"/>
                <a:cs typeface="Arial MT"/>
              </a:rPr>
              <a:t>unwritten</a:t>
            </a:r>
            <a:r>
              <a:rPr sz="2800" dirty="0">
                <a:solidFill>
                  <a:srgbClr val="FF0000"/>
                </a:solidFill>
                <a:latin typeface="Arial MT"/>
                <a:cs typeface="Arial MT"/>
              </a:rPr>
              <a:t> </a:t>
            </a:r>
            <a:r>
              <a:rPr sz="2800" spc="-5" dirty="0">
                <a:solidFill>
                  <a:srgbClr val="FF0000"/>
                </a:solidFill>
                <a:latin typeface="Arial MT"/>
                <a:cs typeface="Arial MT"/>
              </a:rPr>
              <a:t>rules</a:t>
            </a:r>
            <a:r>
              <a:rPr sz="2800" dirty="0">
                <a:solidFill>
                  <a:srgbClr val="FF0000"/>
                </a:solidFill>
                <a:latin typeface="Arial MT"/>
                <a:cs typeface="Arial MT"/>
              </a:rPr>
              <a:t> </a:t>
            </a:r>
            <a:r>
              <a:rPr sz="2800" spc="-5" dirty="0">
                <a:solidFill>
                  <a:srgbClr val="FF0000"/>
                </a:solidFill>
                <a:latin typeface="Arial MT"/>
                <a:cs typeface="Arial MT"/>
              </a:rPr>
              <a:t>of</a:t>
            </a:r>
            <a:r>
              <a:rPr sz="2800" spc="5" dirty="0">
                <a:solidFill>
                  <a:srgbClr val="FF0000"/>
                </a:solidFill>
                <a:latin typeface="Arial MT"/>
                <a:cs typeface="Arial MT"/>
              </a:rPr>
              <a:t> </a:t>
            </a:r>
            <a:r>
              <a:rPr sz="2800" spc="-5" dirty="0">
                <a:solidFill>
                  <a:srgbClr val="FF0000"/>
                </a:solidFill>
                <a:latin typeface="Arial MT"/>
                <a:cs typeface="Arial MT"/>
              </a:rPr>
              <a:t>the</a:t>
            </a:r>
            <a:r>
              <a:rPr sz="2800" spc="-10" dirty="0">
                <a:solidFill>
                  <a:srgbClr val="FF0000"/>
                </a:solidFill>
                <a:latin typeface="Arial MT"/>
                <a:cs typeface="Arial MT"/>
              </a:rPr>
              <a:t> </a:t>
            </a:r>
            <a:r>
              <a:rPr sz="2800" spc="-5" dirty="0">
                <a:solidFill>
                  <a:srgbClr val="FF0000"/>
                </a:solidFill>
                <a:latin typeface="Arial MT"/>
                <a:cs typeface="Arial MT"/>
              </a:rPr>
              <a:t>social</a:t>
            </a:r>
            <a:r>
              <a:rPr sz="2800" spc="-20" dirty="0">
                <a:solidFill>
                  <a:srgbClr val="FF0000"/>
                </a:solidFill>
                <a:latin typeface="Arial MT"/>
                <a:cs typeface="Arial MT"/>
              </a:rPr>
              <a:t> </a:t>
            </a:r>
            <a:r>
              <a:rPr sz="2800" spc="-5" dirty="0">
                <a:solidFill>
                  <a:srgbClr val="FF0000"/>
                </a:solidFill>
                <a:latin typeface="Arial MT"/>
                <a:cs typeface="Arial MT"/>
              </a:rPr>
              <a:t>game</a:t>
            </a:r>
            <a:r>
              <a:rPr sz="2800" spc="-5" dirty="0">
                <a:solidFill>
                  <a:srgbClr val="1F2A44"/>
                </a:solidFill>
                <a:latin typeface="Arial MT"/>
                <a:cs typeface="Arial MT"/>
              </a:rPr>
              <a:t>.</a:t>
            </a:r>
            <a:r>
              <a:rPr sz="2800" dirty="0">
                <a:solidFill>
                  <a:srgbClr val="1F2A44"/>
                </a:solidFill>
                <a:latin typeface="Arial MT"/>
                <a:cs typeface="Arial MT"/>
              </a:rPr>
              <a:t> It</a:t>
            </a:r>
            <a:r>
              <a:rPr sz="2800" spc="5" dirty="0">
                <a:solidFill>
                  <a:srgbClr val="1F2A44"/>
                </a:solidFill>
                <a:latin typeface="Arial MT"/>
                <a:cs typeface="Arial MT"/>
              </a:rPr>
              <a:t> </a:t>
            </a:r>
            <a:r>
              <a:rPr sz="2800" spc="-5" dirty="0">
                <a:solidFill>
                  <a:srgbClr val="1F2A44"/>
                </a:solidFill>
                <a:latin typeface="Arial MT"/>
                <a:cs typeface="Arial MT"/>
              </a:rPr>
              <a:t>is</a:t>
            </a:r>
            <a:r>
              <a:rPr sz="2800" dirty="0">
                <a:solidFill>
                  <a:srgbClr val="1F2A44"/>
                </a:solidFill>
                <a:latin typeface="Arial MT"/>
                <a:cs typeface="Arial MT"/>
              </a:rPr>
              <a:t> </a:t>
            </a:r>
            <a:r>
              <a:rPr sz="2800" spc="-5" dirty="0">
                <a:solidFill>
                  <a:srgbClr val="1F2A44"/>
                </a:solidFill>
                <a:latin typeface="Arial MT"/>
                <a:cs typeface="Arial MT"/>
              </a:rPr>
              <a:t>the</a:t>
            </a:r>
            <a:r>
              <a:rPr sz="2800" dirty="0">
                <a:solidFill>
                  <a:srgbClr val="1F2A44"/>
                </a:solidFill>
                <a:latin typeface="Arial MT"/>
                <a:cs typeface="Arial MT"/>
              </a:rPr>
              <a:t> </a:t>
            </a:r>
            <a:r>
              <a:rPr sz="2800" spc="-5" dirty="0">
                <a:solidFill>
                  <a:srgbClr val="FF0000"/>
                </a:solidFill>
                <a:latin typeface="Arial MT"/>
                <a:cs typeface="Arial MT"/>
              </a:rPr>
              <a:t>collective </a:t>
            </a:r>
            <a:r>
              <a:rPr sz="2800" dirty="0">
                <a:solidFill>
                  <a:srgbClr val="FF0000"/>
                </a:solidFill>
                <a:latin typeface="Arial MT"/>
                <a:cs typeface="Arial MT"/>
              </a:rPr>
              <a:t> </a:t>
            </a:r>
            <a:r>
              <a:rPr sz="2800" spc="-5" dirty="0">
                <a:solidFill>
                  <a:srgbClr val="FF0000"/>
                </a:solidFill>
                <a:latin typeface="Arial MT"/>
                <a:cs typeface="Arial MT"/>
              </a:rPr>
              <a:t>programming</a:t>
            </a:r>
            <a:r>
              <a:rPr sz="2800" spc="-15" dirty="0">
                <a:solidFill>
                  <a:srgbClr val="FF0000"/>
                </a:solidFill>
                <a:latin typeface="Arial MT"/>
                <a:cs typeface="Arial MT"/>
              </a:rPr>
              <a:t> </a:t>
            </a:r>
            <a:r>
              <a:rPr sz="2800" spc="-5" dirty="0">
                <a:solidFill>
                  <a:srgbClr val="FF0000"/>
                </a:solidFill>
                <a:latin typeface="Arial MT"/>
                <a:cs typeface="Arial MT"/>
              </a:rPr>
              <a:t>of</a:t>
            </a:r>
            <a:r>
              <a:rPr sz="2800" spc="10" dirty="0">
                <a:solidFill>
                  <a:srgbClr val="FF0000"/>
                </a:solidFill>
                <a:latin typeface="Arial MT"/>
                <a:cs typeface="Arial MT"/>
              </a:rPr>
              <a:t> </a:t>
            </a:r>
            <a:r>
              <a:rPr sz="2800" spc="-5" dirty="0">
                <a:solidFill>
                  <a:srgbClr val="FF0000"/>
                </a:solidFill>
                <a:latin typeface="Arial MT"/>
                <a:cs typeface="Arial MT"/>
              </a:rPr>
              <a:t>the</a:t>
            </a:r>
            <a:r>
              <a:rPr sz="2800" spc="5" dirty="0">
                <a:solidFill>
                  <a:srgbClr val="FF0000"/>
                </a:solidFill>
                <a:latin typeface="Arial MT"/>
                <a:cs typeface="Arial MT"/>
              </a:rPr>
              <a:t> </a:t>
            </a:r>
            <a:r>
              <a:rPr sz="2800" spc="-5" dirty="0">
                <a:solidFill>
                  <a:srgbClr val="FF0000"/>
                </a:solidFill>
                <a:latin typeface="Arial MT"/>
                <a:cs typeface="Arial MT"/>
              </a:rPr>
              <a:t>mind</a:t>
            </a:r>
            <a:r>
              <a:rPr sz="2800" spc="-10" dirty="0">
                <a:solidFill>
                  <a:srgbClr val="FF0000"/>
                </a:solidFill>
                <a:latin typeface="Arial MT"/>
                <a:cs typeface="Arial MT"/>
              </a:rPr>
              <a:t> </a:t>
            </a:r>
            <a:r>
              <a:rPr sz="2800" spc="-5" dirty="0">
                <a:solidFill>
                  <a:srgbClr val="FF0000"/>
                </a:solidFill>
                <a:latin typeface="Arial MT"/>
                <a:cs typeface="Arial MT"/>
              </a:rPr>
              <a:t>that</a:t>
            </a:r>
            <a:r>
              <a:rPr sz="2800" dirty="0">
                <a:solidFill>
                  <a:srgbClr val="FF0000"/>
                </a:solidFill>
                <a:latin typeface="Arial MT"/>
                <a:cs typeface="Arial MT"/>
              </a:rPr>
              <a:t> </a:t>
            </a:r>
            <a:r>
              <a:rPr sz="2800" spc="-5" dirty="0">
                <a:solidFill>
                  <a:srgbClr val="FF0000"/>
                </a:solidFill>
                <a:latin typeface="Arial MT"/>
                <a:cs typeface="Arial MT"/>
              </a:rPr>
              <a:t>distinguishes</a:t>
            </a:r>
            <a:r>
              <a:rPr sz="2800" spc="-25" dirty="0">
                <a:solidFill>
                  <a:srgbClr val="FF0000"/>
                </a:solidFill>
                <a:latin typeface="Arial MT"/>
                <a:cs typeface="Arial MT"/>
              </a:rPr>
              <a:t> </a:t>
            </a:r>
            <a:r>
              <a:rPr sz="2800" spc="-5" dirty="0">
                <a:solidFill>
                  <a:srgbClr val="FF0000"/>
                </a:solidFill>
                <a:latin typeface="Arial MT"/>
                <a:cs typeface="Arial MT"/>
              </a:rPr>
              <a:t>the</a:t>
            </a:r>
            <a:r>
              <a:rPr sz="2800" spc="-10" dirty="0">
                <a:solidFill>
                  <a:srgbClr val="FF0000"/>
                </a:solidFill>
                <a:latin typeface="Arial MT"/>
                <a:cs typeface="Arial MT"/>
              </a:rPr>
              <a:t> </a:t>
            </a:r>
            <a:r>
              <a:rPr sz="2800" spc="-5" dirty="0">
                <a:solidFill>
                  <a:srgbClr val="FF0000"/>
                </a:solidFill>
                <a:latin typeface="Arial MT"/>
                <a:cs typeface="Arial MT"/>
              </a:rPr>
              <a:t>members</a:t>
            </a:r>
            <a:r>
              <a:rPr sz="2800" dirty="0">
                <a:solidFill>
                  <a:srgbClr val="FF0000"/>
                </a:solidFill>
                <a:latin typeface="Arial MT"/>
                <a:cs typeface="Arial MT"/>
              </a:rPr>
              <a:t> </a:t>
            </a:r>
            <a:r>
              <a:rPr sz="2800" spc="-5" dirty="0">
                <a:solidFill>
                  <a:srgbClr val="FF0000"/>
                </a:solidFill>
                <a:latin typeface="Arial MT"/>
                <a:cs typeface="Arial MT"/>
              </a:rPr>
              <a:t>of</a:t>
            </a:r>
            <a:r>
              <a:rPr sz="2800" spc="10" dirty="0">
                <a:solidFill>
                  <a:srgbClr val="FF0000"/>
                </a:solidFill>
                <a:latin typeface="Arial MT"/>
                <a:cs typeface="Arial MT"/>
              </a:rPr>
              <a:t> </a:t>
            </a:r>
            <a:r>
              <a:rPr sz="2800" spc="-5" dirty="0">
                <a:solidFill>
                  <a:srgbClr val="FF0000"/>
                </a:solidFill>
                <a:latin typeface="Arial MT"/>
                <a:cs typeface="Arial MT"/>
              </a:rPr>
              <a:t>one</a:t>
            </a:r>
            <a:r>
              <a:rPr sz="2800" dirty="0">
                <a:solidFill>
                  <a:srgbClr val="FF0000"/>
                </a:solidFill>
                <a:latin typeface="Arial MT"/>
                <a:cs typeface="Arial MT"/>
              </a:rPr>
              <a:t> </a:t>
            </a:r>
            <a:r>
              <a:rPr sz="2800" spc="-5" dirty="0">
                <a:solidFill>
                  <a:srgbClr val="FF0000"/>
                </a:solidFill>
                <a:latin typeface="Arial MT"/>
                <a:cs typeface="Arial MT"/>
              </a:rPr>
              <a:t>group</a:t>
            </a:r>
            <a:r>
              <a:rPr sz="2800" spc="-10" dirty="0">
                <a:solidFill>
                  <a:srgbClr val="FF0000"/>
                </a:solidFill>
                <a:latin typeface="Arial MT"/>
                <a:cs typeface="Arial MT"/>
              </a:rPr>
              <a:t> </a:t>
            </a:r>
            <a:r>
              <a:rPr sz="2800" spc="-5" dirty="0">
                <a:solidFill>
                  <a:srgbClr val="FF0000"/>
                </a:solidFill>
                <a:latin typeface="Arial MT"/>
                <a:cs typeface="Arial MT"/>
              </a:rPr>
              <a:t>or</a:t>
            </a:r>
            <a:r>
              <a:rPr sz="2800" spc="15" dirty="0">
                <a:solidFill>
                  <a:srgbClr val="FF0000"/>
                </a:solidFill>
                <a:latin typeface="Arial MT"/>
                <a:cs typeface="Arial MT"/>
              </a:rPr>
              <a:t> </a:t>
            </a:r>
            <a:r>
              <a:rPr sz="2800" spc="-5" dirty="0">
                <a:solidFill>
                  <a:srgbClr val="FF0000"/>
                </a:solidFill>
                <a:latin typeface="Arial MT"/>
                <a:cs typeface="Arial MT"/>
              </a:rPr>
              <a:t>category</a:t>
            </a:r>
            <a:r>
              <a:rPr sz="2800" spc="-10" dirty="0">
                <a:solidFill>
                  <a:srgbClr val="FF0000"/>
                </a:solidFill>
                <a:latin typeface="Arial MT"/>
                <a:cs typeface="Arial MT"/>
              </a:rPr>
              <a:t> </a:t>
            </a:r>
            <a:r>
              <a:rPr sz="2800" spc="-5" dirty="0">
                <a:solidFill>
                  <a:srgbClr val="FF0000"/>
                </a:solidFill>
                <a:latin typeface="Arial MT"/>
                <a:cs typeface="Arial MT"/>
              </a:rPr>
              <a:t>of </a:t>
            </a:r>
            <a:r>
              <a:rPr sz="2800" spc="-570" dirty="0">
                <a:solidFill>
                  <a:srgbClr val="FF0000"/>
                </a:solidFill>
                <a:latin typeface="Arial MT"/>
                <a:cs typeface="Arial MT"/>
              </a:rPr>
              <a:t> </a:t>
            </a:r>
            <a:r>
              <a:rPr sz="2800" spc="-5" dirty="0">
                <a:solidFill>
                  <a:srgbClr val="FF0000"/>
                </a:solidFill>
                <a:latin typeface="Arial MT"/>
                <a:cs typeface="Arial MT"/>
              </a:rPr>
              <a:t>people</a:t>
            </a:r>
            <a:r>
              <a:rPr sz="2800" spc="-15" dirty="0">
                <a:solidFill>
                  <a:srgbClr val="FF0000"/>
                </a:solidFill>
                <a:latin typeface="Arial MT"/>
                <a:cs typeface="Arial MT"/>
              </a:rPr>
              <a:t> </a:t>
            </a:r>
            <a:r>
              <a:rPr sz="2800" spc="-5" dirty="0">
                <a:solidFill>
                  <a:srgbClr val="FF0000"/>
                </a:solidFill>
                <a:latin typeface="Arial MT"/>
                <a:cs typeface="Arial MT"/>
              </a:rPr>
              <a:t>from</a:t>
            </a:r>
            <a:r>
              <a:rPr sz="2800" spc="5" dirty="0">
                <a:solidFill>
                  <a:srgbClr val="FF0000"/>
                </a:solidFill>
                <a:latin typeface="Arial MT"/>
                <a:cs typeface="Arial MT"/>
              </a:rPr>
              <a:t> </a:t>
            </a:r>
            <a:r>
              <a:rPr sz="2800" spc="-5" dirty="0">
                <a:solidFill>
                  <a:srgbClr val="FF0000"/>
                </a:solidFill>
                <a:latin typeface="Arial MT"/>
                <a:cs typeface="Arial MT"/>
              </a:rPr>
              <a:t>others”</a:t>
            </a:r>
            <a:r>
              <a:rPr sz="2800" dirty="0">
                <a:solidFill>
                  <a:srgbClr val="1F2A44"/>
                </a:solidFill>
                <a:latin typeface="Arial MT"/>
                <a:cs typeface="Arial MT"/>
              </a:rPr>
              <a:t> </a:t>
            </a:r>
            <a:r>
              <a:rPr sz="2800" spc="-5" dirty="0">
                <a:solidFill>
                  <a:srgbClr val="1F2A44"/>
                </a:solidFill>
                <a:latin typeface="Arial MT"/>
                <a:cs typeface="Arial MT"/>
              </a:rPr>
              <a:t>(Hofstede, Hofstede</a:t>
            </a:r>
            <a:r>
              <a:rPr sz="2800" spc="-15" dirty="0">
                <a:solidFill>
                  <a:srgbClr val="1F2A44"/>
                </a:solidFill>
                <a:latin typeface="Arial MT"/>
                <a:cs typeface="Arial MT"/>
              </a:rPr>
              <a:t> </a:t>
            </a:r>
            <a:r>
              <a:rPr sz="2800" dirty="0">
                <a:solidFill>
                  <a:srgbClr val="1F2A44"/>
                </a:solidFill>
                <a:latin typeface="Arial MT"/>
                <a:cs typeface="Arial MT"/>
              </a:rPr>
              <a:t>&amp;</a:t>
            </a:r>
            <a:r>
              <a:rPr sz="2800" spc="5" dirty="0">
                <a:solidFill>
                  <a:srgbClr val="1F2A44"/>
                </a:solidFill>
                <a:latin typeface="Arial MT"/>
                <a:cs typeface="Arial MT"/>
              </a:rPr>
              <a:t> </a:t>
            </a:r>
            <a:r>
              <a:rPr sz="2800" spc="-25" dirty="0">
                <a:solidFill>
                  <a:srgbClr val="1F2A44"/>
                </a:solidFill>
                <a:latin typeface="Arial MT"/>
                <a:cs typeface="Arial MT"/>
              </a:rPr>
              <a:t>Minkov,</a:t>
            </a:r>
            <a:r>
              <a:rPr sz="2800" spc="-5" dirty="0">
                <a:solidFill>
                  <a:srgbClr val="1F2A44"/>
                </a:solidFill>
                <a:latin typeface="Arial MT"/>
                <a:cs typeface="Arial MT"/>
              </a:rPr>
              <a:t> </a:t>
            </a:r>
            <a:r>
              <a:rPr sz="2800" spc="-10" dirty="0">
                <a:solidFill>
                  <a:srgbClr val="1F2A44"/>
                </a:solidFill>
                <a:latin typeface="Arial MT"/>
                <a:cs typeface="Arial MT"/>
              </a:rPr>
              <a:t>2010</a:t>
            </a:r>
            <a:r>
              <a:rPr sz="2800" spc="-10" dirty="0" smtClean="0">
                <a:solidFill>
                  <a:srgbClr val="1F2A44"/>
                </a:solidFill>
                <a:latin typeface="Arial MT"/>
                <a:cs typeface="Arial MT"/>
              </a:rPr>
              <a:t>).</a:t>
            </a:r>
            <a:endParaRPr lang="en-US" sz="2800" spc="-10" dirty="0" smtClean="0">
              <a:solidFill>
                <a:srgbClr val="1F2A44"/>
              </a:solidFill>
              <a:latin typeface="Arial MT"/>
              <a:cs typeface="Arial MT"/>
            </a:endParaRPr>
          </a:p>
          <a:p>
            <a:pPr marL="12700" marR="5080">
              <a:lnSpc>
                <a:spcPts val="2270"/>
              </a:lnSpc>
              <a:spcBef>
                <a:spcPts val="380"/>
              </a:spcBef>
              <a:tabLst>
                <a:tab pos="240665" algn="l"/>
                <a:tab pos="241300" algn="l"/>
              </a:tabLst>
            </a:pPr>
            <a:endParaRPr sz="2800" dirty="0">
              <a:latin typeface="Arial MT"/>
              <a:cs typeface="Arial MT"/>
            </a:endParaRPr>
          </a:p>
          <a:p>
            <a:pPr marL="241300" marR="268605" indent="-228600">
              <a:lnSpc>
                <a:spcPts val="2270"/>
              </a:lnSpc>
              <a:spcBef>
                <a:spcPts val="1005"/>
              </a:spcBef>
              <a:buChar char="•"/>
              <a:tabLst>
                <a:tab pos="240665" algn="l"/>
                <a:tab pos="241300" algn="l"/>
              </a:tabLst>
            </a:pPr>
            <a:r>
              <a:rPr sz="2800" spc="-5" dirty="0">
                <a:solidFill>
                  <a:srgbClr val="1F2A44"/>
                </a:solidFill>
                <a:latin typeface="Arial MT"/>
                <a:cs typeface="Arial MT"/>
              </a:rPr>
              <a:t>“The</a:t>
            </a:r>
            <a:r>
              <a:rPr sz="2800" spc="5" dirty="0">
                <a:solidFill>
                  <a:srgbClr val="1F2A44"/>
                </a:solidFill>
                <a:latin typeface="Arial MT"/>
                <a:cs typeface="Arial MT"/>
              </a:rPr>
              <a:t> </a:t>
            </a:r>
            <a:r>
              <a:rPr sz="2800" spc="-5" dirty="0">
                <a:solidFill>
                  <a:srgbClr val="1F2A44"/>
                </a:solidFill>
                <a:latin typeface="Arial MT"/>
                <a:cs typeface="Arial MT"/>
              </a:rPr>
              <a:t>system</a:t>
            </a:r>
            <a:r>
              <a:rPr sz="2800" dirty="0">
                <a:solidFill>
                  <a:srgbClr val="1F2A44"/>
                </a:solidFill>
                <a:latin typeface="Arial MT"/>
                <a:cs typeface="Arial MT"/>
              </a:rPr>
              <a:t> </a:t>
            </a:r>
            <a:r>
              <a:rPr sz="2800" spc="-5" dirty="0">
                <a:solidFill>
                  <a:srgbClr val="1F2A44"/>
                </a:solidFill>
                <a:latin typeface="Arial MT"/>
                <a:cs typeface="Arial MT"/>
              </a:rPr>
              <a:t>of</a:t>
            </a:r>
            <a:r>
              <a:rPr sz="2800" spc="10" dirty="0">
                <a:solidFill>
                  <a:srgbClr val="1F2A44"/>
                </a:solidFill>
                <a:latin typeface="Arial MT"/>
                <a:cs typeface="Arial MT"/>
              </a:rPr>
              <a:t> </a:t>
            </a:r>
            <a:r>
              <a:rPr sz="2800" spc="-5" dirty="0">
                <a:solidFill>
                  <a:srgbClr val="1F2A44"/>
                </a:solidFill>
                <a:latin typeface="Arial MT"/>
                <a:cs typeface="Arial MT"/>
              </a:rPr>
              <a:t>shared</a:t>
            </a:r>
            <a:r>
              <a:rPr sz="2800" spc="5" dirty="0">
                <a:solidFill>
                  <a:srgbClr val="1F2A44"/>
                </a:solidFill>
                <a:latin typeface="Arial MT"/>
                <a:cs typeface="Arial MT"/>
              </a:rPr>
              <a:t> </a:t>
            </a:r>
            <a:r>
              <a:rPr sz="2800" spc="-5" dirty="0">
                <a:solidFill>
                  <a:srgbClr val="1F2A44"/>
                </a:solidFill>
                <a:latin typeface="Arial MT"/>
                <a:cs typeface="Arial MT"/>
              </a:rPr>
              <a:t>beliefs,</a:t>
            </a:r>
            <a:r>
              <a:rPr sz="2800" spc="-15" dirty="0">
                <a:solidFill>
                  <a:srgbClr val="1F2A44"/>
                </a:solidFill>
                <a:latin typeface="Arial MT"/>
                <a:cs typeface="Arial MT"/>
              </a:rPr>
              <a:t> </a:t>
            </a:r>
            <a:r>
              <a:rPr sz="2800" spc="-5" dirty="0">
                <a:solidFill>
                  <a:srgbClr val="1F2A44"/>
                </a:solidFill>
                <a:latin typeface="Arial MT"/>
                <a:cs typeface="Arial MT"/>
              </a:rPr>
              <a:t>values,</a:t>
            </a:r>
            <a:r>
              <a:rPr sz="2800" dirty="0">
                <a:solidFill>
                  <a:srgbClr val="1F2A44"/>
                </a:solidFill>
                <a:latin typeface="Arial MT"/>
                <a:cs typeface="Arial MT"/>
              </a:rPr>
              <a:t> customs, </a:t>
            </a:r>
            <a:r>
              <a:rPr sz="2800" spc="-5" dirty="0">
                <a:solidFill>
                  <a:srgbClr val="1F2A44"/>
                </a:solidFill>
                <a:latin typeface="Arial MT"/>
                <a:cs typeface="Arial MT"/>
              </a:rPr>
              <a:t>behaviours,</a:t>
            </a:r>
            <a:r>
              <a:rPr sz="2800" dirty="0">
                <a:solidFill>
                  <a:srgbClr val="1F2A44"/>
                </a:solidFill>
                <a:latin typeface="Arial MT"/>
                <a:cs typeface="Arial MT"/>
              </a:rPr>
              <a:t> </a:t>
            </a:r>
            <a:r>
              <a:rPr sz="2800" spc="-5" dirty="0">
                <a:solidFill>
                  <a:srgbClr val="1F2A44"/>
                </a:solidFill>
                <a:latin typeface="Arial MT"/>
                <a:cs typeface="Arial MT"/>
              </a:rPr>
              <a:t>and</a:t>
            </a:r>
            <a:r>
              <a:rPr sz="2800" spc="-10" dirty="0">
                <a:solidFill>
                  <a:srgbClr val="1F2A44"/>
                </a:solidFill>
                <a:latin typeface="Arial MT"/>
                <a:cs typeface="Arial MT"/>
              </a:rPr>
              <a:t> </a:t>
            </a:r>
            <a:r>
              <a:rPr sz="2800" spc="-5" dirty="0">
                <a:solidFill>
                  <a:srgbClr val="1F2A44"/>
                </a:solidFill>
                <a:latin typeface="Arial MT"/>
                <a:cs typeface="Arial MT"/>
              </a:rPr>
              <a:t>artifacts</a:t>
            </a:r>
            <a:r>
              <a:rPr sz="2800" spc="5" dirty="0">
                <a:solidFill>
                  <a:srgbClr val="1F2A44"/>
                </a:solidFill>
                <a:latin typeface="Arial MT"/>
                <a:cs typeface="Arial MT"/>
              </a:rPr>
              <a:t> </a:t>
            </a:r>
            <a:r>
              <a:rPr sz="2800" spc="-5" dirty="0">
                <a:solidFill>
                  <a:srgbClr val="1F2A44"/>
                </a:solidFill>
                <a:latin typeface="Arial MT"/>
                <a:cs typeface="Arial MT"/>
              </a:rPr>
              <a:t>that</a:t>
            </a:r>
            <a:r>
              <a:rPr sz="2800" dirty="0">
                <a:solidFill>
                  <a:srgbClr val="1F2A44"/>
                </a:solidFill>
                <a:latin typeface="Arial MT"/>
                <a:cs typeface="Arial MT"/>
              </a:rPr>
              <a:t> </a:t>
            </a:r>
            <a:r>
              <a:rPr sz="2800" spc="-5" dirty="0">
                <a:solidFill>
                  <a:srgbClr val="1F2A44"/>
                </a:solidFill>
                <a:latin typeface="Arial MT"/>
                <a:cs typeface="Arial MT"/>
              </a:rPr>
              <a:t>the </a:t>
            </a:r>
            <a:r>
              <a:rPr sz="2800" dirty="0">
                <a:solidFill>
                  <a:srgbClr val="1F2A44"/>
                </a:solidFill>
                <a:latin typeface="Arial MT"/>
                <a:cs typeface="Arial MT"/>
              </a:rPr>
              <a:t> </a:t>
            </a:r>
            <a:r>
              <a:rPr sz="2800" spc="-5" dirty="0">
                <a:solidFill>
                  <a:srgbClr val="1F2A44"/>
                </a:solidFill>
                <a:latin typeface="Arial MT"/>
                <a:cs typeface="Arial MT"/>
              </a:rPr>
              <a:t>members</a:t>
            </a:r>
            <a:r>
              <a:rPr sz="2800" dirty="0">
                <a:solidFill>
                  <a:srgbClr val="1F2A44"/>
                </a:solidFill>
                <a:latin typeface="Arial MT"/>
                <a:cs typeface="Arial MT"/>
              </a:rPr>
              <a:t> </a:t>
            </a:r>
            <a:r>
              <a:rPr sz="2800" spc="-5" dirty="0">
                <a:solidFill>
                  <a:srgbClr val="1F2A44"/>
                </a:solidFill>
                <a:latin typeface="Arial MT"/>
                <a:cs typeface="Arial MT"/>
              </a:rPr>
              <a:t>of</a:t>
            </a:r>
            <a:r>
              <a:rPr sz="2800" spc="10" dirty="0">
                <a:solidFill>
                  <a:srgbClr val="1F2A44"/>
                </a:solidFill>
                <a:latin typeface="Arial MT"/>
                <a:cs typeface="Arial MT"/>
              </a:rPr>
              <a:t> </a:t>
            </a:r>
            <a:r>
              <a:rPr sz="2800" spc="-5" dirty="0">
                <a:solidFill>
                  <a:srgbClr val="1F2A44"/>
                </a:solidFill>
                <a:latin typeface="Arial MT"/>
                <a:cs typeface="Arial MT"/>
              </a:rPr>
              <a:t>society</a:t>
            </a:r>
            <a:r>
              <a:rPr sz="2800" spc="-10" dirty="0">
                <a:solidFill>
                  <a:srgbClr val="1F2A44"/>
                </a:solidFill>
                <a:latin typeface="Arial MT"/>
                <a:cs typeface="Arial MT"/>
              </a:rPr>
              <a:t> </a:t>
            </a:r>
            <a:r>
              <a:rPr sz="2800" spc="-5" dirty="0">
                <a:solidFill>
                  <a:srgbClr val="1F2A44"/>
                </a:solidFill>
                <a:latin typeface="Arial MT"/>
                <a:cs typeface="Arial MT"/>
              </a:rPr>
              <a:t>use</a:t>
            </a:r>
            <a:r>
              <a:rPr sz="2800" spc="-10" dirty="0">
                <a:solidFill>
                  <a:srgbClr val="1F2A44"/>
                </a:solidFill>
                <a:latin typeface="Arial MT"/>
                <a:cs typeface="Arial MT"/>
              </a:rPr>
              <a:t> </a:t>
            </a:r>
            <a:r>
              <a:rPr sz="2800" dirty="0">
                <a:solidFill>
                  <a:srgbClr val="1F2A44"/>
                </a:solidFill>
                <a:latin typeface="Arial MT"/>
                <a:cs typeface="Arial MT"/>
              </a:rPr>
              <a:t>to</a:t>
            </a:r>
            <a:r>
              <a:rPr sz="2800" spc="5" dirty="0">
                <a:solidFill>
                  <a:srgbClr val="1F2A44"/>
                </a:solidFill>
                <a:latin typeface="Arial MT"/>
                <a:cs typeface="Arial MT"/>
              </a:rPr>
              <a:t> </a:t>
            </a:r>
            <a:r>
              <a:rPr sz="2800" spc="-5" dirty="0">
                <a:solidFill>
                  <a:srgbClr val="1F2A44"/>
                </a:solidFill>
                <a:latin typeface="Arial MT"/>
                <a:cs typeface="Arial MT"/>
              </a:rPr>
              <a:t>cope</a:t>
            </a:r>
            <a:r>
              <a:rPr sz="2800" spc="-10" dirty="0">
                <a:solidFill>
                  <a:srgbClr val="1F2A44"/>
                </a:solidFill>
                <a:latin typeface="Arial MT"/>
                <a:cs typeface="Arial MT"/>
              </a:rPr>
              <a:t> </a:t>
            </a:r>
            <a:r>
              <a:rPr sz="2800" spc="-5" dirty="0">
                <a:solidFill>
                  <a:srgbClr val="1F2A44"/>
                </a:solidFill>
                <a:latin typeface="Arial MT"/>
                <a:cs typeface="Arial MT"/>
              </a:rPr>
              <a:t>with</a:t>
            </a:r>
            <a:r>
              <a:rPr sz="2800" spc="-10" dirty="0">
                <a:solidFill>
                  <a:srgbClr val="1F2A44"/>
                </a:solidFill>
                <a:latin typeface="Arial MT"/>
                <a:cs typeface="Arial MT"/>
              </a:rPr>
              <a:t> </a:t>
            </a:r>
            <a:r>
              <a:rPr sz="2800" spc="-5" dirty="0">
                <a:solidFill>
                  <a:srgbClr val="1F2A44"/>
                </a:solidFill>
                <a:latin typeface="Arial MT"/>
                <a:cs typeface="Arial MT"/>
              </a:rPr>
              <a:t>their</a:t>
            </a:r>
            <a:r>
              <a:rPr sz="2800" spc="5" dirty="0">
                <a:solidFill>
                  <a:srgbClr val="1F2A44"/>
                </a:solidFill>
                <a:latin typeface="Arial MT"/>
                <a:cs typeface="Arial MT"/>
              </a:rPr>
              <a:t> </a:t>
            </a:r>
            <a:r>
              <a:rPr sz="2800" spc="-5" dirty="0">
                <a:solidFill>
                  <a:srgbClr val="1F2A44"/>
                </a:solidFill>
                <a:latin typeface="Arial MT"/>
                <a:cs typeface="Arial MT"/>
              </a:rPr>
              <a:t>world</a:t>
            </a:r>
            <a:r>
              <a:rPr sz="2800" spc="-10" dirty="0">
                <a:solidFill>
                  <a:srgbClr val="1F2A44"/>
                </a:solidFill>
                <a:latin typeface="Arial MT"/>
                <a:cs typeface="Arial MT"/>
              </a:rPr>
              <a:t> </a:t>
            </a:r>
            <a:r>
              <a:rPr sz="2800" spc="-5" dirty="0">
                <a:solidFill>
                  <a:srgbClr val="1F2A44"/>
                </a:solidFill>
                <a:latin typeface="Arial MT"/>
                <a:cs typeface="Arial MT"/>
              </a:rPr>
              <a:t>and</a:t>
            </a:r>
            <a:r>
              <a:rPr sz="2800" spc="5" dirty="0">
                <a:solidFill>
                  <a:srgbClr val="1F2A44"/>
                </a:solidFill>
                <a:latin typeface="Arial MT"/>
                <a:cs typeface="Arial MT"/>
              </a:rPr>
              <a:t> </a:t>
            </a:r>
            <a:r>
              <a:rPr sz="2800" spc="-5" dirty="0">
                <a:solidFill>
                  <a:srgbClr val="1F2A44"/>
                </a:solidFill>
                <a:latin typeface="Arial MT"/>
                <a:cs typeface="Arial MT"/>
              </a:rPr>
              <a:t>with</a:t>
            </a:r>
            <a:r>
              <a:rPr sz="2800" spc="-10" dirty="0">
                <a:solidFill>
                  <a:srgbClr val="1F2A44"/>
                </a:solidFill>
                <a:latin typeface="Arial MT"/>
                <a:cs typeface="Arial MT"/>
              </a:rPr>
              <a:t> </a:t>
            </a:r>
            <a:r>
              <a:rPr sz="2800" spc="-5" dirty="0">
                <a:solidFill>
                  <a:srgbClr val="1F2A44"/>
                </a:solidFill>
                <a:latin typeface="Arial MT"/>
                <a:cs typeface="Arial MT"/>
              </a:rPr>
              <a:t>one</a:t>
            </a:r>
            <a:r>
              <a:rPr sz="2800" spc="5" dirty="0">
                <a:solidFill>
                  <a:srgbClr val="1F2A44"/>
                </a:solidFill>
                <a:latin typeface="Arial MT"/>
                <a:cs typeface="Arial MT"/>
              </a:rPr>
              <a:t> </a:t>
            </a:r>
            <a:r>
              <a:rPr sz="2800" spc="-20" dirty="0">
                <a:solidFill>
                  <a:srgbClr val="1F2A44"/>
                </a:solidFill>
                <a:latin typeface="Arial MT"/>
                <a:cs typeface="Arial MT"/>
              </a:rPr>
              <a:t>another,</a:t>
            </a:r>
            <a:r>
              <a:rPr sz="2800" spc="10" dirty="0">
                <a:solidFill>
                  <a:srgbClr val="1F2A44"/>
                </a:solidFill>
                <a:latin typeface="Arial MT"/>
                <a:cs typeface="Arial MT"/>
              </a:rPr>
              <a:t> </a:t>
            </a:r>
            <a:r>
              <a:rPr sz="2800" spc="-5" dirty="0">
                <a:solidFill>
                  <a:srgbClr val="1F2A44"/>
                </a:solidFill>
                <a:latin typeface="Arial MT"/>
                <a:cs typeface="Arial MT"/>
              </a:rPr>
              <a:t>and</a:t>
            </a:r>
            <a:r>
              <a:rPr sz="2800" spc="-10" dirty="0">
                <a:solidFill>
                  <a:srgbClr val="1F2A44"/>
                </a:solidFill>
                <a:latin typeface="Arial MT"/>
                <a:cs typeface="Arial MT"/>
              </a:rPr>
              <a:t> </a:t>
            </a:r>
            <a:r>
              <a:rPr sz="2800" spc="-5" dirty="0">
                <a:solidFill>
                  <a:srgbClr val="1F2A44"/>
                </a:solidFill>
                <a:latin typeface="Arial MT"/>
                <a:cs typeface="Arial MT"/>
              </a:rPr>
              <a:t>that</a:t>
            </a:r>
            <a:r>
              <a:rPr sz="2800" spc="10" dirty="0">
                <a:solidFill>
                  <a:srgbClr val="1F2A44"/>
                </a:solidFill>
                <a:latin typeface="Arial MT"/>
                <a:cs typeface="Arial MT"/>
              </a:rPr>
              <a:t> </a:t>
            </a:r>
            <a:r>
              <a:rPr sz="2800" spc="-10" dirty="0">
                <a:solidFill>
                  <a:srgbClr val="1F2A44"/>
                </a:solidFill>
                <a:latin typeface="Arial MT"/>
                <a:cs typeface="Arial MT"/>
              </a:rPr>
              <a:t>are </a:t>
            </a:r>
            <a:r>
              <a:rPr sz="2800" spc="-570" dirty="0">
                <a:solidFill>
                  <a:srgbClr val="1F2A44"/>
                </a:solidFill>
                <a:latin typeface="Arial MT"/>
                <a:cs typeface="Arial MT"/>
              </a:rPr>
              <a:t> </a:t>
            </a:r>
            <a:r>
              <a:rPr sz="2800" spc="-5" dirty="0">
                <a:solidFill>
                  <a:srgbClr val="1F2A44"/>
                </a:solidFill>
                <a:latin typeface="Arial MT"/>
                <a:cs typeface="Arial MT"/>
              </a:rPr>
              <a:t>transmitted</a:t>
            </a:r>
            <a:r>
              <a:rPr sz="2800" spc="-15" dirty="0">
                <a:solidFill>
                  <a:srgbClr val="1F2A44"/>
                </a:solidFill>
                <a:latin typeface="Arial MT"/>
                <a:cs typeface="Arial MT"/>
              </a:rPr>
              <a:t> </a:t>
            </a:r>
            <a:r>
              <a:rPr sz="2800" spc="-5" dirty="0">
                <a:solidFill>
                  <a:srgbClr val="1F2A44"/>
                </a:solidFill>
                <a:latin typeface="Arial MT"/>
                <a:cs typeface="Arial MT"/>
              </a:rPr>
              <a:t>from</a:t>
            </a:r>
            <a:r>
              <a:rPr sz="2800" spc="10" dirty="0">
                <a:solidFill>
                  <a:srgbClr val="1F2A44"/>
                </a:solidFill>
                <a:latin typeface="Arial MT"/>
                <a:cs typeface="Arial MT"/>
              </a:rPr>
              <a:t> </a:t>
            </a:r>
            <a:r>
              <a:rPr sz="2800" spc="-5" dirty="0">
                <a:solidFill>
                  <a:srgbClr val="1F2A44"/>
                </a:solidFill>
                <a:latin typeface="Arial MT"/>
                <a:cs typeface="Arial MT"/>
              </a:rPr>
              <a:t>generation</a:t>
            </a:r>
            <a:r>
              <a:rPr sz="2800" spc="-20" dirty="0">
                <a:solidFill>
                  <a:srgbClr val="1F2A44"/>
                </a:solidFill>
                <a:latin typeface="Arial MT"/>
                <a:cs typeface="Arial MT"/>
              </a:rPr>
              <a:t> </a:t>
            </a:r>
            <a:r>
              <a:rPr sz="2800" dirty="0">
                <a:solidFill>
                  <a:srgbClr val="1F2A44"/>
                </a:solidFill>
                <a:latin typeface="Arial MT"/>
                <a:cs typeface="Arial MT"/>
              </a:rPr>
              <a:t>to</a:t>
            </a:r>
            <a:r>
              <a:rPr sz="2800" spc="5" dirty="0">
                <a:solidFill>
                  <a:srgbClr val="1F2A44"/>
                </a:solidFill>
                <a:latin typeface="Arial MT"/>
                <a:cs typeface="Arial MT"/>
              </a:rPr>
              <a:t> </a:t>
            </a:r>
            <a:r>
              <a:rPr sz="2800" spc="-5" dirty="0">
                <a:solidFill>
                  <a:srgbClr val="1F2A44"/>
                </a:solidFill>
                <a:latin typeface="Arial MT"/>
                <a:cs typeface="Arial MT"/>
              </a:rPr>
              <a:t>generation</a:t>
            </a:r>
            <a:r>
              <a:rPr sz="2800" spc="-10" dirty="0">
                <a:solidFill>
                  <a:srgbClr val="1F2A44"/>
                </a:solidFill>
                <a:latin typeface="Arial MT"/>
                <a:cs typeface="Arial MT"/>
              </a:rPr>
              <a:t> </a:t>
            </a:r>
            <a:r>
              <a:rPr sz="2800" spc="-5" dirty="0">
                <a:solidFill>
                  <a:srgbClr val="1F2A44"/>
                </a:solidFill>
                <a:latin typeface="Arial MT"/>
                <a:cs typeface="Arial MT"/>
              </a:rPr>
              <a:t>through</a:t>
            </a:r>
            <a:r>
              <a:rPr sz="2800" spc="5" dirty="0">
                <a:solidFill>
                  <a:srgbClr val="1F2A44"/>
                </a:solidFill>
                <a:latin typeface="Arial MT"/>
                <a:cs typeface="Arial MT"/>
              </a:rPr>
              <a:t> </a:t>
            </a:r>
            <a:r>
              <a:rPr sz="2800" spc="-5" dirty="0">
                <a:solidFill>
                  <a:srgbClr val="1F2A44"/>
                </a:solidFill>
                <a:latin typeface="Arial MT"/>
                <a:cs typeface="Arial MT"/>
              </a:rPr>
              <a:t>learning”</a:t>
            </a:r>
            <a:r>
              <a:rPr sz="2800" spc="-10" dirty="0">
                <a:solidFill>
                  <a:srgbClr val="1F2A44"/>
                </a:solidFill>
                <a:latin typeface="Arial MT"/>
                <a:cs typeface="Arial MT"/>
              </a:rPr>
              <a:t> </a:t>
            </a:r>
            <a:r>
              <a:rPr sz="2800" spc="-5" dirty="0">
                <a:solidFill>
                  <a:srgbClr val="1F2A44"/>
                </a:solidFill>
                <a:latin typeface="Arial MT"/>
                <a:cs typeface="Arial MT"/>
              </a:rPr>
              <a:t>(Bates</a:t>
            </a:r>
            <a:r>
              <a:rPr sz="2800" dirty="0">
                <a:solidFill>
                  <a:srgbClr val="1F2A44"/>
                </a:solidFill>
                <a:latin typeface="Arial MT"/>
                <a:cs typeface="Arial MT"/>
              </a:rPr>
              <a:t> &amp;</a:t>
            </a:r>
            <a:r>
              <a:rPr sz="2800" spc="30" dirty="0">
                <a:solidFill>
                  <a:srgbClr val="1F2A44"/>
                </a:solidFill>
                <a:latin typeface="Arial MT"/>
                <a:cs typeface="Arial MT"/>
              </a:rPr>
              <a:t> </a:t>
            </a:r>
            <a:r>
              <a:rPr sz="2800" spc="-5" dirty="0">
                <a:solidFill>
                  <a:srgbClr val="1F2A44"/>
                </a:solidFill>
                <a:latin typeface="Arial MT"/>
                <a:cs typeface="Arial MT"/>
              </a:rPr>
              <a:t>Plog,</a:t>
            </a:r>
            <a:r>
              <a:rPr sz="2800" dirty="0">
                <a:solidFill>
                  <a:srgbClr val="1F2A44"/>
                </a:solidFill>
                <a:latin typeface="Arial MT"/>
                <a:cs typeface="Arial MT"/>
              </a:rPr>
              <a:t> </a:t>
            </a:r>
            <a:r>
              <a:rPr sz="2800" spc="-10" dirty="0">
                <a:solidFill>
                  <a:srgbClr val="1F2A44"/>
                </a:solidFill>
                <a:latin typeface="Arial MT"/>
                <a:cs typeface="Arial MT"/>
              </a:rPr>
              <a:t>1990).</a:t>
            </a:r>
            <a:endParaRPr sz="2800" dirty="0">
              <a:latin typeface="Arial MT"/>
              <a:cs typeface="Arial MT"/>
            </a:endParaRPr>
          </a:p>
        </p:txBody>
      </p:sp>
      <p:sp>
        <p:nvSpPr>
          <p:cNvPr id="4" name="Action Button: Custom 3">
            <a:hlinkClick r:id="" action="ppaction://noaction" highlightClick="1"/>
          </p:cNvPr>
          <p:cNvSpPr/>
          <p:nvPr/>
        </p:nvSpPr>
        <p:spPr>
          <a:xfrm>
            <a:off x="8746682" y="92311"/>
            <a:ext cx="3042282" cy="1892174"/>
          </a:xfrm>
          <a:prstGeom prst="actionButtonBlank">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71441" y="666210"/>
            <a:ext cx="4848860" cy="635000"/>
          </a:xfrm>
          <a:prstGeom prst="rect">
            <a:avLst/>
          </a:prstGeom>
        </p:spPr>
        <p:txBody>
          <a:bodyPr vert="horz" wrap="square" lIns="0" tIns="12065" rIns="0" bIns="0" rtlCol="0">
            <a:spAutoFit/>
          </a:bodyPr>
          <a:lstStyle/>
          <a:p>
            <a:pPr marL="12700">
              <a:lnSpc>
                <a:spcPct val="100000"/>
              </a:lnSpc>
              <a:spcBef>
                <a:spcPts val="95"/>
              </a:spcBef>
            </a:pPr>
            <a:r>
              <a:rPr spc="-5" dirty="0"/>
              <a:t>A</a:t>
            </a:r>
            <a:r>
              <a:rPr spc="-175" dirty="0"/>
              <a:t> </a:t>
            </a:r>
            <a:r>
              <a:rPr spc="-5" dirty="0"/>
              <a:t>Globalising</a:t>
            </a:r>
            <a:r>
              <a:rPr spc="-40" dirty="0"/>
              <a:t> </a:t>
            </a:r>
            <a:r>
              <a:rPr spc="-20" dirty="0"/>
              <a:t>World</a:t>
            </a:r>
          </a:p>
        </p:txBody>
      </p:sp>
      <p:sp>
        <p:nvSpPr>
          <p:cNvPr id="3" name="object 3"/>
          <p:cNvSpPr txBox="1"/>
          <p:nvPr/>
        </p:nvSpPr>
        <p:spPr>
          <a:xfrm>
            <a:off x="916939" y="1721485"/>
            <a:ext cx="9878060" cy="2594941"/>
          </a:xfrm>
          <a:prstGeom prst="rect">
            <a:avLst/>
          </a:prstGeom>
        </p:spPr>
        <p:txBody>
          <a:bodyPr vert="horz" wrap="square" lIns="0" tIns="93345" rIns="0" bIns="0" rtlCol="0">
            <a:spAutoFit/>
          </a:bodyPr>
          <a:lstStyle/>
          <a:p>
            <a:pPr marL="241300" indent="-228600">
              <a:spcBef>
                <a:spcPts val="735"/>
              </a:spcBef>
              <a:buFontTx/>
              <a:buChar char="•"/>
              <a:tabLst>
                <a:tab pos="241300" algn="l"/>
              </a:tabLst>
            </a:pPr>
            <a:r>
              <a:rPr sz="3000" spc="-30">
                <a:solidFill>
                  <a:srgbClr val="1F2A44"/>
                </a:solidFill>
                <a:latin typeface="Arial MT"/>
                <a:cs typeface="Arial MT"/>
              </a:rPr>
              <a:t>Technological</a:t>
            </a:r>
            <a:r>
              <a:rPr sz="3000" spc="-15">
                <a:solidFill>
                  <a:srgbClr val="1F2A44"/>
                </a:solidFill>
                <a:latin typeface="Arial MT"/>
                <a:cs typeface="Arial MT"/>
              </a:rPr>
              <a:t> </a:t>
            </a:r>
            <a:r>
              <a:rPr sz="3000" spc="-5" smtClean="0">
                <a:solidFill>
                  <a:srgbClr val="1F2A44"/>
                </a:solidFill>
                <a:latin typeface="Arial MT"/>
                <a:cs typeface="Arial MT"/>
              </a:rPr>
              <a:t>advancement</a:t>
            </a:r>
            <a:endParaRPr lang="en-US" sz="3000" spc="-35">
              <a:solidFill>
                <a:srgbClr val="1F2A44"/>
              </a:solidFill>
              <a:latin typeface="Arial MT"/>
              <a:cs typeface="Arial MT"/>
            </a:endParaRPr>
          </a:p>
          <a:p>
            <a:pPr marL="241300" indent="-228600">
              <a:spcBef>
                <a:spcPts val="735"/>
              </a:spcBef>
              <a:buFontTx/>
              <a:buChar char="•"/>
              <a:tabLst>
                <a:tab pos="241300" algn="l"/>
              </a:tabLst>
            </a:pPr>
            <a:r>
              <a:rPr lang="en-US" sz="3000" spc="-5" dirty="0" smtClean="0">
                <a:solidFill>
                  <a:srgbClr val="1F2A44"/>
                </a:solidFill>
                <a:latin typeface="Arial MT"/>
                <a:cs typeface="Arial MT"/>
              </a:rPr>
              <a:t>I</a:t>
            </a:r>
            <a:r>
              <a:rPr sz="3000" spc="-5" dirty="0" smtClean="0">
                <a:solidFill>
                  <a:srgbClr val="1F2A44"/>
                </a:solidFill>
                <a:latin typeface="Arial MT"/>
                <a:cs typeface="Arial MT"/>
              </a:rPr>
              <a:t>nnovations</a:t>
            </a:r>
            <a:endParaRPr sz="3000" dirty="0">
              <a:solidFill>
                <a:prstClr val="black"/>
              </a:solidFill>
              <a:latin typeface="Arial MT"/>
              <a:cs typeface="Arial MT"/>
            </a:endParaRPr>
          </a:p>
          <a:p>
            <a:pPr marL="241300" marR="5080" indent="-228600">
              <a:lnSpc>
                <a:spcPts val="3240"/>
              </a:lnSpc>
              <a:spcBef>
                <a:spcPts val="1045"/>
              </a:spcBef>
              <a:buFontTx/>
              <a:buChar char="•"/>
              <a:tabLst>
                <a:tab pos="241300" algn="l"/>
              </a:tabLst>
            </a:pPr>
            <a:r>
              <a:rPr sz="3000" spc="-5" dirty="0">
                <a:solidFill>
                  <a:srgbClr val="1F2A44"/>
                </a:solidFill>
                <a:latin typeface="Arial MT"/>
                <a:cs typeface="Arial MT"/>
              </a:rPr>
              <a:t>Intensified</a:t>
            </a:r>
            <a:r>
              <a:rPr sz="3000" spc="-10" dirty="0">
                <a:solidFill>
                  <a:srgbClr val="1F2A44"/>
                </a:solidFill>
                <a:latin typeface="Arial MT"/>
                <a:cs typeface="Arial MT"/>
              </a:rPr>
              <a:t> </a:t>
            </a:r>
            <a:r>
              <a:rPr sz="3000" spc="-5" dirty="0">
                <a:solidFill>
                  <a:srgbClr val="1F2A44"/>
                </a:solidFill>
                <a:latin typeface="Arial MT"/>
                <a:cs typeface="Arial MT"/>
              </a:rPr>
              <a:t>process</a:t>
            </a:r>
            <a:r>
              <a:rPr sz="3000" spc="5" dirty="0">
                <a:solidFill>
                  <a:srgbClr val="1F2A44"/>
                </a:solidFill>
                <a:latin typeface="Arial MT"/>
                <a:cs typeface="Arial MT"/>
              </a:rPr>
              <a:t> </a:t>
            </a:r>
            <a:r>
              <a:rPr sz="3000" dirty="0">
                <a:solidFill>
                  <a:srgbClr val="1F2A44"/>
                </a:solidFill>
                <a:latin typeface="Arial MT"/>
                <a:cs typeface="Arial MT"/>
              </a:rPr>
              <a:t>of</a:t>
            </a:r>
            <a:r>
              <a:rPr sz="3000" spc="10" dirty="0">
                <a:solidFill>
                  <a:srgbClr val="1F2A44"/>
                </a:solidFill>
                <a:latin typeface="Arial MT"/>
                <a:cs typeface="Arial MT"/>
              </a:rPr>
              <a:t> </a:t>
            </a:r>
            <a:r>
              <a:rPr sz="3000" spc="-5" dirty="0">
                <a:solidFill>
                  <a:srgbClr val="1F2A44"/>
                </a:solidFill>
                <a:latin typeface="Arial MT"/>
                <a:cs typeface="Arial MT"/>
              </a:rPr>
              <a:t>integration and</a:t>
            </a:r>
            <a:r>
              <a:rPr sz="3000" spc="-10" dirty="0">
                <a:solidFill>
                  <a:srgbClr val="1F2A44"/>
                </a:solidFill>
                <a:latin typeface="Arial MT"/>
                <a:cs typeface="Arial MT"/>
              </a:rPr>
              <a:t> </a:t>
            </a:r>
            <a:r>
              <a:rPr sz="3000" spc="-5" dirty="0">
                <a:solidFill>
                  <a:srgbClr val="1F2A44"/>
                </a:solidFill>
                <a:latin typeface="Arial MT"/>
                <a:cs typeface="Arial MT"/>
              </a:rPr>
              <a:t>interaction between </a:t>
            </a:r>
            <a:r>
              <a:rPr sz="3000" spc="-819" dirty="0">
                <a:solidFill>
                  <a:srgbClr val="1F2A44"/>
                </a:solidFill>
                <a:latin typeface="Arial MT"/>
                <a:cs typeface="Arial MT"/>
              </a:rPr>
              <a:t> </a:t>
            </a:r>
            <a:r>
              <a:rPr sz="3000" spc="-5" dirty="0">
                <a:solidFill>
                  <a:srgbClr val="1F2A44"/>
                </a:solidFill>
                <a:latin typeface="Arial MT"/>
                <a:cs typeface="Arial MT"/>
              </a:rPr>
              <a:t>national</a:t>
            </a:r>
            <a:r>
              <a:rPr sz="3000" spc="-20" dirty="0">
                <a:solidFill>
                  <a:srgbClr val="1F2A44"/>
                </a:solidFill>
                <a:latin typeface="Arial MT"/>
                <a:cs typeface="Arial MT"/>
              </a:rPr>
              <a:t> </a:t>
            </a:r>
            <a:r>
              <a:rPr sz="3000" spc="-5" dirty="0">
                <a:solidFill>
                  <a:srgbClr val="1F2A44"/>
                </a:solidFill>
                <a:latin typeface="Arial MT"/>
                <a:cs typeface="Arial MT"/>
              </a:rPr>
              <a:t>economies,</a:t>
            </a:r>
            <a:r>
              <a:rPr sz="3000" spc="-20" dirty="0">
                <a:solidFill>
                  <a:srgbClr val="1F2A44"/>
                </a:solidFill>
                <a:latin typeface="Arial MT"/>
                <a:cs typeface="Arial MT"/>
              </a:rPr>
              <a:t> </a:t>
            </a:r>
            <a:r>
              <a:rPr sz="3000" spc="-5" dirty="0">
                <a:solidFill>
                  <a:srgbClr val="1F2A44"/>
                </a:solidFill>
                <a:latin typeface="Arial MT"/>
                <a:cs typeface="Arial MT"/>
              </a:rPr>
              <a:t>businesses,</a:t>
            </a:r>
            <a:r>
              <a:rPr sz="3000" spc="-20" dirty="0">
                <a:solidFill>
                  <a:srgbClr val="1F2A44"/>
                </a:solidFill>
                <a:latin typeface="Arial MT"/>
                <a:cs typeface="Arial MT"/>
              </a:rPr>
              <a:t> </a:t>
            </a:r>
            <a:r>
              <a:rPr sz="3000" dirty="0">
                <a:solidFill>
                  <a:srgbClr val="1F2A44"/>
                </a:solidFill>
                <a:latin typeface="Arial MT"/>
                <a:cs typeface="Arial MT"/>
              </a:rPr>
              <a:t>people</a:t>
            </a:r>
            <a:r>
              <a:rPr sz="3000" spc="-25" dirty="0">
                <a:solidFill>
                  <a:srgbClr val="1F2A44"/>
                </a:solidFill>
                <a:latin typeface="Arial MT"/>
                <a:cs typeface="Arial MT"/>
              </a:rPr>
              <a:t> </a:t>
            </a:r>
            <a:r>
              <a:rPr sz="3000" spc="-5" dirty="0">
                <a:solidFill>
                  <a:srgbClr val="1F2A44"/>
                </a:solidFill>
                <a:latin typeface="Arial MT"/>
                <a:cs typeface="Arial MT"/>
              </a:rPr>
              <a:t>and</a:t>
            </a:r>
            <a:r>
              <a:rPr sz="3000" spc="-15" dirty="0">
                <a:solidFill>
                  <a:srgbClr val="1F2A44"/>
                </a:solidFill>
                <a:latin typeface="Arial MT"/>
                <a:cs typeface="Arial MT"/>
              </a:rPr>
              <a:t> </a:t>
            </a:r>
            <a:r>
              <a:rPr sz="3000" spc="-5" dirty="0">
                <a:solidFill>
                  <a:srgbClr val="1F2A44"/>
                </a:solidFill>
                <a:latin typeface="Arial MT"/>
                <a:cs typeface="Arial MT"/>
              </a:rPr>
              <a:t>cultures</a:t>
            </a:r>
            <a:endParaRPr sz="3000" dirty="0">
              <a:solidFill>
                <a:prstClr val="black"/>
              </a:solidFill>
              <a:latin typeface="Arial MT"/>
              <a:cs typeface="Arial MT"/>
            </a:endParaRPr>
          </a:p>
          <a:p>
            <a:pPr marL="241300" indent="-228600">
              <a:spcBef>
                <a:spcPts val="600"/>
              </a:spcBef>
              <a:buFontTx/>
              <a:buChar char="•"/>
              <a:tabLst>
                <a:tab pos="241300" algn="l"/>
              </a:tabLst>
            </a:pPr>
            <a:r>
              <a:rPr sz="3000" spc="-5" dirty="0">
                <a:solidFill>
                  <a:srgbClr val="1F2A44"/>
                </a:solidFill>
                <a:latin typeface="Arial MT"/>
                <a:cs typeface="Arial MT"/>
              </a:rPr>
              <a:t>Intense</a:t>
            </a:r>
            <a:r>
              <a:rPr sz="3000" spc="10" dirty="0">
                <a:solidFill>
                  <a:srgbClr val="1F2A44"/>
                </a:solidFill>
                <a:latin typeface="Arial MT"/>
                <a:cs typeface="Arial MT"/>
              </a:rPr>
              <a:t> </a:t>
            </a:r>
            <a:r>
              <a:rPr sz="3000" spc="-5" dirty="0">
                <a:solidFill>
                  <a:srgbClr val="1F2A44"/>
                </a:solidFill>
                <a:latin typeface="Arial MT"/>
                <a:cs typeface="Arial MT"/>
              </a:rPr>
              <a:t>process</a:t>
            </a:r>
            <a:r>
              <a:rPr sz="3000" spc="-15" dirty="0">
                <a:solidFill>
                  <a:srgbClr val="1F2A44"/>
                </a:solidFill>
                <a:latin typeface="Arial MT"/>
                <a:cs typeface="Arial MT"/>
              </a:rPr>
              <a:t> </a:t>
            </a:r>
            <a:r>
              <a:rPr sz="3000" dirty="0">
                <a:solidFill>
                  <a:srgbClr val="1F2A44"/>
                </a:solidFill>
                <a:latin typeface="Arial MT"/>
                <a:cs typeface="Arial MT"/>
              </a:rPr>
              <a:t>of</a:t>
            </a:r>
            <a:r>
              <a:rPr sz="3000" spc="10" dirty="0">
                <a:solidFill>
                  <a:srgbClr val="1F2A44"/>
                </a:solidFill>
                <a:latin typeface="Arial MT"/>
                <a:cs typeface="Arial MT"/>
              </a:rPr>
              <a:t> </a:t>
            </a:r>
            <a:r>
              <a:rPr sz="3000" spc="-5" dirty="0">
                <a:solidFill>
                  <a:srgbClr val="1F2A44"/>
                </a:solidFill>
                <a:latin typeface="Arial MT"/>
                <a:cs typeface="Arial MT"/>
              </a:rPr>
              <a:t>intercultural</a:t>
            </a:r>
            <a:r>
              <a:rPr sz="3000" spc="-10" dirty="0">
                <a:solidFill>
                  <a:srgbClr val="1F2A44"/>
                </a:solidFill>
                <a:latin typeface="Arial MT"/>
                <a:cs typeface="Arial MT"/>
              </a:rPr>
              <a:t> </a:t>
            </a:r>
            <a:r>
              <a:rPr sz="3000" spc="-5" dirty="0">
                <a:solidFill>
                  <a:srgbClr val="1F2A44"/>
                </a:solidFill>
                <a:latin typeface="Arial MT"/>
                <a:cs typeface="Arial MT"/>
              </a:rPr>
              <a:t>communication</a:t>
            </a:r>
            <a:endParaRPr sz="3000" dirty="0">
              <a:solidFill>
                <a:prstClr val="black"/>
              </a:solidFill>
              <a:latin typeface="Arial MT"/>
              <a:cs typeface="Arial MT"/>
            </a:endParaRPr>
          </a:p>
        </p:txBody>
      </p:sp>
      <p:sp>
        <p:nvSpPr>
          <p:cNvPr id="4" name="Action Button: Custom 3">
            <a:hlinkClick r:id="" action="ppaction://noaction" highlightClick="1"/>
          </p:cNvPr>
          <p:cNvSpPr/>
          <p:nvPr/>
        </p:nvSpPr>
        <p:spPr>
          <a:xfrm>
            <a:off x="8746682" y="92311"/>
            <a:ext cx="3042282" cy="1892174"/>
          </a:xfrm>
          <a:prstGeom prst="actionButtonBlank">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34053" y="801147"/>
            <a:ext cx="5723890" cy="635000"/>
          </a:xfrm>
          <a:prstGeom prst="rect">
            <a:avLst/>
          </a:prstGeom>
        </p:spPr>
        <p:txBody>
          <a:bodyPr vert="horz" wrap="square" lIns="0" tIns="12065" rIns="0" bIns="0" rtlCol="0">
            <a:spAutoFit/>
          </a:bodyPr>
          <a:lstStyle/>
          <a:p>
            <a:pPr marL="12700">
              <a:lnSpc>
                <a:spcPct val="100000"/>
              </a:lnSpc>
              <a:spcBef>
                <a:spcPts val="95"/>
              </a:spcBef>
            </a:pPr>
            <a:r>
              <a:rPr spc="-5" dirty="0"/>
              <a:t>Conceptialising</a:t>
            </a:r>
            <a:r>
              <a:rPr spc="-45" dirty="0"/>
              <a:t> </a:t>
            </a:r>
            <a:r>
              <a:rPr spc="-5" dirty="0"/>
              <a:t>Culture</a:t>
            </a:r>
          </a:p>
        </p:txBody>
      </p:sp>
      <p:sp>
        <p:nvSpPr>
          <p:cNvPr id="3" name="object 3"/>
          <p:cNvSpPr txBox="1"/>
          <p:nvPr/>
        </p:nvSpPr>
        <p:spPr>
          <a:xfrm>
            <a:off x="916938" y="1636777"/>
            <a:ext cx="10394189" cy="5024452"/>
          </a:xfrm>
          <a:prstGeom prst="rect">
            <a:avLst/>
          </a:prstGeom>
        </p:spPr>
        <p:txBody>
          <a:bodyPr vert="horz" wrap="square" lIns="0" tIns="48260" rIns="0" bIns="0" rtlCol="0">
            <a:spAutoFit/>
          </a:bodyPr>
          <a:lstStyle/>
          <a:p>
            <a:pPr marL="241300" marR="403225" indent="-228600">
              <a:lnSpc>
                <a:spcPts val="2270"/>
              </a:lnSpc>
              <a:spcBef>
                <a:spcPts val="380"/>
              </a:spcBef>
              <a:buChar char="•"/>
              <a:tabLst>
                <a:tab pos="240665" algn="l"/>
                <a:tab pos="241300" algn="l"/>
              </a:tabLst>
            </a:pPr>
            <a:r>
              <a:rPr sz="2200" spc="-5" dirty="0">
                <a:solidFill>
                  <a:srgbClr val="1F2A44"/>
                </a:solidFill>
                <a:latin typeface="Arial MT"/>
                <a:cs typeface="Arial MT"/>
              </a:rPr>
              <a:t>Centuries</a:t>
            </a:r>
            <a:r>
              <a:rPr sz="2200" dirty="0">
                <a:solidFill>
                  <a:srgbClr val="1F2A44"/>
                </a:solidFill>
                <a:latin typeface="Arial MT"/>
                <a:cs typeface="Arial MT"/>
              </a:rPr>
              <a:t> </a:t>
            </a:r>
            <a:r>
              <a:rPr sz="2200" spc="-5" dirty="0">
                <a:solidFill>
                  <a:srgbClr val="1F2A44"/>
                </a:solidFill>
                <a:latin typeface="Arial MT"/>
                <a:cs typeface="Arial MT"/>
              </a:rPr>
              <a:t>ago,</a:t>
            </a:r>
            <a:r>
              <a:rPr sz="2200" spc="5" dirty="0">
                <a:solidFill>
                  <a:srgbClr val="1F2A44"/>
                </a:solidFill>
                <a:latin typeface="Arial MT"/>
                <a:cs typeface="Arial MT"/>
              </a:rPr>
              <a:t> </a:t>
            </a:r>
            <a:r>
              <a:rPr sz="2200" spc="-5" dirty="0">
                <a:solidFill>
                  <a:srgbClr val="1F2A44"/>
                </a:solidFill>
                <a:latin typeface="Arial MT"/>
                <a:cs typeface="Arial MT"/>
              </a:rPr>
              <a:t>culture was</a:t>
            </a:r>
            <a:r>
              <a:rPr sz="2200" spc="15" dirty="0">
                <a:solidFill>
                  <a:srgbClr val="1F2A44"/>
                </a:solidFill>
                <a:latin typeface="Arial MT"/>
                <a:cs typeface="Arial MT"/>
              </a:rPr>
              <a:t> </a:t>
            </a:r>
            <a:r>
              <a:rPr sz="2200" spc="-5" dirty="0">
                <a:solidFill>
                  <a:srgbClr val="1F2A44"/>
                </a:solidFill>
                <a:latin typeface="Arial MT"/>
                <a:cs typeface="Arial MT"/>
              </a:rPr>
              <a:t>associated</a:t>
            </a:r>
            <a:r>
              <a:rPr sz="2200" spc="-30" dirty="0">
                <a:solidFill>
                  <a:srgbClr val="1F2A44"/>
                </a:solidFill>
                <a:latin typeface="Arial MT"/>
                <a:cs typeface="Arial MT"/>
              </a:rPr>
              <a:t> </a:t>
            </a:r>
            <a:r>
              <a:rPr sz="2200" spc="-5" dirty="0">
                <a:solidFill>
                  <a:srgbClr val="1F2A44"/>
                </a:solidFill>
                <a:latin typeface="Arial MT"/>
                <a:cs typeface="Arial MT"/>
              </a:rPr>
              <a:t>with </a:t>
            </a:r>
            <a:r>
              <a:rPr sz="2200" spc="-5" dirty="0">
                <a:solidFill>
                  <a:srgbClr val="FF0000"/>
                </a:solidFill>
                <a:latin typeface="Arial MT"/>
                <a:cs typeface="Arial MT"/>
              </a:rPr>
              <a:t>cultivation</a:t>
            </a:r>
            <a:r>
              <a:rPr sz="2200" spc="-20" dirty="0">
                <a:solidFill>
                  <a:srgbClr val="FF0000"/>
                </a:solidFill>
                <a:latin typeface="Arial MT"/>
                <a:cs typeface="Arial MT"/>
              </a:rPr>
              <a:t> </a:t>
            </a:r>
            <a:r>
              <a:rPr sz="2200" spc="-5" dirty="0">
                <a:solidFill>
                  <a:srgbClr val="FF0000"/>
                </a:solidFill>
                <a:latin typeface="Arial MT"/>
                <a:cs typeface="Arial MT"/>
              </a:rPr>
              <a:t>of</a:t>
            </a:r>
            <a:r>
              <a:rPr sz="2200" spc="15" dirty="0">
                <a:solidFill>
                  <a:srgbClr val="FF0000"/>
                </a:solidFill>
                <a:latin typeface="Arial MT"/>
                <a:cs typeface="Arial MT"/>
              </a:rPr>
              <a:t> </a:t>
            </a:r>
            <a:r>
              <a:rPr sz="2200" spc="-5" dirty="0">
                <a:solidFill>
                  <a:srgbClr val="FF0000"/>
                </a:solidFill>
                <a:latin typeface="Arial MT"/>
                <a:cs typeface="Arial MT"/>
              </a:rPr>
              <a:t>agriculture,</a:t>
            </a:r>
            <a:r>
              <a:rPr sz="2200" spc="5" dirty="0">
                <a:solidFill>
                  <a:srgbClr val="FF0000"/>
                </a:solidFill>
                <a:latin typeface="Arial MT"/>
                <a:cs typeface="Arial MT"/>
              </a:rPr>
              <a:t> </a:t>
            </a:r>
            <a:r>
              <a:rPr sz="2200" spc="-5" dirty="0">
                <a:solidFill>
                  <a:srgbClr val="1F2A44"/>
                </a:solidFill>
                <a:latin typeface="Arial MT"/>
                <a:cs typeface="Arial MT"/>
              </a:rPr>
              <a:t>which</a:t>
            </a:r>
            <a:r>
              <a:rPr sz="2200" spc="-20" dirty="0">
                <a:solidFill>
                  <a:srgbClr val="1F2A44"/>
                </a:solidFill>
                <a:latin typeface="Arial MT"/>
                <a:cs typeface="Arial MT"/>
              </a:rPr>
              <a:t> </a:t>
            </a:r>
            <a:r>
              <a:rPr sz="2200" spc="-5" dirty="0">
                <a:solidFill>
                  <a:srgbClr val="1F2A44"/>
                </a:solidFill>
                <a:latin typeface="Arial MT"/>
                <a:cs typeface="Arial MT"/>
              </a:rPr>
              <a:t>later </a:t>
            </a:r>
            <a:r>
              <a:rPr sz="2200" dirty="0">
                <a:solidFill>
                  <a:srgbClr val="1F2A44"/>
                </a:solidFill>
                <a:latin typeface="Arial MT"/>
                <a:cs typeface="Arial MT"/>
              </a:rPr>
              <a:t> </a:t>
            </a:r>
            <a:r>
              <a:rPr sz="2200" spc="-5" dirty="0">
                <a:solidFill>
                  <a:srgbClr val="1F2A44"/>
                </a:solidFill>
                <a:latin typeface="Arial MT"/>
                <a:cs typeface="Arial MT"/>
              </a:rPr>
              <a:t>transformed into a meaning related </a:t>
            </a:r>
            <a:r>
              <a:rPr sz="2200" dirty="0">
                <a:solidFill>
                  <a:srgbClr val="1F2A44"/>
                </a:solidFill>
                <a:latin typeface="Arial MT"/>
                <a:cs typeface="Arial MT"/>
              </a:rPr>
              <a:t>to </a:t>
            </a:r>
            <a:r>
              <a:rPr sz="2200" spc="-5" dirty="0">
                <a:solidFill>
                  <a:srgbClr val="1F2A44"/>
                </a:solidFill>
                <a:latin typeface="Arial MT"/>
                <a:cs typeface="Arial MT"/>
              </a:rPr>
              <a:t>the connection of people with nature, then </a:t>
            </a:r>
            <a:r>
              <a:rPr sz="2200" spc="-570" dirty="0">
                <a:solidFill>
                  <a:srgbClr val="1F2A44"/>
                </a:solidFill>
                <a:latin typeface="Arial MT"/>
                <a:cs typeface="Arial MT"/>
              </a:rPr>
              <a:t> </a:t>
            </a:r>
            <a:r>
              <a:rPr sz="2200" spc="-5" dirty="0">
                <a:solidFill>
                  <a:srgbClr val="1F2A44"/>
                </a:solidFill>
                <a:latin typeface="Arial MT"/>
                <a:cs typeface="Arial MT"/>
              </a:rPr>
              <a:t>further</a:t>
            </a:r>
            <a:r>
              <a:rPr sz="2200" spc="5" dirty="0">
                <a:solidFill>
                  <a:srgbClr val="1F2A44"/>
                </a:solidFill>
                <a:latin typeface="Arial MT"/>
                <a:cs typeface="Arial MT"/>
              </a:rPr>
              <a:t> </a:t>
            </a:r>
            <a:r>
              <a:rPr sz="2200" spc="-5" dirty="0">
                <a:solidFill>
                  <a:srgbClr val="1F2A44"/>
                </a:solidFill>
                <a:latin typeface="Arial MT"/>
                <a:cs typeface="Arial MT"/>
              </a:rPr>
              <a:t>in</a:t>
            </a:r>
            <a:r>
              <a:rPr sz="2200" spc="5" dirty="0">
                <a:solidFill>
                  <a:srgbClr val="1F2A44"/>
                </a:solidFill>
                <a:latin typeface="Arial MT"/>
                <a:cs typeface="Arial MT"/>
              </a:rPr>
              <a:t> </a:t>
            </a:r>
            <a:r>
              <a:rPr sz="2200" spc="-5" dirty="0">
                <a:solidFill>
                  <a:srgbClr val="1F2A44"/>
                </a:solidFill>
                <a:latin typeface="Arial MT"/>
                <a:cs typeface="Arial MT"/>
              </a:rPr>
              <a:t>time,</a:t>
            </a:r>
            <a:r>
              <a:rPr sz="2200" dirty="0">
                <a:solidFill>
                  <a:srgbClr val="1F2A44"/>
                </a:solidFill>
                <a:latin typeface="Arial MT"/>
                <a:cs typeface="Arial MT"/>
              </a:rPr>
              <a:t> </a:t>
            </a:r>
            <a:r>
              <a:rPr sz="2200" spc="-5" dirty="0">
                <a:solidFill>
                  <a:srgbClr val="1F2A44"/>
                </a:solidFill>
                <a:latin typeface="Arial MT"/>
                <a:cs typeface="Arial MT"/>
              </a:rPr>
              <a:t>culture was</a:t>
            </a:r>
            <a:r>
              <a:rPr sz="2200" dirty="0">
                <a:solidFill>
                  <a:srgbClr val="1F2A44"/>
                </a:solidFill>
                <a:latin typeface="Arial MT"/>
                <a:cs typeface="Arial MT"/>
              </a:rPr>
              <a:t> </a:t>
            </a:r>
            <a:r>
              <a:rPr sz="2200" spc="-5" dirty="0">
                <a:solidFill>
                  <a:srgbClr val="1F2A44"/>
                </a:solidFill>
                <a:latin typeface="Arial MT"/>
                <a:cs typeface="Arial MT"/>
              </a:rPr>
              <a:t>used</a:t>
            </a:r>
            <a:r>
              <a:rPr sz="2200" spc="-10" dirty="0">
                <a:solidFill>
                  <a:srgbClr val="1F2A44"/>
                </a:solidFill>
                <a:latin typeface="Arial MT"/>
                <a:cs typeface="Arial MT"/>
              </a:rPr>
              <a:t> </a:t>
            </a:r>
            <a:r>
              <a:rPr sz="2200" dirty="0">
                <a:solidFill>
                  <a:srgbClr val="1F2A44"/>
                </a:solidFill>
                <a:latin typeface="Arial MT"/>
                <a:cs typeface="Arial MT"/>
              </a:rPr>
              <a:t>to</a:t>
            </a:r>
            <a:r>
              <a:rPr sz="2200" spc="10" dirty="0">
                <a:solidFill>
                  <a:srgbClr val="1F2A44"/>
                </a:solidFill>
                <a:latin typeface="Arial MT"/>
                <a:cs typeface="Arial MT"/>
              </a:rPr>
              <a:t> </a:t>
            </a:r>
            <a:r>
              <a:rPr sz="2200" spc="-5" dirty="0">
                <a:solidFill>
                  <a:srgbClr val="1F2A44"/>
                </a:solidFill>
                <a:latin typeface="Arial MT"/>
                <a:cs typeface="Arial MT"/>
              </a:rPr>
              <a:t>refer</a:t>
            </a:r>
            <a:r>
              <a:rPr sz="2200" spc="5" dirty="0">
                <a:solidFill>
                  <a:srgbClr val="1F2A44"/>
                </a:solidFill>
                <a:latin typeface="Arial MT"/>
                <a:cs typeface="Arial MT"/>
              </a:rPr>
              <a:t> </a:t>
            </a:r>
            <a:r>
              <a:rPr sz="2200" dirty="0">
                <a:solidFill>
                  <a:srgbClr val="1F2A44"/>
                </a:solidFill>
                <a:latin typeface="Arial MT"/>
                <a:cs typeface="Arial MT"/>
              </a:rPr>
              <a:t>to</a:t>
            </a:r>
            <a:r>
              <a:rPr sz="2200" spc="5" dirty="0">
                <a:solidFill>
                  <a:srgbClr val="1F2A44"/>
                </a:solidFill>
                <a:latin typeface="Arial MT"/>
                <a:cs typeface="Arial MT"/>
              </a:rPr>
              <a:t> </a:t>
            </a:r>
            <a:r>
              <a:rPr sz="2200" spc="-5" dirty="0">
                <a:solidFill>
                  <a:srgbClr val="1F2A44"/>
                </a:solidFill>
                <a:latin typeface="Arial MT"/>
                <a:cs typeface="Arial MT"/>
              </a:rPr>
              <a:t>cultivating</a:t>
            </a:r>
            <a:r>
              <a:rPr sz="2200" spc="-20" dirty="0">
                <a:solidFill>
                  <a:srgbClr val="1F2A44"/>
                </a:solidFill>
                <a:latin typeface="Arial MT"/>
                <a:cs typeface="Arial MT"/>
              </a:rPr>
              <a:t> </a:t>
            </a:r>
            <a:r>
              <a:rPr sz="2200" spc="-5" dirty="0">
                <a:solidFill>
                  <a:srgbClr val="1F2A44"/>
                </a:solidFill>
                <a:latin typeface="Arial MT"/>
                <a:cs typeface="Arial MT"/>
              </a:rPr>
              <a:t>the</a:t>
            </a:r>
            <a:r>
              <a:rPr sz="2200" spc="10" dirty="0">
                <a:solidFill>
                  <a:srgbClr val="1F2A44"/>
                </a:solidFill>
                <a:latin typeface="Arial MT"/>
                <a:cs typeface="Arial MT"/>
              </a:rPr>
              <a:t> </a:t>
            </a:r>
            <a:r>
              <a:rPr sz="2200" spc="-5" dirty="0">
                <a:solidFill>
                  <a:srgbClr val="1F2A44"/>
                </a:solidFill>
                <a:latin typeface="Arial MT"/>
                <a:cs typeface="Arial MT"/>
              </a:rPr>
              <a:t>mind</a:t>
            </a:r>
            <a:r>
              <a:rPr sz="2200" spc="-10" dirty="0">
                <a:solidFill>
                  <a:srgbClr val="1F2A44"/>
                </a:solidFill>
                <a:latin typeface="Arial MT"/>
                <a:cs typeface="Arial MT"/>
              </a:rPr>
              <a:t> </a:t>
            </a:r>
            <a:r>
              <a:rPr sz="2200" spc="-5" dirty="0">
                <a:solidFill>
                  <a:srgbClr val="1F2A44"/>
                </a:solidFill>
                <a:latin typeface="Arial MT"/>
                <a:cs typeface="Arial MT"/>
              </a:rPr>
              <a:t>(Petrina,</a:t>
            </a:r>
            <a:r>
              <a:rPr sz="2200" dirty="0">
                <a:solidFill>
                  <a:srgbClr val="1F2A44"/>
                </a:solidFill>
                <a:latin typeface="Arial MT"/>
                <a:cs typeface="Arial MT"/>
              </a:rPr>
              <a:t> </a:t>
            </a:r>
            <a:r>
              <a:rPr sz="2200" spc="-10" dirty="0">
                <a:solidFill>
                  <a:srgbClr val="1F2A44"/>
                </a:solidFill>
                <a:latin typeface="Arial MT"/>
                <a:cs typeface="Arial MT"/>
              </a:rPr>
              <a:t>2009).</a:t>
            </a:r>
            <a:endParaRPr sz="2200" dirty="0">
              <a:latin typeface="Arial MT"/>
              <a:cs typeface="Arial MT"/>
            </a:endParaRPr>
          </a:p>
          <a:p>
            <a:pPr marL="241300" marR="5080" indent="-228600">
              <a:lnSpc>
                <a:spcPts val="2270"/>
              </a:lnSpc>
              <a:spcBef>
                <a:spcPts val="1005"/>
              </a:spcBef>
              <a:buChar char="•"/>
              <a:tabLst>
                <a:tab pos="240665" algn="l"/>
                <a:tab pos="241300" algn="l"/>
              </a:tabLst>
            </a:pPr>
            <a:r>
              <a:rPr sz="2200" spc="-5" dirty="0">
                <a:solidFill>
                  <a:srgbClr val="1F2A44"/>
                </a:solidFill>
                <a:latin typeface="Arial MT"/>
                <a:cs typeface="Arial MT"/>
              </a:rPr>
              <a:t>The</a:t>
            </a:r>
            <a:r>
              <a:rPr sz="2200" dirty="0">
                <a:solidFill>
                  <a:srgbClr val="1F2A44"/>
                </a:solidFill>
                <a:latin typeface="Arial MT"/>
                <a:cs typeface="Arial MT"/>
              </a:rPr>
              <a:t> </a:t>
            </a:r>
            <a:r>
              <a:rPr sz="2200" spc="-5" dirty="0">
                <a:solidFill>
                  <a:srgbClr val="1F2A44"/>
                </a:solidFill>
                <a:latin typeface="Arial MT"/>
                <a:cs typeface="Arial MT"/>
              </a:rPr>
              <a:t>early</a:t>
            </a:r>
            <a:r>
              <a:rPr sz="2200" dirty="0">
                <a:solidFill>
                  <a:srgbClr val="1F2A44"/>
                </a:solidFill>
                <a:latin typeface="Arial MT"/>
                <a:cs typeface="Arial MT"/>
              </a:rPr>
              <a:t> </a:t>
            </a:r>
            <a:r>
              <a:rPr sz="2200" spc="-5" dirty="0">
                <a:solidFill>
                  <a:srgbClr val="1F2A44"/>
                </a:solidFill>
                <a:latin typeface="Arial MT"/>
                <a:cs typeface="Arial MT"/>
              </a:rPr>
              <a:t>19th</a:t>
            </a:r>
            <a:r>
              <a:rPr sz="2200" spc="5" dirty="0">
                <a:solidFill>
                  <a:srgbClr val="1F2A44"/>
                </a:solidFill>
                <a:latin typeface="Arial MT"/>
                <a:cs typeface="Arial MT"/>
              </a:rPr>
              <a:t> </a:t>
            </a:r>
            <a:r>
              <a:rPr sz="2200" spc="-5" dirty="0">
                <a:solidFill>
                  <a:srgbClr val="1F2A44"/>
                </a:solidFill>
                <a:latin typeface="Arial MT"/>
                <a:cs typeface="Arial MT"/>
              </a:rPr>
              <a:t>century</a:t>
            </a:r>
            <a:r>
              <a:rPr sz="2200" dirty="0">
                <a:solidFill>
                  <a:srgbClr val="1F2A44"/>
                </a:solidFill>
                <a:latin typeface="Arial MT"/>
                <a:cs typeface="Arial MT"/>
              </a:rPr>
              <a:t> </a:t>
            </a:r>
            <a:r>
              <a:rPr sz="2200" spc="-5" dirty="0">
                <a:solidFill>
                  <a:srgbClr val="1F2A44"/>
                </a:solidFill>
                <a:latin typeface="Arial MT"/>
                <a:cs typeface="Arial MT"/>
              </a:rPr>
              <a:t>school</a:t>
            </a:r>
            <a:r>
              <a:rPr sz="2200" spc="-15" dirty="0">
                <a:solidFill>
                  <a:srgbClr val="1F2A44"/>
                </a:solidFill>
                <a:latin typeface="Arial MT"/>
                <a:cs typeface="Arial MT"/>
              </a:rPr>
              <a:t> </a:t>
            </a:r>
            <a:r>
              <a:rPr sz="2200" spc="-5" dirty="0">
                <a:solidFill>
                  <a:srgbClr val="1F2A44"/>
                </a:solidFill>
                <a:latin typeface="Arial MT"/>
                <a:cs typeface="Arial MT"/>
              </a:rPr>
              <a:t>of evolutionism</a:t>
            </a:r>
            <a:r>
              <a:rPr sz="2200" spc="-15" dirty="0">
                <a:solidFill>
                  <a:srgbClr val="1F2A44"/>
                </a:solidFill>
                <a:latin typeface="Arial MT"/>
                <a:cs typeface="Arial MT"/>
              </a:rPr>
              <a:t> </a:t>
            </a:r>
            <a:r>
              <a:rPr sz="2200" spc="-5" dirty="0">
                <a:solidFill>
                  <a:srgbClr val="1F2A44"/>
                </a:solidFill>
                <a:latin typeface="Arial MT"/>
                <a:cs typeface="Arial MT"/>
              </a:rPr>
              <a:t>in</a:t>
            </a:r>
            <a:r>
              <a:rPr sz="2200" spc="5" dirty="0">
                <a:solidFill>
                  <a:srgbClr val="1F2A44"/>
                </a:solidFill>
                <a:latin typeface="Arial MT"/>
                <a:cs typeface="Arial MT"/>
              </a:rPr>
              <a:t> </a:t>
            </a:r>
            <a:r>
              <a:rPr sz="2200" spc="-5" dirty="0">
                <a:solidFill>
                  <a:srgbClr val="1F2A44"/>
                </a:solidFill>
                <a:latin typeface="Arial MT"/>
                <a:cs typeface="Arial MT"/>
              </a:rPr>
              <a:t>anthropology</a:t>
            </a:r>
            <a:r>
              <a:rPr sz="2200" spc="-10" dirty="0">
                <a:solidFill>
                  <a:srgbClr val="1F2A44"/>
                </a:solidFill>
                <a:latin typeface="Arial MT"/>
                <a:cs typeface="Arial MT"/>
              </a:rPr>
              <a:t> </a:t>
            </a:r>
            <a:r>
              <a:rPr sz="2200" spc="-5" dirty="0">
                <a:solidFill>
                  <a:srgbClr val="1F2A44"/>
                </a:solidFill>
                <a:latin typeface="Arial MT"/>
                <a:cs typeface="Arial MT"/>
              </a:rPr>
              <a:t>suggested</a:t>
            </a:r>
            <a:r>
              <a:rPr sz="2200" spc="-20" dirty="0">
                <a:solidFill>
                  <a:srgbClr val="1F2A44"/>
                </a:solidFill>
                <a:latin typeface="Arial MT"/>
                <a:cs typeface="Arial MT"/>
              </a:rPr>
              <a:t> </a:t>
            </a:r>
            <a:r>
              <a:rPr sz="2200" spc="-5" dirty="0">
                <a:solidFill>
                  <a:srgbClr val="1F2A44"/>
                </a:solidFill>
                <a:latin typeface="Arial MT"/>
                <a:cs typeface="Arial MT"/>
              </a:rPr>
              <a:t>the</a:t>
            </a:r>
            <a:r>
              <a:rPr sz="2200" dirty="0">
                <a:solidFill>
                  <a:srgbClr val="1F2A44"/>
                </a:solidFill>
                <a:latin typeface="Arial MT"/>
                <a:cs typeface="Arial MT"/>
              </a:rPr>
              <a:t> first </a:t>
            </a:r>
            <a:r>
              <a:rPr sz="2200" spc="5" dirty="0">
                <a:solidFill>
                  <a:srgbClr val="1F2A44"/>
                </a:solidFill>
                <a:latin typeface="Arial MT"/>
                <a:cs typeface="Arial MT"/>
              </a:rPr>
              <a:t> </a:t>
            </a:r>
            <a:r>
              <a:rPr sz="2200" spc="-5" dirty="0">
                <a:solidFill>
                  <a:srgbClr val="1F2A44"/>
                </a:solidFill>
                <a:latin typeface="Arial MT"/>
                <a:cs typeface="Arial MT"/>
              </a:rPr>
              <a:t>formal</a:t>
            </a:r>
            <a:r>
              <a:rPr sz="2200" spc="-10" dirty="0">
                <a:solidFill>
                  <a:srgbClr val="1F2A44"/>
                </a:solidFill>
                <a:latin typeface="Arial MT"/>
                <a:cs typeface="Arial MT"/>
              </a:rPr>
              <a:t> </a:t>
            </a:r>
            <a:r>
              <a:rPr sz="2200" spc="-5" dirty="0">
                <a:solidFill>
                  <a:srgbClr val="1F2A44"/>
                </a:solidFill>
                <a:latin typeface="Arial MT"/>
                <a:cs typeface="Arial MT"/>
              </a:rPr>
              <a:t>definition</a:t>
            </a:r>
            <a:r>
              <a:rPr sz="2200" spc="-20" dirty="0">
                <a:solidFill>
                  <a:srgbClr val="1F2A44"/>
                </a:solidFill>
                <a:latin typeface="Arial MT"/>
                <a:cs typeface="Arial MT"/>
              </a:rPr>
              <a:t> </a:t>
            </a:r>
            <a:r>
              <a:rPr sz="2200" spc="-5" dirty="0">
                <a:solidFill>
                  <a:srgbClr val="1F2A44"/>
                </a:solidFill>
                <a:latin typeface="Arial MT"/>
                <a:cs typeface="Arial MT"/>
              </a:rPr>
              <a:t>of</a:t>
            </a:r>
            <a:r>
              <a:rPr sz="2200" spc="10" dirty="0">
                <a:solidFill>
                  <a:srgbClr val="1F2A44"/>
                </a:solidFill>
                <a:latin typeface="Arial MT"/>
                <a:cs typeface="Arial MT"/>
              </a:rPr>
              <a:t> </a:t>
            </a:r>
            <a:r>
              <a:rPr sz="2200" spc="-5" dirty="0">
                <a:solidFill>
                  <a:srgbClr val="1F2A44"/>
                </a:solidFill>
                <a:latin typeface="Arial MT"/>
                <a:cs typeface="Arial MT"/>
              </a:rPr>
              <a:t>culture</a:t>
            </a:r>
            <a:r>
              <a:rPr sz="2200" spc="-10" dirty="0">
                <a:solidFill>
                  <a:srgbClr val="1F2A44"/>
                </a:solidFill>
                <a:latin typeface="Arial MT"/>
                <a:cs typeface="Arial MT"/>
              </a:rPr>
              <a:t> </a:t>
            </a:r>
            <a:r>
              <a:rPr sz="2200" spc="-5" dirty="0">
                <a:solidFill>
                  <a:srgbClr val="1F2A44"/>
                </a:solidFill>
                <a:latin typeface="Arial MT"/>
                <a:cs typeface="Arial MT"/>
              </a:rPr>
              <a:t>by Edward</a:t>
            </a:r>
            <a:r>
              <a:rPr sz="2200" spc="-35" dirty="0">
                <a:solidFill>
                  <a:srgbClr val="1F2A44"/>
                </a:solidFill>
                <a:latin typeface="Arial MT"/>
                <a:cs typeface="Arial MT"/>
              </a:rPr>
              <a:t> </a:t>
            </a:r>
            <a:r>
              <a:rPr sz="2200" spc="-45" dirty="0">
                <a:solidFill>
                  <a:srgbClr val="1F2A44"/>
                </a:solidFill>
                <a:latin typeface="Arial MT"/>
                <a:cs typeface="Arial MT"/>
              </a:rPr>
              <a:t>Tylor,</a:t>
            </a:r>
            <a:r>
              <a:rPr sz="2200" spc="25" dirty="0">
                <a:solidFill>
                  <a:srgbClr val="1F2A44"/>
                </a:solidFill>
                <a:latin typeface="Arial MT"/>
                <a:cs typeface="Arial MT"/>
              </a:rPr>
              <a:t> </a:t>
            </a:r>
            <a:r>
              <a:rPr sz="2200" spc="-5" dirty="0">
                <a:solidFill>
                  <a:srgbClr val="1F2A44"/>
                </a:solidFill>
                <a:latin typeface="Arial MT"/>
                <a:cs typeface="Arial MT"/>
              </a:rPr>
              <a:t>as</a:t>
            </a:r>
            <a:r>
              <a:rPr sz="2200" dirty="0">
                <a:solidFill>
                  <a:srgbClr val="1F2A44"/>
                </a:solidFill>
                <a:latin typeface="Arial MT"/>
                <a:cs typeface="Arial MT"/>
              </a:rPr>
              <a:t> </a:t>
            </a:r>
            <a:r>
              <a:rPr sz="2200" spc="-5" dirty="0">
                <a:solidFill>
                  <a:srgbClr val="1F2A44"/>
                </a:solidFill>
                <a:latin typeface="Arial MT"/>
                <a:cs typeface="Arial MT"/>
              </a:rPr>
              <a:t>a</a:t>
            </a:r>
            <a:r>
              <a:rPr sz="2200" spc="5" dirty="0">
                <a:solidFill>
                  <a:srgbClr val="1F2A44"/>
                </a:solidFill>
                <a:latin typeface="Arial MT"/>
                <a:cs typeface="Arial MT"/>
              </a:rPr>
              <a:t> </a:t>
            </a:r>
            <a:r>
              <a:rPr sz="2200" spc="-5" dirty="0">
                <a:solidFill>
                  <a:srgbClr val="FF0000"/>
                </a:solidFill>
                <a:latin typeface="Arial MT"/>
                <a:cs typeface="Arial MT"/>
              </a:rPr>
              <a:t>“complex</a:t>
            </a:r>
            <a:r>
              <a:rPr sz="2200" spc="-15" dirty="0">
                <a:solidFill>
                  <a:srgbClr val="FF0000"/>
                </a:solidFill>
                <a:latin typeface="Arial MT"/>
                <a:cs typeface="Arial MT"/>
              </a:rPr>
              <a:t> </a:t>
            </a:r>
            <a:r>
              <a:rPr sz="2200" spc="-5" dirty="0">
                <a:solidFill>
                  <a:srgbClr val="FF0000"/>
                </a:solidFill>
                <a:latin typeface="Arial MT"/>
                <a:cs typeface="Arial MT"/>
              </a:rPr>
              <a:t>whole</a:t>
            </a:r>
            <a:r>
              <a:rPr sz="2200" spc="5" dirty="0">
                <a:solidFill>
                  <a:srgbClr val="FF0000"/>
                </a:solidFill>
                <a:latin typeface="Arial MT"/>
                <a:cs typeface="Arial MT"/>
              </a:rPr>
              <a:t> </a:t>
            </a:r>
            <a:r>
              <a:rPr sz="2200" spc="-5" dirty="0">
                <a:solidFill>
                  <a:srgbClr val="FF0000"/>
                </a:solidFill>
                <a:latin typeface="Arial MT"/>
                <a:cs typeface="Arial MT"/>
              </a:rPr>
              <a:t>which</a:t>
            </a:r>
            <a:r>
              <a:rPr sz="2200" spc="-20" dirty="0">
                <a:solidFill>
                  <a:srgbClr val="FF0000"/>
                </a:solidFill>
                <a:latin typeface="Arial MT"/>
                <a:cs typeface="Arial MT"/>
              </a:rPr>
              <a:t> </a:t>
            </a:r>
            <a:r>
              <a:rPr sz="2200" spc="-5" dirty="0">
                <a:solidFill>
                  <a:srgbClr val="FF0000"/>
                </a:solidFill>
                <a:latin typeface="Arial MT"/>
                <a:cs typeface="Arial MT"/>
              </a:rPr>
              <a:t>includes </a:t>
            </a:r>
            <a:r>
              <a:rPr sz="2200" dirty="0">
                <a:solidFill>
                  <a:srgbClr val="FF0000"/>
                </a:solidFill>
                <a:latin typeface="Arial MT"/>
                <a:cs typeface="Arial MT"/>
              </a:rPr>
              <a:t> </a:t>
            </a:r>
            <a:r>
              <a:rPr sz="2200" spc="-5" dirty="0">
                <a:solidFill>
                  <a:srgbClr val="FF0000"/>
                </a:solidFill>
                <a:latin typeface="Arial MT"/>
                <a:cs typeface="Arial MT"/>
              </a:rPr>
              <a:t>knowledge,</a:t>
            </a:r>
            <a:r>
              <a:rPr sz="2200" spc="-20" dirty="0">
                <a:solidFill>
                  <a:srgbClr val="FF0000"/>
                </a:solidFill>
                <a:latin typeface="Arial MT"/>
                <a:cs typeface="Arial MT"/>
              </a:rPr>
              <a:t> </a:t>
            </a:r>
            <a:r>
              <a:rPr sz="2200" spc="-5" dirty="0">
                <a:solidFill>
                  <a:srgbClr val="FF0000"/>
                </a:solidFill>
                <a:latin typeface="Arial MT"/>
                <a:cs typeface="Arial MT"/>
              </a:rPr>
              <a:t>belief,</a:t>
            </a:r>
            <a:r>
              <a:rPr sz="2200" dirty="0">
                <a:solidFill>
                  <a:srgbClr val="FF0000"/>
                </a:solidFill>
                <a:latin typeface="Arial MT"/>
                <a:cs typeface="Arial MT"/>
              </a:rPr>
              <a:t> </a:t>
            </a:r>
            <a:r>
              <a:rPr sz="2200" spc="-5" dirty="0">
                <a:solidFill>
                  <a:srgbClr val="FF0000"/>
                </a:solidFill>
                <a:latin typeface="Arial MT"/>
                <a:cs typeface="Arial MT"/>
              </a:rPr>
              <a:t>art,</a:t>
            </a:r>
            <a:r>
              <a:rPr sz="2200" spc="10" dirty="0">
                <a:solidFill>
                  <a:srgbClr val="FF0000"/>
                </a:solidFill>
                <a:latin typeface="Arial MT"/>
                <a:cs typeface="Arial MT"/>
              </a:rPr>
              <a:t> </a:t>
            </a:r>
            <a:r>
              <a:rPr sz="2200" spc="-5" dirty="0">
                <a:solidFill>
                  <a:srgbClr val="FF0000"/>
                </a:solidFill>
                <a:latin typeface="Arial MT"/>
                <a:cs typeface="Arial MT"/>
              </a:rPr>
              <a:t>morals,</a:t>
            </a:r>
            <a:r>
              <a:rPr sz="2200" dirty="0">
                <a:solidFill>
                  <a:srgbClr val="FF0000"/>
                </a:solidFill>
                <a:latin typeface="Arial MT"/>
                <a:cs typeface="Arial MT"/>
              </a:rPr>
              <a:t> </a:t>
            </a:r>
            <a:r>
              <a:rPr sz="2200" spc="-35" dirty="0">
                <a:solidFill>
                  <a:srgbClr val="FF0000"/>
                </a:solidFill>
                <a:latin typeface="Arial MT"/>
                <a:cs typeface="Arial MT"/>
              </a:rPr>
              <a:t>law,</a:t>
            </a:r>
            <a:r>
              <a:rPr sz="2200" spc="10" dirty="0">
                <a:solidFill>
                  <a:srgbClr val="FF0000"/>
                </a:solidFill>
                <a:latin typeface="Arial MT"/>
                <a:cs typeface="Arial MT"/>
              </a:rPr>
              <a:t> </a:t>
            </a:r>
            <a:r>
              <a:rPr sz="2200" spc="-5" dirty="0">
                <a:solidFill>
                  <a:srgbClr val="FF0000"/>
                </a:solidFill>
                <a:latin typeface="Arial MT"/>
                <a:cs typeface="Arial MT"/>
              </a:rPr>
              <a:t>custom</a:t>
            </a:r>
            <a:r>
              <a:rPr sz="2200" spc="-15" dirty="0">
                <a:solidFill>
                  <a:srgbClr val="FF0000"/>
                </a:solidFill>
                <a:latin typeface="Arial MT"/>
                <a:cs typeface="Arial MT"/>
              </a:rPr>
              <a:t> </a:t>
            </a:r>
            <a:r>
              <a:rPr sz="2200" spc="-5" dirty="0">
                <a:solidFill>
                  <a:srgbClr val="FF0000"/>
                </a:solidFill>
                <a:latin typeface="Arial MT"/>
                <a:cs typeface="Arial MT"/>
              </a:rPr>
              <a:t>and</a:t>
            </a:r>
            <a:r>
              <a:rPr sz="2200" spc="5" dirty="0">
                <a:solidFill>
                  <a:srgbClr val="FF0000"/>
                </a:solidFill>
                <a:latin typeface="Arial MT"/>
                <a:cs typeface="Arial MT"/>
              </a:rPr>
              <a:t> </a:t>
            </a:r>
            <a:r>
              <a:rPr sz="2200" spc="-5" dirty="0">
                <a:solidFill>
                  <a:srgbClr val="FF0000"/>
                </a:solidFill>
                <a:latin typeface="Arial MT"/>
                <a:cs typeface="Arial MT"/>
              </a:rPr>
              <a:t>any</a:t>
            </a:r>
            <a:r>
              <a:rPr sz="2200" dirty="0">
                <a:solidFill>
                  <a:srgbClr val="FF0000"/>
                </a:solidFill>
                <a:latin typeface="Arial MT"/>
                <a:cs typeface="Arial MT"/>
              </a:rPr>
              <a:t> </a:t>
            </a:r>
            <a:r>
              <a:rPr sz="2200" spc="-5" dirty="0">
                <a:solidFill>
                  <a:srgbClr val="FF0000"/>
                </a:solidFill>
                <a:latin typeface="Arial MT"/>
                <a:cs typeface="Arial MT"/>
              </a:rPr>
              <a:t>other</a:t>
            </a:r>
            <a:r>
              <a:rPr sz="2200" spc="5" dirty="0">
                <a:solidFill>
                  <a:srgbClr val="FF0000"/>
                </a:solidFill>
                <a:latin typeface="Arial MT"/>
                <a:cs typeface="Arial MT"/>
              </a:rPr>
              <a:t> </a:t>
            </a:r>
            <a:r>
              <a:rPr sz="2200" spc="-5" dirty="0">
                <a:solidFill>
                  <a:srgbClr val="FF0000"/>
                </a:solidFill>
                <a:latin typeface="Arial MT"/>
                <a:cs typeface="Arial MT"/>
              </a:rPr>
              <a:t>capabilities</a:t>
            </a:r>
            <a:r>
              <a:rPr sz="2200" spc="-35" dirty="0">
                <a:solidFill>
                  <a:srgbClr val="FF0000"/>
                </a:solidFill>
                <a:latin typeface="Arial MT"/>
                <a:cs typeface="Arial MT"/>
              </a:rPr>
              <a:t> </a:t>
            </a:r>
            <a:r>
              <a:rPr sz="2200" spc="-5" dirty="0">
                <a:solidFill>
                  <a:srgbClr val="FF0000"/>
                </a:solidFill>
                <a:latin typeface="Arial MT"/>
                <a:cs typeface="Arial MT"/>
              </a:rPr>
              <a:t>and</a:t>
            </a:r>
            <a:r>
              <a:rPr sz="2200" spc="5" dirty="0">
                <a:solidFill>
                  <a:srgbClr val="FF0000"/>
                </a:solidFill>
                <a:latin typeface="Arial MT"/>
                <a:cs typeface="Arial MT"/>
              </a:rPr>
              <a:t> </a:t>
            </a:r>
            <a:r>
              <a:rPr sz="2200" spc="-5" dirty="0">
                <a:solidFill>
                  <a:srgbClr val="FF0000"/>
                </a:solidFill>
                <a:latin typeface="Arial MT"/>
                <a:cs typeface="Arial MT"/>
              </a:rPr>
              <a:t>habits </a:t>
            </a:r>
            <a:r>
              <a:rPr sz="2200" dirty="0">
                <a:solidFill>
                  <a:srgbClr val="FF0000"/>
                </a:solidFill>
                <a:latin typeface="Arial MT"/>
                <a:cs typeface="Arial MT"/>
              </a:rPr>
              <a:t> </a:t>
            </a:r>
            <a:r>
              <a:rPr sz="2200" spc="-5" dirty="0">
                <a:solidFill>
                  <a:srgbClr val="FF0000"/>
                </a:solidFill>
                <a:latin typeface="Arial MT"/>
                <a:cs typeface="Arial MT"/>
              </a:rPr>
              <a:t>acquired</a:t>
            </a:r>
            <a:r>
              <a:rPr sz="2200" spc="-15" dirty="0">
                <a:solidFill>
                  <a:srgbClr val="FF0000"/>
                </a:solidFill>
                <a:latin typeface="Arial MT"/>
                <a:cs typeface="Arial MT"/>
              </a:rPr>
              <a:t> </a:t>
            </a:r>
            <a:r>
              <a:rPr sz="2200" spc="-5" dirty="0">
                <a:solidFill>
                  <a:srgbClr val="FF0000"/>
                </a:solidFill>
                <a:latin typeface="Arial MT"/>
                <a:cs typeface="Arial MT"/>
              </a:rPr>
              <a:t>by man</a:t>
            </a:r>
            <a:r>
              <a:rPr sz="2200" spc="5" dirty="0">
                <a:solidFill>
                  <a:srgbClr val="FF0000"/>
                </a:solidFill>
                <a:latin typeface="Arial MT"/>
                <a:cs typeface="Arial MT"/>
              </a:rPr>
              <a:t> </a:t>
            </a:r>
            <a:r>
              <a:rPr sz="2200" spc="-5" dirty="0">
                <a:solidFill>
                  <a:srgbClr val="FF0000"/>
                </a:solidFill>
                <a:latin typeface="Arial MT"/>
                <a:cs typeface="Arial MT"/>
              </a:rPr>
              <a:t>as a</a:t>
            </a:r>
            <a:r>
              <a:rPr sz="2200" spc="5" dirty="0">
                <a:solidFill>
                  <a:srgbClr val="FF0000"/>
                </a:solidFill>
                <a:latin typeface="Arial MT"/>
                <a:cs typeface="Arial MT"/>
              </a:rPr>
              <a:t> </a:t>
            </a:r>
            <a:r>
              <a:rPr sz="2200" spc="-5" dirty="0">
                <a:solidFill>
                  <a:srgbClr val="FF0000"/>
                </a:solidFill>
                <a:latin typeface="Arial MT"/>
                <a:cs typeface="Arial MT"/>
              </a:rPr>
              <a:t>member</a:t>
            </a:r>
            <a:r>
              <a:rPr sz="2200" spc="-15" dirty="0">
                <a:solidFill>
                  <a:srgbClr val="FF0000"/>
                </a:solidFill>
                <a:latin typeface="Arial MT"/>
                <a:cs typeface="Arial MT"/>
              </a:rPr>
              <a:t> </a:t>
            </a:r>
            <a:r>
              <a:rPr sz="2200" spc="-5" dirty="0">
                <a:solidFill>
                  <a:srgbClr val="FF0000"/>
                </a:solidFill>
                <a:latin typeface="Arial MT"/>
                <a:cs typeface="Arial MT"/>
              </a:rPr>
              <a:t>of</a:t>
            </a:r>
            <a:r>
              <a:rPr sz="2200" spc="10" dirty="0">
                <a:solidFill>
                  <a:srgbClr val="FF0000"/>
                </a:solidFill>
                <a:latin typeface="Arial MT"/>
                <a:cs typeface="Arial MT"/>
              </a:rPr>
              <a:t> </a:t>
            </a:r>
            <a:r>
              <a:rPr sz="2200" spc="-5" dirty="0">
                <a:solidFill>
                  <a:srgbClr val="FF0000"/>
                </a:solidFill>
                <a:latin typeface="Arial MT"/>
                <a:cs typeface="Arial MT"/>
              </a:rPr>
              <a:t>society”.</a:t>
            </a:r>
            <a:r>
              <a:rPr sz="2200" spc="-5" dirty="0">
                <a:solidFill>
                  <a:srgbClr val="1F2A44"/>
                </a:solidFill>
                <a:latin typeface="Arial MT"/>
                <a:cs typeface="Arial MT"/>
              </a:rPr>
              <a:t> Cultural traits were</a:t>
            </a:r>
            <a:r>
              <a:rPr sz="2200" spc="5" dirty="0">
                <a:solidFill>
                  <a:srgbClr val="1F2A44"/>
                </a:solidFill>
                <a:latin typeface="Arial MT"/>
                <a:cs typeface="Arial MT"/>
              </a:rPr>
              <a:t> </a:t>
            </a:r>
            <a:r>
              <a:rPr sz="2200" spc="-5" dirty="0">
                <a:solidFill>
                  <a:srgbClr val="1F2A44"/>
                </a:solidFill>
                <a:latin typeface="Arial MT"/>
                <a:cs typeface="Arial MT"/>
              </a:rPr>
              <a:t>understood</a:t>
            </a:r>
            <a:r>
              <a:rPr sz="2200" spc="-15" dirty="0">
                <a:solidFill>
                  <a:srgbClr val="1F2A44"/>
                </a:solidFill>
                <a:latin typeface="Arial MT"/>
                <a:cs typeface="Arial MT"/>
              </a:rPr>
              <a:t> </a:t>
            </a:r>
            <a:r>
              <a:rPr sz="2200" spc="-10" dirty="0">
                <a:solidFill>
                  <a:srgbClr val="1F2A44"/>
                </a:solidFill>
                <a:latin typeface="Arial MT"/>
                <a:cs typeface="Arial MT"/>
              </a:rPr>
              <a:t>as </a:t>
            </a:r>
            <a:r>
              <a:rPr sz="2200" spc="-5" dirty="0">
                <a:solidFill>
                  <a:srgbClr val="1F2A44"/>
                </a:solidFill>
                <a:latin typeface="Arial MT"/>
                <a:cs typeface="Arial MT"/>
              </a:rPr>
              <a:t> representing</a:t>
            </a:r>
            <a:r>
              <a:rPr sz="2200" spc="-15" dirty="0">
                <a:solidFill>
                  <a:srgbClr val="1F2A44"/>
                </a:solidFill>
                <a:latin typeface="Arial MT"/>
                <a:cs typeface="Arial MT"/>
              </a:rPr>
              <a:t> </a:t>
            </a:r>
            <a:r>
              <a:rPr sz="2200" spc="-5" dirty="0">
                <a:solidFill>
                  <a:srgbClr val="1F2A44"/>
                </a:solidFill>
                <a:latin typeface="Arial MT"/>
                <a:cs typeface="Arial MT"/>
              </a:rPr>
              <a:t>the</a:t>
            </a:r>
            <a:r>
              <a:rPr sz="2200" spc="-10" dirty="0">
                <a:solidFill>
                  <a:srgbClr val="1F2A44"/>
                </a:solidFill>
                <a:latin typeface="Arial MT"/>
                <a:cs typeface="Arial MT"/>
              </a:rPr>
              <a:t> </a:t>
            </a:r>
            <a:r>
              <a:rPr sz="2200" spc="-5" dirty="0">
                <a:solidFill>
                  <a:srgbClr val="1F2A44"/>
                </a:solidFill>
                <a:latin typeface="Arial MT"/>
                <a:cs typeface="Arial MT"/>
              </a:rPr>
              <a:t>ethnocentric</a:t>
            </a:r>
            <a:r>
              <a:rPr sz="2200" spc="-10" dirty="0">
                <a:solidFill>
                  <a:srgbClr val="1F2A44"/>
                </a:solidFill>
                <a:latin typeface="Arial MT"/>
                <a:cs typeface="Arial MT"/>
              </a:rPr>
              <a:t> </a:t>
            </a:r>
            <a:r>
              <a:rPr sz="2200" spc="-5" dirty="0">
                <a:solidFill>
                  <a:srgbClr val="1F2A44"/>
                </a:solidFill>
                <a:latin typeface="Arial MT"/>
                <a:cs typeface="Arial MT"/>
              </a:rPr>
              <a:t>views</a:t>
            </a:r>
            <a:r>
              <a:rPr sz="2200" spc="15" dirty="0">
                <a:solidFill>
                  <a:srgbClr val="1F2A44"/>
                </a:solidFill>
                <a:latin typeface="Arial MT"/>
                <a:cs typeface="Arial MT"/>
              </a:rPr>
              <a:t> </a:t>
            </a:r>
            <a:r>
              <a:rPr sz="2200" spc="-5" dirty="0">
                <a:solidFill>
                  <a:srgbClr val="1F2A44"/>
                </a:solidFill>
                <a:latin typeface="Arial MT"/>
                <a:cs typeface="Arial MT"/>
              </a:rPr>
              <a:t>of</a:t>
            </a:r>
            <a:r>
              <a:rPr sz="2200" spc="5" dirty="0">
                <a:solidFill>
                  <a:srgbClr val="1F2A44"/>
                </a:solidFill>
                <a:latin typeface="Arial MT"/>
                <a:cs typeface="Arial MT"/>
              </a:rPr>
              <a:t> </a:t>
            </a:r>
            <a:r>
              <a:rPr sz="2200" spc="-5" dirty="0">
                <a:solidFill>
                  <a:srgbClr val="1F2A44"/>
                </a:solidFill>
                <a:latin typeface="Arial MT"/>
                <a:cs typeface="Arial MT"/>
              </a:rPr>
              <a:t>the</a:t>
            </a:r>
            <a:r>
              <a:rPr sz="2200" spc="-10" dirty="0">
                <a:solidFill>
                  <a:srgbClr val="1F2A44"/>
                </a:solidFill>
                <a:latin typeface="Arial MT"/>
                <a:cs typeface="Arial MT"/>
              </a:rPr>
              <a:t> </a:t>
            </a:r>
            <a:r>
              <a:rPr sz="2200" spc="-5" dirty="0">
                <a:solidFill>
                  <a:srgbClr val="1F2A44"/>
                </a:solidFill>
                <a:latin typeface="Arial MT"/>
                <a:cs typeface="Arial MT"/>
              </a:rPr>
              <a:t>mental and</a:t>
            </a:r>
            <a:r>
              <a:rPr sz="2200" spc="5" dirty="0">
                <a:solidFill>
                  <a:srgbClr val="1F2A44"/>
                </a:solidFill>
                <a:latin typeface="Arial MT"/>
                <a:cs typeface="Arial MT"/>
              </a:rPr>
              <a:t> </a:t>
            </a:r>
            <a:r>
              <a:rPr sz="2200" spc="-5" dirty="0">
                <a:solidFill>
                  <a:srgbClr val="1F2A44"/>
                </a:solidFill>
                <a:latin typeface="Arial MT"/>
                <a:cs typeface="Arial MT"/>
              </a:rPr>
              <a:t>moral progress in</a:t>
            </a:r>
            <a:r>
              <a:rPr sz="2200" spc="5" dirty="0">
                <a:solidFill>
                  <a:srgbClr val="1F2A44"/>
                </a:solidFill>
                <a:latin typeface="Arial MT"/>
                <a:cs typeface="Arial MT"/>
              </a:rPr>
              <a:t> </a:t>
            </a:r>
            <a:r>
              <a:rPr sz="2200" spc="-5" dirty="0">
                <a:solidFill>
                  <a:srgbClr val="1F2A44"/>
                </a:solidFill>
                <a:latin typeface="Arial MT"/>
                <a:cs typeface="Arial MT"/>
              </a:rPr>
              <a:t>the</a:t>
            </a:r>
            <a:r>
              <a:rPr sz="2200" spc="-10" dirty="0">
                <a:solidFill>
                  <a:srgbClr val="1F2A44"/>
                </a:solidFill>
                <a:latin typeface="Arial MT"/>
                <a:cs typeface="Arial MT"/>
              </a:rPr>
              <a:t> </a:t>
            </a:r>
            <a:r>
              <a:rPr sz="2200" spc="-5" dirty="0">
                <a:solidFill>
                  <a:srgbClr val="1F2A44"/>
                </a:solidFill>
                <a:latin typeface="Arial MT"/>
                <a:cs typeface="Arial MT"/>
              </a:rPr>
              <a:t>rational </a:t>
            </a:r>
            <a:r>
              <a:rPr sz="2200" spc="-570" dirty="0">
                <a:solidFill>
                  <a:srgbClr val="1F2A44"/>
                </a:solidFill>
                <a:latin typeface="Arial MT"/>
                <a:cs typeface="Arial MT"/>
              </a:rPr>
              <a:t> </a:t>
            </a:r>
            <a:r>
              <a:rPr sz="2200" spc="-5" dirty="0">
                <a:solidFill>
                  <a:srgbClr val="1F2A44"/>
                </a:solidFill>
                <a:latin typeface="Arial MT"/>
                <a:cs typeface="Arial MT"/>
              </a:rPr>
              <a:t>society</a:t>
            </a:r>
            <a:r>
              <a:rPr sz="2200" spc="-15" dirty="0">
                <a:solidFill>
                  <a:srgbClr val="1F2A44"/>
                </a:solidFill>
                <a:latin typeface="Arial MT"/>
                <a:cs typeface="Arial MT"/>
              </a:rPr>
              <a:t> </a:t>
            </a:r>
            <a:r>
              <a:rPr sz="2200" spc="-5" dirty="0">
                <a:solidFill>
                  <a:srgbClr val="1F2A44"/>
                </a:solidFill>
                <a:latin typeface="Arial MT"/>
                <a:cs typeface="Arial MT"/>
              </a:rPr>
              <a:t>of the</a:t>
            </a:r>
            <a:r>
              <a:rPr sz="2200" dirty="0">
                <a:solidFill>
                  <a:srgbClr val="1F2A44"/>
                </a:solidFill>
                <a:latin typeface="Arial MT"/>
                <a:cs typeface="Arial MT"/>
              </a:rPr>
              <a:t> </a:t>
            </a:r>
            <a:r>
              <a:rPr sz="2200" spc="-5" dirty="0">
                <a:solidFill>
                  <a:srgbClr val="1F2A44"/>
                </a:solidFill>
                <a:latin typeface="Arial MT"/>
                <a:cs typeface="Arial MT"/>
              </a:rPr>
              <a:t>industrialising</a:t>
            </a:r>
            <a:r>
              <a:rPr sz="2200" spc="-45" dirty="0">
                <a:solidFill>
                  <a:srgbClr val="1F2A44"/>
                </a:solidFill>
                <a:latin typeface="Arial MT"/>
                <a:cs typeface="Arial MT"/>
              </a:rPr>
              <a:t> </a:t>
            </a:r>
            <a:r>
              <a:rPr sz="2200" spc="-5" dirty="0">
                <a:solidFill>
                  <a:srgbClr val="1F2A44"/>
                </a:solidFill>
                <a:latin typeface="Arial MT"/>
                <a:cs typeface="Arial MT"/>
              </a:rPr>
              <a:t>England.</a:t>
            </a:r>
            <a:endParaRPr sz="2200" dirty="0">
              <a:latin typeface="Arial MT"/>
              <a:cs typeface="Arial MT"/>
            </a:endParaRPr>
          </a:p>
          <a:p>
            <a:pPr marL="240665" marR="81280" indent="-228600">
              <a:lnSpc>
                <a:spcPts val="2270"/>
              </a:lnSpc>
              <a:spcBef>
                <a:spcPts val="985"/>
              </a:spcBef>
              <a:buChar char="•"/>
              <a:tabLst>
                <a:tab pos="240665" algn="l"/>
                <a:tab pos="241300" algn="l"/>
              </a:tabLst>
            </a:pPr>
            <a:r>
              <a:rPr sz="2200" spc="-5" dirty="0">
                <a:solidFill>
                  <a:srgbClr val="1F2A44"/>
                </a:solidFill>
                <a:latin typeface="Arial MT"/>
                <a:cs typeface="Arial MT"/>
              </a:rPr>
              <a:t>Franz</a:t>
            </a:r>
            <a:r>
              <a:rPr sz="2200" spc="10" dirty="0">
                <a:solidFill>
                  <a:srgbClr val="1F2A44"/>
                </a:solidFill>
                <a:latin typeface="Arial MT"/>
                <a:cs typeface="Arial MT"/>
              </a:rPr>
              <a:t> </a:t>
            </a:r>
            <a:r>
              <a:rPr sz="2200" spc="-5" dirty="0">
                <a:solidFill>
                  <a:srgbClr val="1F2A44"/>
                </a:solidFill>
                <a:latin typeface="Arial MT"/>
                <a:cs typeface="Arial MT"/>
              </a:rPr>
              <a:t>Boas,</a:t>
            </a:r>
            <a:r>
              <a:rPr sz="2200" spc="5" dirty="0">
                <a:solidFill>
                  <a:srgbClr val="1F2A44"/>
                </a:solidFill>
                <a:latin typeface="Arial MT"/>
                <a:cs typeface="Arial MT"/>
              </a:rPr>
              <a:t> </a:t>
            </a:r>
            <a:r>
              <a:rPr sz="2200" spc="-5" dirty="0">
                <a:solidFill>
                  <a:srgbClr val="1F2A44"/>
                </a:solidFill>
                <a:latin typeface="Arial MT"/>
                <a:cs typeface="Arial MT"/>
              </a:rPr>
              <a:t>an</a:t>
            </a:r>
            <a:r>
              <a:rPr sz="2200" spc="-10" dirty="0">
                <a:solidFill>
                  <a:srgbClr val="1F2A44"/>
                </a:solidFill>
                <a:latin typeface="Arial MT"/>
                <a:cs typeface="Arial MT"/>
              </a:rPr>
              <a:t> </a:t>
            </a:r>
            <a:r>
              <a:rPr sz="2200" spc="-5" dirty="0">
                <a:solidFill>
                  <a:srgbClr val="1F2A44"/>
                </a:solidFill>
                <a:latin typeface="Arial MT"/>
                <a:cs typeface="Arial MT"/>
              </a:rPr>
              <a:t>early</a:t>
            </a:r>
            <a:r>
              <a:rPr sz="2200" dirty="0">
                <a:solidFill>
                  <a:srgbClr val="1F2A44"/>
                </a:solidFill>
                <a:latin typeface="Arial MT"/>
                <a:cs typeface="Arial MT"/>
              </a:rPr>
              <a:t> </a:t>
            </a:r>
            <a:r>
              <a:rPr sz="2200" spc="-5" dirty="0">
                <a:solidFill>
                  <a:srgbClr val="1F2A44"/>
                </a:solidFill>
                <a:latin typeface="Arial MT"/>
                <a:cs typeface="Arial MT"/>
              </a:rPr>
              <a:t>20th</a:t>
            </a:r>
            <a:r>
              <a:rPr sz="2200" spc="5" dirty="0">
                <a:solidFill>
                  <a:srgbClr val="1F2A44"/>
                </a:solidFill>
                <a:latin typeface="Arial MT"/>
                <a:cs typeface="Arial MT"/>
              </a:rPr>
              <a:t> </a:t>
            </a:r>
            <a:r>
              <a:rPr sz="2200" spc="-5" dirty="0">
                <a:solidFill>
                  <a:srgbClr val="1F2A44"/>
                </a:solidFill>
                <a:latin typeface="Arial MT"/>
                <a:cs typeface="Arial MT"/>
              </a:rPr>
              <a:t>century anthropologist</a:t>
            </a:r>
            <a:r>
              <a:rPr sz="2200" spc="-15" dirty="0">
                <a:solidFill>
                  <a:srgbClr val="1F2A44"/>
                </a:solidFill>
                <a:latin typeface="Arial MT"/>
                <a:cs typeface="Arial MT"/>
              </a:rPr>
              <a:t> </a:t>
            </a:r>
            <a:r>
              <a:rPr sz="2200" spc="-5" dirty="0">
                <a:solidFill>
                  <a:srgbClr val="1F2A44"/>
                </a:solidFill>
                <a:latin typeface="Arial MT"/>
                <a:cs typeface="Arial MT"/>
              </a:rPr>
              <a:t>introduced</a:t>
            </a:r>
            <a:r>
              <a:rPr sz="2200" spc="-20" dirty="0">
                <a:solidFill>
                  <a:srgbClr val="1F2A44"/>
                </a:solidFill>
                <a:latin typeface="Arial MT"/>
                <a:cs typeface="Arial MT"/>
              </a:rPr>
              <a:t> </a:t>
            </a:r>
            <a:r>
              <a:rPr sz="2200" spc="-5" dirty="0">
                <a:solidFill>
                  <a:srgbClr val="1F2A44"/>
                </a:solidFill>
                <a:latin typeface="Arial MT"/>
                <a:cs typeface="Arial MT"/>
              </a:rPr>
              <a:t>the</a:t>
            </a:r>
            <a:r>
              <a:rPr sz="2200" spc="5" dirty="0">
                <a:solidFill>
                  <a:srgbClr val="1F2A44"/>
                </a:solidFill>
                <a:latin typeface="Arial MT"/>
                <a:cs typeface="Arial MT"/>
              </a:rPr>
              <a:t> </a:t>
            </a:r>
            <a:r>
              <a:rPr sz="2200" spc="-5" dirty="0">
                <a:solidFill>
                  <a:srgbClr val="1F2A44"/>
                </a:solidFill>
                <a:latin typeface="Arial MT"/>
                <a:cs typeface="Arial MT"/>
              </a:rPr>
              <a:t>views of</a:t>
            </a:r>
            <a:r>
              <a:rPr sz="2200" spc="10" dirty="0">
                <a:solidFill>
                  <a:srgbClr val="1F2A44"/>
                </a:solidFill>
                <a:latin typeface="Arial MT"/>
                <a:cs typeface="Arial MT"/>
              </a:rPr>
              <a:t> </a:t>
            </a:r>
            <a:r>
              <a:rPr sz="2200" spc="-5" dirty="0">
                <a:solidFill>
                  <a:srgbClr val="1F2A44"/>
                </a:solidFill>
                <a:latin typeface="Arial MT"/>
                <a:cs typeface="Arial MT"/>
              </a:rPr>
              <a:t>cultural </a:t>
            </a:r>
            <a:r>
              <a:rPr sz="2200" dirty="0">
                <a:solidFill>
                  <a:srgbClr val="1F2A44"/>
                </a:solidFill>
                <a:latin typeface="Arial MT"/>
                <a:cs typeface="Arial MT"/>
              </a:rPr>
              <a:t> </a:t>
            </a:r>
            <a:r>
              <a:rPr sz="2200" spc="-5" dirty="0">
                <a:solidFill>
                  <a:srgbClr val="1F2A44"/>
                </a:solidFill>
                <a:latin typeface="Arial MT"/>
                <a:cs typeface="Arial MT"/>
              </a:rPr>
              <a:t>relativism,</a:t>
            </a:r>
            <a:r>
              <a:rPr sz="2200" spc="-15" dirty="0">
                <a:solidFill>
                  <a:srgbClr val="1F2A44"/>
                </a:solidFill>
                <a:latin typeface="Arial MT"/>
                <a:cs typeface="Arial MT"/>
              </a:rPr>
              <a:t> </a:t>
            </a:r>
            <a:r>
              <a:rPr sz="2200" spc="-5" dirty="0">
                <a:solidFill>
                  <a:srgbClr val="1F2A44"/>
                </a:solidFill>
                <a:latin typeface="Arial MT"/>
                <a:cs typeface="Arial MT"/>
              </a:rPr>
              <a:t>seeing</a:t>
            </a:r>
            <a:r>
              <a:rPr sz="2200" spc="-10" dirty="0">
                <a:solidFill>
                  <a:srgbClr val="1F2A44"/>
                </a:solidFill>
                <a:latin typeface="Arial MT"/>
                <a:cs typeface="Arial MT"/>
              </a:rPr>
              <a:t> </a:t>
            </a:r>
            <a:r>
              <a:rPr sz="2200" spc="-5" dirty="0">
                <a:solidFill>
                  <a:srgbClr val="1F2A44"/>
                </a:solidFill>
                <a:latin typeface="Arial MT"/>
                <a:cs typeface="Arial MT"/>
              </a:rPr>
              <a:t>culture</a:t>
            </a:r>
            <a:r>
              <a:rPr sz="2200" spc="-10" dirty="0">
                <a:solidFill>
                  <a:srgbClr val="1F2A44"/>
                </a:solidFill>
                <a:latin typeface="Arial MT"/>
                <a:cs typeface="Arial MT"/>
              </a:rPr>
              <a:t> </a:t>
            </a:r>
            <a:r>
              <a:rPr sz="2200" spc="-5" dirty="0">
                <a:solidFill>
                  <a:srgbClr val="1F2A44"/>
                </a:solidFill>
                <a:latin typeface="Arial MT"/>
                <a:cs typeface="Arial MT"/>
              </a:rPr>
              <a:t>and human</a:t>
            </a:r>
            <a:r>
              <a:rPr sz="2200" spc="15" dirty="0">
                <a:solidFill>
                  <a:srgbClr val="1F2A44"/>
                </a:solidFill>
                <a:latin typeface="Arial MT"/>
                <a:cs typeface="Arial MT"/>
              </a:rPr>
              <a:t> </a:t>
            </a:r>
            <a:r>
              <a:rPr sz="2200" spc="-5" dirty="0">
                <a:solidFill>
                  <a:srgbClr val="1F2A44"/>
                </a:solidFill>
                <a:latin typeface="Arial MT"/>
                <a:cs typeface="Arial MT"/>
              </a:rPr>
              <a:t>behaviour as</a:t>
            </a:r>
            <a:r>
              <a:rPr sz="2200" spc="20" dirty="0">
                <a:solidFill>
                  <a:srgbClr val="1F2A44"/>
                </a:solidFill>
                <a:latin typeface="Arial MT"/>
                <a:cs typeface="Arial MT"/>
              </a:rPr>
              <a:t> </a:t>
            </a:r>
            <a:r>
              <a:rPr sz="2200" spc="-5" dirty="0">
                <a:solidFill>
                  <a:srgbClr val="1F2A44"/>
                </a:solidFill>
                <a:latin typeface="Arial MT"/>
                <a:cs typeface="Arial MT"/>
              </a:rPr>
              <a:t>conditioned</a:t>
            </a:r>
            <a:r>
              <a:rPr sz="2200" spc="-35" dirty="0">
                <a:solidFill>
                  <a:srgbClr val="1F2A44"/>
                </a:solidFill>
                <a:latin typeface="Arial MT"/>
                <a:cs typeface="Arial MT"/>
              </a:rPr>
              <a:t> </a:t>
            </a:r>
            <a:r>
              <a:rPr sz="2200" spc="-5" dirty="0">
                <a:solidFill>
                  <a:srgbClr val="1F2A44"/>
                </a:solidFill>
                <a:latin typeface="Arial MT"/>
                <a:cs typeface="Arial MT"/>
              </a:rPr>
              <a:t>and</a:t>
            </a:r>
            <a:r>
              <a:rPr sz="2200" spc="5" dirty="0">
                <a:solidFill>
                  <a:srgbClr val="1F2A44"/>
                </a:solidFill>
                <a:latin typeface="Arial MT"/>
                <a:cs typeface="Arial MT"/>
              </a:rPr>
              <a:t> </a:t>
            </a:r>
            <a:r>
              <a:rPr sz="2200" spc="-5" dirty="0">
                <a:solidFill>
                  <a:srgbClr val="1F2A44"/>
                </a:solidFill>
                <a:latin typeface="Arial MT"/>
                <a:cs typeface="Arial MT"/>
              </a:rPr>
              <a:t>acquired solely </a:t>
            </a:r>
            <a:r>
              <a:rPr sz="2200" spc="-570" dirty="0">
                <a:solidFill>
                  <a:srgbClr val="1F2A44"/>
                </a:solidFill>
                <a:latin typeface="Arial MT"/>
                <a:cs typeface="Arial MT"/>
              </a:rPr>
              <a:t> </a:t>
            </a:r>
            <a:r>
              <a:rPr sz="2200" spc="-5" dirty="0">
                <a:solidFill>
                  <a:srgbClr val="1F2A44"/>
                </a:solidFill>
                <a:latin typeface="Arial MT"/>
                <a:cs typeface="Arial MT"/>
              </a:rPr>
              <a:t>through</a:t>
            </a:r>
            <a:r>
              <a:rPr sz="2200" spc="5" dirty="0">
                <a:solidFill>
                  <a:srgbClr val="1F2A44"/>
                </a:solidFill>
                <a:latin typeface="Arial MT"/>
                <a:cs typeface="Arial MT"/>
              </a:rPr>
              <a:t> </a:t>
            </a:r>
            <a:r>
              <a:rPr sz="2200" spc="-5" dirty="0">
                <a:solidFill>
                  <a:srgbClr val="1F2A44"/>
                </a:solidFill>
                <a:latin typeface="Arial MT"/>
                <a:cs typeface="Arial MT"/>
              </a:rPr>
              <a:t>unconscious</a:t>
            </a:r>
            <a:r>
              <a:rPr sz="2200" spc="-35" dirty="0">
                <a:solidFill>
                  <a:srgbClr val="1F2A44"/>
                </a:solidFill>
                <a:latin typeface="Arial MT"/>
                <a:cs typeface="Arial MT"/>
              </a:rPr>
              <a:t> </a:t>
            </a:r>
            <a:r>
              <a:rPr sz="2200" spc="-5" dirty="0" smtClean="0">
                <a:solidFill>
                  <a:srgbClr val="1F2A44"/>
                </a:solidFill>
                <a:latin typeface="Arial MT"/>
                <a:cs typeface="Arial MT"/>
              </a:rPr>
              <a:t>learning</a:t>
            </a:r>
            <a:r>
              <a:rPr lang="en-US" sz="2200" spc="-5" dirty="0" smtClean="0">
                <a:solidFill>
                  <a:srgbClr val="1F2A44"/>
                </a:solidFill>
                <a:latin typeface="Arial MT"/>
                <a:cs typeface="Arial MT"/>
              </a:rPr>
              <a:t> </a:t>
            </a:r>
            <a:r>
              <a:rPr lang="en-US" sz="2200" spc="-5" dirty="0" smtClean="0">
                <a:solidFill>
                  <a:srgbClr val="FF0000"/>
                </a:solidFill>
                <a:latin typeface="Arial MT"/>
                <a:cs typeface="Arial MT"/>
              </a:rPr>
              <a:t>(learning without awareness)</a:t>
            </a:r>
            <a:r>
              <a:rPr sz="2200" spc="-5" dirty="0" smtClean="0">
                <a:solidFill>
                  <a:srgbClr val="1F2A44"/>
                </a:solidFill>
                <a:latin typeface="Arial MT"/>
                <a:cs typeface="Arial MT"/>
              </a:rPr>
              <a:t>,</a:t>
            </a:r>
            <a:r>
              <a:rPr sz="2200" spc="5" dirty="0" smtClean="0">
                <a:solidFill>
                  <a:srgbClr val="1F2A44"/>
                </a:solidFill>
                <a:latin typeface="Arial MT"/>
                <a:cs typeface="Arial MT"/>
              </a:rPr>
              <a:t> </a:t>
            </a:r>
            <a:r>
              <a:rPr sz="2200" spc="-5" dirty="0">
                <a:solidFill>
                  <a:srgbClr val="1F2A44"/>
                </a:solidFill>
                <a:latin typeface="Arial MT"/>
                <a:cs typeface="Arial MT"/>
              </a:rPr>
              <a:t>based</a:t>
            </a:r>
            <a:r>
              <a:rPr sz="2200" spc="-10" dirty="0">
                <a:solidFill>
                  <a:srgbClr val="1F2A44"/>
                </a:solidFill>
                <a:latin typeface="Arial MT"/>
                <a:cs typeface="Arial MT"/>
              </a:rPr>
              <a:t> </a:t>
            </a:r>
            <a:r>
              <a:rPr sz="2200" spc="-5" dirty="0">
                <a:solidFill>
                  <a:srgbClr val="1F2A44"/>
                </a:solidFill>
                <a:latin typeface="Arial MT"/>
                <a:cs typeface="Arial MT"/>
              </a:rPr>
              <a:t>on</a:t>
            </a:r>
            <a:r>
              <a:rPr sz="2200" spc="10" dirty="0">
                <a:solidFill>
                  <a:srgbClr val="1F2A44"/>
                </a:solidFill>
                <a:latin typeface="Arial MT"/>
                <a:cs typeface="Arial MT"/>
              </a:rPr>
              <a:t> </a:t>
            </a:r>
            <a:r>
              <a:rPr sz="2200" spc="-5" dirty="0">
                <a:solidFill>
                  <a:srgbClr val="1F2A44"/>
                </a:solidFill>
                <a:latin typeface="Arial MT"/>
                <a:cs typeface="Arial MT"/>
              </a:rPr>
              <a:t>the</a:t>
            </a:r>
            <a:r>
              <a:rPr sz="2200" spc="-10" dirty="0">
                <a:solidFill>
                  <a:srgbClr val="1F2A44"/>
                </a:solidFill>
                <a:latin typeface="Arial MT"/>
                <a:cs typeface="Arial MT"/>
              </a:rPr>
              <a:t> </a:t>
            </a:r>
            <a:r>
              <a:rPr sz="2200" spc="-5" dirty="0" smtClean="0">
                <a:solidFill>
                  <a:srgbClr val="1F2A44"/>
                </a:solidFill>
                <a:latin typeface="Arial MT"/>
                <a:cs typeface="Arial MT"/>
              </a:rPr>
              <a:t>postulation</a:t>
            </a:r>
            <a:r>
              <a:rPr lang="en-US" sz="2200" spc="-5" dirty="0" smtClean="0">
                <a:solidFill>
                  <a:srgbClr val="1F2A44"/>
                </a:solidFill>
                <a:latin typeface="Arial MT"/>
                <a:cs typeface="Arial MT"/>
              </a:rPr>
              <a:t> </a:t>
            </a:r>
            <a:r>
              <a:rPr lang="en-US" sz="2200" spc="-5" dirty="0" smtClean="0">
                <a:solidFill>
                  <a:srgbClr val="FF0000"/>
                </a:solidFill>
                <a:latin typeface="Arial MT"/>
                <a:cs typeface="Arial MT"/>
              </a:rPr>
              <a:t>(Assumption) </a:t>
            </a:r>
            <a:r>
              <a:rPr sz="2200" spc="-15" dirty="0" smtClean="0">
                <a:solidFill>
                  <a:srgbClr val="FF0000"/>
                </a:solidFill>
                <a:latin typeface="Arial MT"/>
                <a:cs typeface="Arial MT"/>
              </a:rPr>
              <a:t> </a:t>
            </a:r>
            <a:r>
              <a:rPr sz="2200" spc="-5" dirty="0">
                <a:solidFill>
                  <a:srgbClr val="1F2A44"/>
                </a:solidFill>
                <a:latin typeface="Arial MT"/>
                <a:cs typeface="Arial MT"/>
              </a:rPr>
              <a:t>that</a:t>
            </a:r>
            <a:r>
              <a:rPr sz="2200" spc="10" dirty="0">
                <a:solidFill>
                  <a:srgbClr val="1F2A44"/>
                </a:solidFill>
                <a:latin typeface="Arial MT"/>
                <a:cs typeface="Arial MT"/>
              </a:rPr>
              <a:t> </a:t>
            </a:r>
            <a:r>
              <a:rPr sz="2200" spc="-5" dirty="0">
                <a:solidFill>
                  <a:srgbClr val="1F2A44"/>
                </a:solidFill>
                <a:latin typeface="Arial MT"/>
                <a:cs typeface="Arial MT"/>
              </a:rPr>
              <a:t>all cultures are</a:t>
            </a:r>
            <a:r>
              <a:rPr sz="2200" spc="5" dirty="0">
                <a:solidFill>
                  <a:srgbClr val="1F2A44"/>
                </a:solidFill>
                <a:latin typeface="Arial MT"/>
                <a:cs typeface="Arial MT"/>
              </a:rPr>
              <a:t> </a:t>
            </a:r>
            <a:r>
              <a:rPr sz="2200" spc="-5" dirty="0">
                <a:solidFill>
                  <a:srgbClr val="1F2A44"/>
                </a:solidFill>
                <a:latin typeface="Arial MT"/>
                <a:cs typeface="Arial MT"/>
              </a:rPr>
              <a:t>equally </a:t>
            </a:r>
            <a:r>
              <a:rPr sz="2200" spc="-565" dirty="0">
                <a:solidFill>
                  <a:srgbClr val="1F2A44"/>
                </a:solidFill>
                <a:latin typeface="Arial MT"/>
                <a:cs typeface="Arial MT"/>
              </a:rPr>
              <a:t> </a:t>
            </a:r>
            <a:r>
              <a:rPr sz="2200" spc="-5" dirty="0">
                <a:solidFill>
                  <a:srgbClr val="1F2A44"/>
                </a:solidFill>
                <a:latin typeface="Arial MT"/>
                <a:cs typeface="Arial MT"/>
              </a:rPr>
              <a:t>developed according </a:t>
            </a:r>
            <a:r>
              <a:rPr sz="2200" dirty="0">
                <a:solidFill>
                  <a:srgbClr val="1F2A44"/>
                </a:solidFill>
                <a:latin typeface="Arial MT"/>
                <a:cs typeface="Arial MT"/>
              </a:rPr>
              <a:t>to </a:t>
            </a:r>
            <a:r>
              <a:rPr sz="2200" spc="-5" dirty="0">
                <a:solidFill>
                  <a:srgbClr val="1F2A44"/>
                </a:solidFill>
                <a:latin typeface="Arial MT"/>
                <a:cs typeface="Arial MT"/>
              </a:rPr>
              <a:t>their own priorities and values; none is </a:t>
            </a:r>
            <a:r>
              <a:rPr sz="2200" spc="-20" dirty="0">
                <a:solidFill>
                  <a:srgbClr val="1F2A44"/>
                </a:solidFill>
                <a:latin typeface="Arial MT"/>
                <a:cs typeface="Arial MT"/>
              </a:rPr>
              <a:t>better, </a:t>
            </a:r>
            <a:r>
              <a:rPr sz="2200" spc="-5" dirty="0">
                <a:solidFill>
                  <a:srgbClr val="1F2A44"/>
                </a:solidFill>
                <a:latin typeface="Arial MT"/>
                <a:cs typeface="Arial MT"/>
              </a:rPr>
              <a:t>more </a:t>
            </a:r>
            <a:r>
              <a:rPr sz="2200" dirty="0">
                <a:solidFill>
                  <a:srgbClr val="1F2A44"/>
                </a:solidFill>
                <a:latin typeface="Arial MT"/>
                <a:cs typeface="Arial MT"/>
              </a:rPr>
              <a:t> </a:t>
            </a:r>
            <a:r>
              <a:rPr sz="2200" spc="-5" dirty="0">
                <a:solidFill>
                  <a:srgbClr val="1F2A44"/>
                </a:solidFill>
                <a:latin typeface="Arial MT"/>
                <a:cs typeface="Arial MT"/>
              </a:rPr>
              <a:t>advanced,</a:t>
            </a:r>
            <a:r>
              <a:rPr sz="2200" spc="-10" dirty="0">
                <a:solidFill>
                  <a:srgbClr val="1F2A44"/>
                </a:solidFill>
                <a:latin typeface="Arial MT"/>
                <a:cs typeface="Arial MT"/>
              </a:rPr>
              <a:t> </a:t>
            </a:r>
            <a:r>
              <a:rPr sz="2200" spc="-5" dirty="0">
                <a:solidFill>
                  <a:srgbClr val="1F2A44"/>
                </a:solidFill>
                <a:latin typeface="Arial MT"/>
                <a:cs typeface="Arial MT"/>
              </a:rPr>
              <a:t>or</a:t>
            </a:r>
            <a:r>
              <a:rPr sz="2200" dirty="0">
                <a:solidFill>
                  <a:srgbClr val="1F2A44"/>
                </a:solidFill>
                <a:latin typeface="Arial MT"/>
                <a:cs typeface="Arial MT"/>
              </a:rPr>
              <a:t> </a:t>
            </a:r>
            <a:r>
              <a:rPr sz="2200" spc="-5" dirty="0">
                <a:solidFill>
                  <a:srgbClr val="1F2A44"/>
                </a:solidFill>
                <a:latin typeface="Arial MT"/>
                <a:cs typeface="Arial MT"/>
              </a:rPr>
              <a:t>less </a:t>
            </a:r>
            <a:r>
              <a:rPr sz="2200" spc="-5" dirty="0" smtClean="0">
                <a:solidFill>
                  <a:srgbClr val="1F2A44"/>
                </a:solidFill>
                <a:latin typeface="Arial MT"/>
                <a:cs typeface="Arial MT"/>
              </a:rPr>
              <a:t>primitive</a:t>
            </a:r>
            <a:r>
              <a:rPr lang="en-US" sz="2200" spc="-5" dirty="0" smtClean="0">
                <a:solidFill>
                  <a:srgbClr val="1F2A44"/>
                </a:solidFill>
                <a:latin typeface="Arial MT"/>
                <a:cs typeface="Arial MT"/>
              </a:rPr>
              <a:t> </a:t>
            </a:r>
            <a:r>
              <a:rPr lang="en-US" sz="2200" spc="-5" dirty="0" smtClean="0">
                <a:solidFill>
                  <a:srgbClr val="FF0000"/>
                </a:solidFill>
                <a:latin typeface="Arial MT"/>
                <a:cs typeface="Arial MT"/>
              </a:rPr>
              <a:t>(</a:t>
            </a:r>
            <a:r>
              <a:rPr lang="en-US" sz="2200" spc="-5" dirty="0" err="1" smtClean="0">
                <a:solidFill>
                  <a:srgbClr val="FF0000"/>
                </a:solidFill>
                <a:latin typeface="Arial MT"/>
                <a:cs typeface="Arial MT"/>
              </a:rPr>
              <a:t>Pracheen</a:t>
            </a:r>
            <a:r>
              <a:rPr lang="en-US" sz="2200" spc="-5" dirty="0" smtClean="0">
                <a:solidFill>
                  <a:srgbClr val="FF0000"/>
                </a:solidFill>
                <a:latin typeface="Arial MT"/>
                <a:cs typeface="Arial MT"/>
              </a:rPr>
              <a:t>)</a:t>
            </a:r>
            <a:r>
              <a:rPr sz="2200" spc="-15" dirty="0" smtClean="0">
                <a:solidFill>
                  <a:srgbClr val="FF0000"/>
                </a:solidFill>
                <a:latin typeface="Arial MT"/>
                <a:cs typeface="Arial MT"/>
              </a:rPr>
              <a:t> </a:t>
            </a:r>
            <a:r>
              <a:rPr sz="2200" spc="-5" dirty="0">
                <a:solidFill>
                  <a:srgbClr val="1F2A44"/>
                </a:solidFill>
                <a:latin typeface="Arial MT"/>
                <a:cs typeface="Arial MT"/>
              </a:rPr>
              <a:t>than</a:t>
            </a:r>
            <a:r>
              <a:rPr sz="2200" spc="-15" dirty="0">
                <a:solidFill>
                  <a:srgbClr val="1F2A44"/>
                </a:solidFill>
                <a:latin typeface="Arial MT"/>
                <a:cs typeface="Arial MT"/>
              </a:rPr>
              <a:t> </a:t>
            </a:r>
            <a:r>
              <a:rPr sz="2200" spc="-5" dirty="0">
                <a:solidFill>
                  <a:srgbClr val="1F2A44"/>
                </a:solidFill>
                <a:latin typeface="Arial MT"/>
                <a:cs typeface="Arial MT"/>
              </a:rPr>
              <a:t>any </a:t>
            </a:r>
            <a:r>
              <a:rPr sz="2200" spc="-25" dirty="0">
                <a:solidFill>
                  <a:srgbClr val="1F2A44"/>
                </a:solidFill>
                <a:latin typeface="Arial MT"/>
                <a:cs typeface="Arial MT"/>
              </a:rPr>
              <a:t>other.</a:t>
            </a:r>
            <a:endParaRPr sz="2200" dirty="0">
              <a:latin typeface="Arial MT"/>
              <a:cs typeface="Arial MT"/>
            </a:endParaRPr>
          </a:p>
        </p:txBody>
      </p:sp>
      <p:sp>
        <p:nvSpPr>
          <p:cNvPr id="4" name="Action Button: Custom 3">
            <a:hlinkClick r:id="" action="ppaction://noaction" highlightClick="1"/>
          </p:cNvPr>
          <p:cNvSpPr/>
          <p:nvPr/>
        </p:nvSpPr>
        <p:spPr>
          <a:xfrm>
            <a:off x="8896311" y="92311"/>
            <a:ext cx="3042282" cy="1892174"/>
          </a:xfrm>
          <a:prstGeom prst="actionButtonBlank">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60190" y="801147"/>
            <a:ext cx="5071110" cy="635000"/>
          </a:xfrm>
          <a:prstGeom prst="rect">
            <a:avLst/>
          </a:prstGeom>
        </p:spPr>
        <p:txBody>
          <a:bodyPr vert="horz" wrap="square" lIns="0" tIns="12065" rIns="0" bIns="0" rtlCol="0">
            <a:spAutoFit/>
          </a:bodyPr>
          <a:lstStyle/>
          <a:p>
            <a:pPr marL="12700">
              <a:lnSpc>
                <a:spcPct val="100000"/>
              </a:lnSpc>
              <a:spcBef>
                <a:spcPts val="95"/>
              </a:spcBef>
            </a:pPr>
            <a:r>
              <a:rPr spc="-10" dirty="0"/>
              <a:t>The</a:t>
            </a:r>
            <a:r>
              <a:rPr spc="-35" dirty="0"/>
              <a:t> </a:t>
            </a:r>
            <a:r>
              <a:rPr spc="-5" dirty="0"/>
              <a:t>Modern</a:t>
            </a:r>
            <a:r>
              <a:rPr spc="-15" dirty="0"/>
              <a:t> </a:t>
            </a:r>
            <a:r>
              <a:rPr spc="-10" dirty="0"/>
              <a:t>Concept</a:t>
            </a:r>
          </a:p>
        </p:txBody>
      </p:sp>
      <p:sp>
        <p:nvSpPr>
          <p:cNvPr id="3" name="object 3"/>
          <p:cNvSpPr txBox="1"/>
          <p:nvPr/>
        </p:nvSpPr>
        <p:spPr>
          <a:xfrm>
            <a:off x="916939" y="1819021"/>
            <a:ext cx="10205085" cy="3472746"/>
          </a:xfrm>
          <a:prstGeom prst="rect">
            <a:avLst/>
          </a:prstGeom>
        </p:spPr>
        <p:txBody>
          <a:bodyPr vert="horz" wrap="square" lIns="0" tIns="48260" rIns="0" bIns="0" rtlCol="0">
            <a:spAutoFit/>
          </a:bodyPr>
          <a:lstStyle/>
          <a:p>
            <a:pPr marL="240665" marR="102235" indent="-228600">
              <a:lnSpc>
                <a:spcPts val="2270"/>
              </a:lnSpc>
              <a:spcBef>
                <a:spcPts val="380"/>
              </a:spcBef>
              <a:buChar char="•"/>
              <a:tabLst>
                <a:tab pos="240665" algn="l"/>
                <a:tab pos="241300" algn="l"/>
              </a:tabLst>
            </a:pPr>
            <a:r>
              <a:rPr sz="2400" spc="-5" dirty="0">
                <a:solidFill>
                  <a:srgbClr val="1F2A44"/>
                </a:solidFill>
                <a:latin typeface="Arial MT"/>
                <a:cs typeface="Arial MT"/>
              </a:rPr>
              <a:t>Schwartz (1992)</a:t>
            </a:r>
            <a:r>
              <a:rPr sz="2400" spc="5" dirty="0">
                <a:solidFill>
                  <a:srgbClr val="1F2A44"/>
                </a:solidFill>
                <a:latin typeface="Arial MT"/>
                <a:cs typeface="Arial MT"/>
              </a:rPr>
              <a:t> </a:t>
            </a:r>
            <a:r>
              <a:rPr sz="2400" spc="-5" dirty="0">
                <a:solidFill>
                  <a:srgbClr val="1F2A44"/>
                </a:solidFill>
                <a:latin typeface="Arial MT"/>
                <a:cs typeface="Arial MT"/>
              </a:rPr>
              <a:t>suggests</a:t>
            </a:r>
            <a:r>
              <a:rPr sz="2400" spc="-10" dirty="0">
                <a:solidFill>
                  <a:srgbClr val="1F2A44"/>
                </a:solidFill>
                <a:latin typeface="Arial MT"/>
                <a:cs typeface="Arial MT"/>
              </a:rPr>
              <a:t> </a:t>
            </a:r>
            <a:r>
              <a:rPr sz="2400" spc="-5" dirty="0">
                <a:solidFill>
                  <a:srgbClr val="1F2A44"/>
                </a:solidFill>
                <a:latin typeface="Arial MT"/>
                <a:cs typeface="Arial MT"/>
              </a:rPr>
              <a:t>that</a:t>
            </a:r>
            <a:r>
              <a:rPr sz="2400" dirty="0">
                <a:solidFill>
                  <a:srgbClr val="1F2A44"/>
                </a:solidFill>
                <a:latin typeface="Arial MT"/>
                <a:cs typeface="Arial MT"/>
              </a:rPr>
              <a:t> </a:t>
            </a:r>
            <a:r>
              <a:rPr sz="2400" spc="-5" dirty="0">
                <a:solidFill>
                  <a:srgbClr val="1F2A44"/>
                </a:solidFill>
                <a:latin typeface="Arial MT"/>
                <a:cs typeface="Arial MT"/>
              </a:rPr>
              <a:t>human</a:t>
            </a:r>
            <a:r>
              <a:rPr sz="2400" spc="15" dirty="0">
                <a:solidFill>
                  <a:srgbClr val="1F2A44"/>
                </a:solidFill>
                <a:latin typeface="Arial MT"/>
                <a:cs typeface="Arial MT"/>
              </a:rPr>
              <a:t> </a:t>
            </a:r>
            <a:r>
              <a:rPr sz="2400" spc="-5" dirty="0">
                <a:solidFill>
                  <a:srgbClr val="1F2A44"/>
                </a:solidFill>
                <a:latin typeface="Arial MT"/>
                <a:cs typeface="Arial MT"/>
              </a:rPr>
              <a:t>behaviour can</a:t>
            </a:r>
            <a:r>
              <a:rPr sz="2400" spc="-15" dirty="0">
                <a:solidFill>
                  <a:srgbClr val="1F2A44"/>
                </a:solidFill>
                <a:latin typeface="Arial MT"/>
                <a:cs typeface="Arial MT"/>
              </a:rPr>
              <a:t> </a:t>
            </a:r>
            <a:r>
              <a:rPr sz="2400" spc="-5" dirty="0">
                <a:solidFill>
                  <a:srgbClr val="1F2A44"/>
                </a:solidFill>
                <a:latin typeface="Arial MT"/>
                <a:cs typeface="Arial MT"/>
              </a:rPr>
              <a:t>be</a:t>
            </a:r>
            <a:r>
              <a:rPr sz="2400" spc="5" dirty="0">
                <a:solidFill>
                  <a:srgbClr val="1F2A44"/>
                </a:solidFill>
                <a:latin typeface="Arial MT"/>
                <a:cs typeface="Arial MT"/>
              </a:rPr>
              <a:t> </a:t>
            </a:r>
            <a:r>
              <a:rPr sz="2400" spc="-5" dirty="0">
                <a:solidFill>
                  <a:srgbClr val="1F2A44"/>
                </a:solidFill>
                <a:latin typeface="Arial MT"/>
                <a:cs typeface="Arial MT"/>
              </a:rPr>
              <a:t>understood</a:t>
            </a:r>
            <a:r>
              <a:rPr sz="2400" spc="-10" dirty="0">
                <a:solidFill>
                  <a:srgbClr val="1F2A44"/>
                </a:solidFill>
                <a:latin typeface="Arial MT"/>
                <a:cs typeface="Arial MT"/>
              </a:rPr>
              <a:t> </a:t>
            </a:r>
            <a:r>
              <a:rPr sz="2400" spc="-5" dirty="0">
                <a:solidFill>
                  <a:srgbClr val="1F2A44"/>
                </a:solidFill>
                <a:latin typeface="Arial MT"/>
                <a:cs typeface="Arial MT"/>
              </a:rPr>
              <a:t>through</a:t>
            </a:r>
            <a:r>
              <a:rPr sz="2400" spc="5" dirty="0">
                <a:solidFill>
                  <a:srgbClr val="1F2A44"/>
                </a:solidFill>
                <a:latin typeface="Arial MT"/>
                <a:cs typeface="Arial MT"/>
              </a:rPr>
              <a:t> </a:t>
            </a:r>
            <a:r>
              <a:rPr sz="2400" spc="-5" dirty="0">
                <a:solidFill>
                  <a:srgbClr val="1F2A44"/>
                </a:solidFill>
                <a:latin typeface="Arial MT"/>
                <a:cs typeface="Arial MT"/>
              </a:rPr>
              <a:t>culture </a:t>
            </a:r>
            <a:r>
              <a:rPr sz="2400" spc="-570" dirty="0">
                <a:solidFill>
                  <a:srgbClr val="1F2A44"/>
                </a:solidFill>
                <a:latin typeface="Arial MT"/>
                <a:cs typeface="Arial MT"/>
              </a:rPr>
              <a:t> </a:t>
            </a:r>
            <a:r>
              <a:rPr sz="2400" spc="-5" dirty="0">
                <a:solidFill>
                  <a:srgbClr val="1F2A44"/>
                </a:solidFill>
                <a:latin typeface="Arial MT"/>
                <a:cs typeface="Arial MT"/>
              </a:rPr>
              <a:t>as a collective phenomenon which includes language and the symbolic codes </a:t>
            </a:r>
            <a:r>
              <a:rPr sz="2400" dirty="0">
                <a:solidFill>
                  <a:srgbClr val="1F2A44"/>
                </a:solidFill>
                <a:latin typeface="Arial MT"/>
                <a:cs typeface="Arial MT"/>
              </a:rPr>
              <a:t> </a:t>
            </a:r>
            <a:r>
              <a:rPr sz="2400" spc="-5" dirty="0">
                <a:solidFill>
                  <a:srgbClr val="1F2A44"/>
                </a:solidFill>
                <a:latin typeface="Arial MT"/>
                <a:cs typeface="Arial MT"/>
              </a:rPr>
              <a:t>adopted by people, and </a:t>
            </a:r>
            <a:r>
              <a:rPr sz="2400" dirty="0">
                <a:solidFill>
                  <a:srgbClr val="1F2A44"/>
                </a:solidFill>
                <a:latin typeface="Arial MT"/>
                <a:cs typeface="Arial MT"/>
              </a:rPr>
              <a:t>consists </a:t>
            </a:r>
            <a:r>
              <a:rPr sz="2400" spc="-5" dirty="0">
                <a:solidFill>
                  <a:srgbClr val="1F2A44"/>
                </a:solidFill>
                <a:latin typeface="Arial MT"/>
                <a:cs typeface="Arial MT"/>
              </a:rPr>
              <a:t>of learnt behaviours which are transmitted from </a:t>
            </a:r>
            <a:r>
              <a:rPr sz="2400" dirty="0">
                <a:solidFill>
                  <a:srgbClr val="1F2A44"/>
                </a:solidFill>
                <a:latin typeface="Arial MT"/>
                <a:cs typeface="Arial MT"/>
              </a:rPr>
              <a:t> </a:t>
            </a:r>
            <a:r>
              <a:rPr sz="2400" spc="-5" dirty="0">
                <a:solidFill>
                  <a:srgbClr val="1F2A44"/>
                </a:solidFill>
                <a:latin typeface="Arial MT"/>
                <a:cs typeface="Arial MT"/>
              </a:rPr>
              <a:t>generation</a:t>
            </a:r>
            <a:r>
              <a:rPr sz="2400" spc="-15" dirty="0">
                <a:solidFill>
                  <a:srgbClr val="1F2A44"/>
                </a:solidFill>
                <a:latin typeface="Arial MT"/>
                <a:cs typeface="Arial MT"/>
              </a:rPr>
              <a:t> </a:t>
            </a:r>
            <a:r>
              <a:rPr sz="2400" dirty="0">
                <a:solidFill>
                  <a:srgbClr val="1F2A44"/>
                </a:solidFill>
                <a:latin typeface="Arial MT"/>
                <a:cs typeface="Arial MT"/>
              </a:rPr>
              <a:t>to </a:t>
            </a:r>
            <a:r>
              <a:rPr sz="2400" spc="-5" dirty="0">
                <a:solidFill>
                  <a:srgbClr val="1F2A44"/>
                </a:solidFill>
                <a:latin typeface="Arial MT"/>
                <a:cs typeface="Arial MT"/>
              </a:rPr>
              <a:t>generation</a:t>
            </a:r>
            <a:r>
              <a:rPr sz="2400" spc="-15" dirty="0">
                <a:solidFill>
                  <a:srgbClr val="1F2A44"/>
                </a:solidFill>
                <a:latin typeface="Arial MT"/>
                <a:cs typeface="Arial MT"/>
              </a:rPr>
              <a:t> </a:t>
            </a:r>
            <a:r>
              <a:rPr sz="2400" spc="-5" dirty="0">
                <a:solidFill>
                  <a:srgbClr val="1F2A44"/>
                </a:solidFill>
                <a:latin typeface="Arial MT"/>
                <a:cs typeface="Arial MT"/>
              </a:rPr>
              <a:t>within</a:t>
            </a:r>
            <a:r>
              <a:rPr sz="2400" spc="-25" dirty="0">
                <a:solidFill>
                  <a:srgbClr val="1F2A44"/>
                </a:solidFill>
                <a:latin typeface="Arial MT"/>
                <a:cs typeface="Arial MT"/>
              </a:rPr>
              <a:t> </a:t>
            </a:r>
            <a:r>
              <a:rPr sz="2400" spc="-5" dirty="0">
                <a:solidFill>
                  <a:srgbClr val="1F2A44"/>
                </a:solidFill>
                <a:latin typeface="Arial MT"/>
                <a:cs typeface="Arial MT"/>
              </a:rPr>
              <a:t>a</a:t>
            </a:r>
            <a:r>
              <a:rPr sz="2400" dirty="0">
                <a:solidFill>
                  <a:srgbClr val="1F2A44"/>
                </a:solidFill>
                <a:latin typeface="Arial MT"/>
                <a:cs typeface="Arial MT"/>
              </a:rPr>
              <a:t> </a:t>
            </a:r>
            <a:r>
              <a:rPr sz="2400" spc="-5" dirty="0">
                <a:solidFill>
                  <a:srgbClr val="1F2A44"/>
                </a:solidFill>
                <a:latin typeface="Arial MT"/>
                <a:cs typeface="Arial MT"/>
              </a:rPr>
              <a:t>particular</a:t>
            </a:r>
            <a:r>
              <a:rPr sz="2400" spc="-15" dirty="0">
                <a:solidFill>
                  <a:srgbClr val="1F2A44"/>
                </a:solidFill>
                <a:latin typeface="Arial MT"/>
                <a:cs typeface="Arial MT"/>
              </a:rPr>
              <a:t> </a:t>
            </a:r>
            <a:r>
              <a:rPr sz="2400" spc="-5" dirty="0">
                <a:solidFill>
                  <a:srgbClr val="1F2A44"/>
                </a:solidFill>
                <a:latin typeface="Arial MT"/>
                <a:cs typeface="Arial MT"/>
              </a:rPr>
              <a:t>cultural</a:t>
            </a:r>
            <a:r>
              <a:rPr sz="2400" spc="-20" dirty="0">
                <a:solidFill>
                  <a:srgbClr val="1F2A44"/>
                </a:solidFill>
                <a:latin typeface="Arial MT"/>
                <a:cs typeface="Arial MT"/>
              </a:rPr>
              <a:t> </a:t>
            </a:r>
            <a:r>
              <a:rPr sz="2400" spc="-10" dirty="0">
                <a:solidFill>
                  <a:srgbClr val="1F2A44"/>
                </a:solidFill>
                <a:latin typeface="Arial MT"/>
                <a:cs typeface="Arial MT"/>
              </a:rPr>
              <a:t>group</a:t>
            </a:r>
            <a:r>
              <a:rPr sz="2400" spc="-10" dirty="0" smtClean="0">
                <a:solidFill>
                  <a:srgbClr val="1F2A44"/>
                </a:solidFill>
                <a:latin typeface="Arial MT"/>
                <a:cs typeface="Arial MT"/>
              </a:rPr>
              <a:t>.</a:t>
            </a:r>
            <a:endParaRPr lang="en-US" sz="2400" spc="-10" dirty="0" smtClean="0">
              <a:solidFill>
                <a:srgbClr val="1F2A44"/>
              </a:solidFill>
              <a:latin typeface="Arial MT"/>
              <a:cs typeface="Arial MT"/>
            </a:endParaRPr>
          </a:p>
          <a:p>
            <a:pPr marL="12065" marR="102235">
              <a:lnSpc>
                <a:spcPts val="2270"/>
              </a:lnSpc>
              <a:spcBef>
                <a:spcPts val="380"/>
              </a:spcBef>
              <a:tabLst>
                <a:tab pos="240665" algn="l"/>
                <a:tab pos="241300" algn="l"/>
              </a:tabLst>
            </a:pPr>
            <a:endParaRPr sz="2400" dirty="0">
              <a:latin typeface="Arial MT"/>
              <a:cs typeface="Arial MT"/>
            </a:endParaRPr>
          </a:p>
          <a:p>
            <a:pPr marL="241300" marR="5080" indent="-228600">
              <a:lnSpc>
                <a:spcPts val="2270"/>
              </a:lnSpc>
              <a:spcBef>
                <a:spcPts val="1000"/>
              </a:spcBef>
              <a:buChar char="•"/>
              <a:tabLst>
                <a:tab pos="240665" algn="l"/>
                <a:tab pos="241300" algn="l"/>
              </a:tabLst>
            </a:pPr>
            <a:r>
              <a:rPr sz="2400" spc="-5" dirty="0">
                <a:solidFill>
                  <a:srgbClr val="1F2A44"/>
                </a:solidFill>
                <a:latin typeface="Arial MT"/>
                <a:cs typeface="Arial MT"/>
              </a:rPr>
              <a:t>Hofstede, Hofstede</a:t>
            </a:r>
            <a:r>
              <a:rPr sz="2400" spc="-10" dirty="0">
                <a:solidFill>
                  <a:srgbClr val="1F2A44"/>
                </a:solidFill>
                <a:latin typeface="Arial MT"/>
                <a:cs typeface="Arial MT"/>
              </a:rPr>
              <a:t> </a:t>
            </a:r>
            <a:r>
              <a:rPr sz="2400" spc="-5" dirty="0">
                <a:solidFill>
                  <a:srgbClr val="1F2A44"/>
                </a:solidFill>
                <a:latin typeface="Arial MT"/>
                <a:cs typeface="Arial MT"/>
              </a:rPr>
              <a:t>and</a:t>
            </a:r>
            <a:r>
              <a:rPr sz="2400" dirty="0">
                <a:solidFill>
                  <a:srgbClr val="1F2A44"/>
                </a:solidFill>
                <a:latin typeface="Arial MT"/>
                <a:cs typeface="Arial MT"/>
              </a:rPr>
              <a:t> </a:t>
            </a:r>
            <a:r>
              <a:rPr sz="2400" spc="-5" dirty="0">
                <a:solidFill>
                  <a:srgbClr val="1F2A44"/>
                </a:solidFill>
                <a:latin typeface="Arial MT"/>
                <a:cs typeface="Arial MT"/>
              </a:rPr>
              <a:t>Minkov</a:t>
            </a:r>
            <a:r>
              <a:rPr sz="2400" spc="-10" dirty="0">
                <a:solidFill>
                  <a:srgbClr val="1F2A44"/>
                </a:solidFill>
                <a:latin typeface="Arial MT"/>
                <a:cs typeface="Arial MT"/>
              </a:rPr>
              <a:t> </a:t>
            </a:r>
            <a:r>
              <a:rPr sz="2400" spc="-5" dirty="0">
                <a:solidFill>
                  <a:srgbClr val="1F2A44"/>
                </a:solidFill>
                <a:latin typeface="Arial MT"/>
                <a:cs typeface="Arial MT"/>
              </a:rPr>
              <a:t>(2010)</a:t>
            </a:r>
            <a:r>
              <a:rPr sz="2400" spc="15" dirty="0">
                <a:solidFill>
                  <a:srgbClr val="1F2A44"/>
                </a:solidFill>
                <a:latin typeface="Arial MT"/>
                <a:cs typeface="Arial MT"/>
              </a:rPr>
              <a:t> </a:t>
            </a:r>
            <a:r>
              <a:rPr sz="2400" spc="-5" dirty="0">
                <a:solidFill>
                  <a:srgbClr val="1F2A44"/>
                </a:solidFill>
                <a:latin typeface="Arial MT"/>
                <a:cs typeface="Arial MT"/>
              </a:rPr>
              <a:t>maintain</a:t>
            </a:r>
            <a:r>
              <a:rPr sz="2400" spc="-20" dirty="0">
                <a:solidFill>
                  <a:srgbClr val="1F2A44"/>
                </a:solidFill>
                <a:latin typeface="Arial MT"/>
                <a:cs typeface="Arial MT"/>
              </a:rPr>
              <a:t> </a:t>
            </a:r>
            <a:r>
              <a:rPr sz="2400" spc="-5" dirty="0">
                <a:solidFill>
                  <a:srgbClr val="1F2A44"/>
                </a:solidFill>
                <a:latin typeface="Arial MT"/>
                <a:cs typeface="Arial MT"/>
              </a:rPr>
              <a:t>that</a:t>
            </a:r>
            <a:r>
              <a:rPr sz="2400" spc="10" dirty="0">
                <a:solidFill>
                  <a:srgbClr val="1F2A44"/>
                </a:solidFill>
                <a:latin typeface="Arial MT"/>
                <a:cs typeface="Arial MT"/>
              </a:rPr>
              <a:t> </a:t>
            </a:r>
            <a:r>
              <a:rPr sz="2400" spc="-5" dirty="0">
                <a:solidFill>
                  <a:srgbClr val="FF0000"/>
                </a:solidFill>
                <a:latin typeface="Arial MT"/>
                <a:cs typeface="Arial MT"/>
              </a:rPr>
              <a:t>“Culture</a:t>
            </a:r>
            <a:r>
              <a:rPr sz="2400" spc="-10" dirty="0">
                <a:solidFill>
                  <a:srgbClr val="FF0000"/>
                </a:solidFill>
                <a:latin typeface="Arial MT"/>
                <a:cs typeface="Arial MT"/>
              </a:rPr>
              <a:t> </a:t>
            </a:r>
            <a:r>
              <a:rPr sz="2400" spc="-5" dirty="0">
                <a:solidFill>
                  <a:srgbClr val="FF0000"/>
                </a:solidFill>
                <a:latin typeface="Arial MT"/>
                <a:cs typeface="Arial MT"/>
              </a:rPr>
              <a:t>is</a:t>
            </a:r>
            <a:r>
              <a:rPr sz="2400" dirty="0">
                <a:solidFill>
                  <a:srgbClr val="FF0000"/>
                </a:solidFill>
                <a:latin typeface="Arial MT"/>
                <a:cs typeface="Arial MT"/>
              </a:rPr>
              <a:t> </a:t>
            </a:r>
            <a:r>
              <a:rPr sz="2400" spc="-5" dirty="0">
                <a:solidFill>
                  <a:srgbClr val="FF0000"/>
                </a:solidFill>
                <a:latin typeface="Arial MT"/>
                <a:cs typeface="Arial MT"/>
              </a:rPr>
              <a:t>learned,</a:t>
            </a:r>
            <a:r>
              <a:rPr sz="2400" spc="10" dirty="0">
                <a:solidFill>
                  <a:srgbClr val="FF0000"/>
                </a:solidFill>
                <a:latin typeface="Arial MT"/>
                <a:cs typeface="Arial MT"/>
              </a:rPr>
              <a:t> </a:t>
            </a:r>
            <a:r>
              <a:rPr sz="2400" spc="-5" dirty="0">
                <a:solidFill>
                  <a:srgbClr val="FF0000"/>
                </a:solidFill>
                <a:latin typeface="Arial MT"/>
                <a:cs typeface="Arial MT"/>
              </a:rPr>
              <a:t>not innate” </a:t>
            </a:r>
            <a:r>
              <a:rPr sz="2400" dirty="0">
                <a:solidFill>
                  <a:srgbClr val="FF0000"/>
                </a:solidFill>
                <a:latin typeface="Arial MT"/>
                <a:cs typeface="Arial MT"/>
              </a:rPr>
              <a:t> </a:t>
            </a:r>
            <a:r>
              <a:rPr sz="2400" spc="-5" dirty="0">
                <a:solidFill>
                  <a:srgbClr val="1F2A44"/>
                </a:solidFill>
                <a:latin typeface="Arial MT"/>
                <a:cs typeface="Arial MT"/>
              </a:rPr>
              <a:t>and </a:t>
            </a:r>
            <a:r>
              <a:rPr sz="2400" dirty="0">
                <a:solidFill>
                  <a:srgbClr val="1F2A44"/>
                </a:solidFill>
                <a:latin typeface="Arial MT"/>
                <a:cs typeface="Arial MT"/>
              </a:rPr>
              <a:t>it </a:t>
            </a:r>
            <a:r>
              <a:rPr sz="2400" spc="-5" dirty="0">
                <a:solidFill>
                  <a:srgbClr val="1F2A44"/>
                </a:solidFill>
                <a:latin typeface="Arial MT"/>
                <a:cs typeface="Arial MT"/>
              </a:rPr>
              <a:t>is fundamentally shaped by </a:t>
            </a:r>
            <a:r>
              <a:rPr sz="2400" spc="-10" dirty="0">
                <a:solidFill>
                  <a:srgbClr val="1F2A44"/>
                </a:solidFill>
                <a:latin typeface="Arial MT"/>
                <a:cs typeface="Arial MT"/>
              </a:rPr>
              <a:t>people’s </a:t>
            </a:r>
            <a:r>
              <a:rPr sz="2400" spc="-5" dirty="0">
                <a:solidFill>
                  <a:srgbClr val="1F2A44"/>
                </a:solidFill>
                <a:latin typeface="Arial MT"/>
                <a:cs typeface="Arial MT"/>
              </a:rPr>
              <a:t>social environment, bridging human </a:t>
            </a:r>
            <a:r>
              <a:rPr sz="2400" dirty="0">
                <a:solidFill>
                  <a:srgbClr val="1F2A44"/>
                </a:solidFill>
                <a:latin typeface="Arial MT"/>
                <a:cs typeface="Arial MT"/>
              </a:rPr>
              <a:t> </a:t>
            </a:r>
            <a:r>
              <a:rPr sz="2400" spc="-5" dirty="0">
                <a:solidFill>
                  <a:srgbClr val="1F2A44"/>
                </a:solidFill>
                <a:latin typeface="Arial MT"/>
                <a:cs typeface="Arial MT"/>
              </a:rPr>
              <a:t>nature</a:t>
            </a:r>
            <a:r>
              <a:rPr sz="2400" spc="5" dirty="0">
                <a:solidFill>
                  <a:srgbClr val="1F2A44"/>
                </a:solidFill>
                <a:latin typeface="Arial MT"/>
                <a:cs typeface="Arial MT"/>
              </a:rPr>
              <a:t> </a:t>
            </a:r>
            <a:r>
              <a:rPr sz="2400" spc="-5" dirty="0">
                <a:solidFill>
                  <a:srgbClr val="1F2A44"/>
                </a:solidFill>
                <a:latin typeface="Arial MT"/>
                <a:cs typeface="Arial MT"/>
              </a:rPr>
              <a:t>and</a:t>
            </a:r>
            <a:r>
              <a:rPr sz="2400" spc="-10" dirty="0">
                <a:solidFill>
                  <a:srgbClr val="1F2A44"/>
                </a:solidFill>
                <a:latin typeface="Arial MT"/>
                <a:cs typeface="Arial MT"/>
              </a:rPr>
              <a:t> individual’s</a:t>
            </a:r>
            <a:r>
              <a:rPr sz="2400" spc="-25" dirty="0">
                <a:solidFill>
                  <a:srgbClr val="1F2A44"/>
                </a:solidFill>
                <a:latin typeface="Arial MT"/>
                <a:cs typeface="Arial MT"/>
              </a:rPr>
              <a:t> </a:t>
            </a:r>
            <a:r>
              <a:rPr sz="2400" spc="-20" dirty="0">
                <a:solidFill>
                  <a:srgbClr val="1F2A44"/>
                </a:solidFill>
                <a:latin typeface="Arial MT"/>
                <a:cs typeface="Arial MT"/>
              </a:rPr>
              <a:t>personality,</a:t>
            </a:r>
            <a:r>
              <a:rPr sz="2400" dirty="0">
                <a:solidFill>
                  <a:srgbClr val="1F2A44"/>
                </a:solidFill>
                <a:latin typeface="Arial MT"/>
                <a:cs typeface="Arial MT"/>
              </a:rPr>
              <a:t> </a:t>
            </a:r>
            <a:r>
              <a:rPr sz="2400" spc="-5" dirty="0">
                <a:solidFill>
                  <a:srgbClr val="1F2A44"/>
                </a:solidFill>
                <a:latin typeface="Arial MT"/>
                <a:cs typeface="Arial MT"/>
              </a:rPr>
              <a:t>although</a:t>
            </a:r>
            <a:r>
              <a:rPr sz="2400" spc="-10" dirty="0">
                <a:solidFill>
                  <a:srgbClr val="1F2A44"/>
                </a:solidFill>
                <a:latin typeface="Arial MT"/>
                <a:cs typeface="Arial MT"/>
              </a:rPr>
              <a:t> </a:t>
            </a:r>
            <a:r>
              <a:rPr sz="2400" spc="-5" dirty="0">
                <a:solidFill>
                  <a:srgbClr val="1F2A44"/>
                </a:solidFill>
                <a:latin typeface="Arial MT"/>
                <a:cs typeface="Arial MT"/>
              </a:rPr>
              <a:t>an exact</a:t>
            </a:r>
            <a:r>
              <a:rPr sz="2400" spc="10" dirty="0">
                <a:solidFill>
                  <a:srgbClr val="1F2A44"/>
                </a:solidFill>
                <a:latin typeface="Arial MT"/>
                <a:cs typeface="Arial MT"/>
              </a:rPr>
              <a:t> </a:t>
            </a:r>
            <a:r>
              <a:rPr sz="2400" spc="-5" dirty="0">
                <a:solidFill>
                  <a:srgbClr val="1F2A44"/>
                </a:solidFill>
                <a:latin typeface="Arial MT"/>
                <a:cs typeface="Arial MT"/>
              </a:rPr>
              <a:t>differentiation</a:t>
            </a:r>
            <a:r>
              <a:rPr sz="2400" spc="-20" dirty="0">
                <a:solidFill>
                  <a:srgbClr val="1F2A44"/>
                </a:solidFill>
                <a:latin typeface="Arial MT"/>
                <a:cs typeface="Arial MT"/>
              </a:rPr>
              <a:t> </a:t>
            </a:r>
            <a:r>
              <a:rPr sz="2400" spc="-5" dirty="0">
                <a:solidFill>
                  <a:srgbClr val="1F2A44"/>
                </a:solidFill>
                <a:latin typeface="Arial MT"/>
                <a:cs typeface="Arial MT"/>
              </a:rPr>
              <a:t>between</a:t>
            </a:r>
            <a:r>
              <a:rPr sz="2400" spc="-10" dirty="0">
                <a:solidFill>
                  <a:srgbClr val="1F2A44"/>
                </a:solidFill>
                <a:latin typeface="Arial MT"/>
                <a:cs typeface="Arial MT"/>
              </a:rPr>
              <a:t> </a:t>
            </a:r>
            <a:r>
              <a:rPr sz="2400" spc="-5" dirty="0">
                <a:solidFill>
                  <a:srgbClr val="1F2A44"/>
                </a:solidFill>
                <a:latin typeface="Arial MT"/>
                <a:cs typeface="Arial MT"/>
              </a:rPr>
              <a:t>the</a:t>
            </a:r>
            <a:r>
              <a:rPr sz="2400" spc="10" dirty="0">
                <a:solidFill>
                  <a:srgbClr val="1F2A44"/>
                </a:solidFill>
                <a:latin typeface="Arial MT"/>
                <a:cs typeface="Arial MT"/>
              </a:rPr>
              <a:t> </a:t>
            </a:r>
            <a:r>
              <a:rPr sz="2400" spc="-5" dirty="0">
                <a:solidFill>
                  <a:srgbClr val="1F2A44"/>
                </a:solidFill>
                <a:latin typeface="Arial MT"/>
                <a:cs typeface="Arial MT"/>
              </a:rPr>
              <a:t>tree </a:t>
            </a:r>
            <a:r>
              <a:rPr sz="2400" spc="-570" dirty="0">
                <a:solidFill>
                  <a:srgbClr val="1F2A44"/>
                </a:solidFill>
                <a:latin typeface="Arial MT"/>
                <a:cs typeface="Arial MT"/>
              </a:rPr>
              <a:t> </a:t>
            </a:r>
            <a:r>
              <a:rPr sz="2400" spc="-5" dirty="0">
                <a:solidFill>
                  <a:srgbClr val="1F2A44"/>
                </a:solidFill>
                <a:latin typeface="Arial MT"/>
                <a:cs typeface="Arial MT"/>
              </a:rPr>
              <a:t>components</a:t>
            </a:r>
            <a:r>
              <a:rPr sz="2400" spc="-15" dirty="0">
                <a:solidFill>
                  <a:srgbClr val="1F2A44"/>
                </a:solidFill>
                <a:latin typeface="Arial MT"/>
                <a:cs typeface="Arial MT"/>
              </a:rPr>
              <a:t> </a:t>
            </a:r>
            <a:r>
              <a:rPr sz="2400" spc="-5" dirty="0">
                <a:solidFill>
                  <a:srgbClr val="1F2A44"/>
                </a:solidFill>
                <a:latin typeface="Arial MT"/>
                <a:cs typeface="Arial MT"/>
              </a:rPr>
              <a:t>cannot be</a:t>
            </a:r>
            <a:r>
              <a:rPr sz="2400" dirty="0">
                <a:solidFill>
                  <a:srgbClr val="1F2A44"/>
                </a:solidFill>
                <a:latin typeface="Arial MT"/>
                <a:cs typeface="Arial MT"/>
              </a:rPr>
              <a:t> </a:t>
            </a:r>
            <a:r>
              <a:rPr sz="2400" spc="-5" dirty="0">
                <a:solidFill>
                  <a:srgbClr val="1F2A44"/>
                </a:solidFill>
                <a:latin typeface="Arial MT"/>
                <a:cs typeface="Arial MT"/>
              </a:rPr>
              <a:t>provided</a:t>
            </a:r>
            <a:r>
              <a:rPr sz="2400" spc="-15" dirty="0">
                <a:solidFill>
                  <a:srgbClr val="1F2A44"/>
                </a:solidFill>
                <a:latin typeface="Arial MT"/>
                <a:cs typeface="Arial MT"/>
              </a:rPr>
              <a:t> </a:t>
            </a:r>
            <a:r>
              <a:rPr sz="2400" spc="-5" dirty="0">
                <a:solidFill>
                  <a:srgbClr val="1F2A44"/>
                </a:solidFill>
                <a:latin typeface="Arial MT"/>
                <a:cs typeface="Arial MT"/>
              </a:rPr>
              <a:t>by</a:t>
            </a:r>
            <a:r>
              <a:rPr sz="2400" spc="10" dirty="0">
                <a:solidFill>
                  <a:srgbClr val="1F2A44"/>
                </a:solidFill>
                <a:latin typeface="Arial MT"/>
                <a:cs typeface="Arial MT"/>
              </a:rPr>
              <a:t> </a:t>
            </a:r>
            <a:r>
              <a:rPr sz="2400" spc="-5" dirty="0">
                <a:solidFill>
                  <a:srgbClr val="1F2A44"/>
                </a:solidFill>
                <a:latin typeface="Arial MT"/>
                <a:cs typeface="Arial MT"/>
              </a:rPr>
              <a:t>social</a:t>
            </a:r>
            <a:r>
              <a:rPr sz="2400" spc="-30" dirty="0">
                <a:solidFill>
                  <a:srgbClr val="1F2A44"/>
                </a:solidFill>
                <a:latin typeface="Arial MT"/>
                <a:cs typeface="Arial MT"/>
              </a:rPr>
              <a:t> </a:t>
            </a:r>
            <a:r>
              <a:rPr sz="2400" spc="-5" dirty="0">
                <a:solidFill>
                  <a:srgbClr val="1F2A44"/>
                </a:solidFill>
                <a:latin typeface="Arial MT"/>
                <a:cs typeface="Arial MT"/>
              </a:rPr>
              <a:t>sciences</a:t>
            </a:r>
            <a:r>
              <a:rPr sz="2400" spc="-15" dirty="0">
                <a:solidFill>
                  <a:srgbClr val="1F2A44"/>
                </a:solidFill>
                <a:latin typeface="Arial MT"/>
                <a:cs typeface="Arial MT"/>
              </a:rPr>
              <a:t> </a:t>
            </a:r>
            <a:r>
              <a:rPr sz="2400" spc="-5" dirty="0">
                <a:solidFill>
                  <a:srgbClr val="1F2A44"/>
                </a:solidFill>
                <a:latin typeface="Arial MT"/>
                <a:cs typeface="Arial MT"/>
              </a:rPr>
              <a:t>yet.</a:t>
            </a:r>
            <a:endParaRPr sz="2400" dirty="0">
              <a:latin typeface="Arial MT"/>
              <a:cs typeface="Arial MT"/>
            </a:endParaRPr>
          </a:p>
        </p:txBody>
      </p:sp>
      <p:sp>
        <p:nvSpPr>
          <p:cNvPr id="4" name="Action Button: Custom 3">
            <a:hlinkClick r:id="" action="ppaction://noaction" highlightClick="1"/>
          </p:cNvPr>
          <p:cNvSpPr/>
          <p:nvPr/>
        </p:nvSpPr>
        <p:spPr>
          <a:xfrm>
            <a:off x="8746682" y="92311"/>
            <a:ext cx="3042282" cy="1892174"/>
          </a:xfrm>
          <a:prstGeom prst="actionButtonBlank">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954051"/>
            <a:ext cx="8579485" cy="635000"/>
          </a:xfrm>
          <a:prstGeom prst="rect">
            <a:avLst/>
          </a:prstGeom>
        </p:spPr>
        <p:txBody>
          <a:bodyPr vert="horz" wrap="square" lIns="0" tIns="12065" rIns="0" bIns="0" rtlCol="0">
            <a:spAutoFit/>
          </a:bodyPr>
          <a:lstStyle/>
          <a:p>
            <a:pPr marL="12700">
              <a:lnSpc>
                <a:spcPct val="100000"/>
              </a:lnSpc>
              <a:spcBef>
                <a:spcPts val="95"/>
              </a:spcBef>
            </a:pPr>
            <a:r>
              <a:rPr spc="-10" dirty="0"/>
              <a:t>The </a:t>
            </a:r>
            <a:r>
              <a:rPr spc="-5" dirty="0"/>
              <a:t>Main</a:t>
            </a:r>
            <a:r>
              <a:rPr dirty="0"/>
              <a:t> </a:t>
            </a:r>
            <a:r>
              <a:rPr spc="-5" dirty="0"/>
              <a:t>Characteristics</a:t>
            </a:r>
            <a:r>
              <a:rPr spc="45" dirty="0"/>
              <a:t> </a:t>
            </a:r>
            <a:r>
              <a:rPr spc="-5" dirty="0"/>
              <a:t>of Culture</a:t>
            </a:r>
          </a:p>
        </p:txBody>
      </p:sp>
      <p:sp>
        <p:nvSpPr>
          <p:cNvPr id="3" name="object 3"/>
          <p:cNvSpPr txBox="1">
            <a:spLocks noGrp="1"/>
          </p:cNvSpPr>
          <p:nvPr>
            <p:ph type="body" idx="1"/>
          </p:nvPr>
        </p:nvSpPr>
        <p:spPr>
          <a:xfrm>
            <a:off x="916939" y="1819021"/>
            <a:ext cx="10358120" cy="4139595"/>
          </a:xfrm>
          <a:prstGeom prst="rect">
            <a:avLst/>
          </a:prstGeom>
        </p:spPr>
        <p:txBody>
          <a:bodyPr vert="horz" wrap="square" lIns="0" tIns="48260" rIns="0" bIns="0" rtlCol="0">
            <a:spAutoFit/>
          </a:bodyPr>
          <a:lstStyle/>
          <a:p>
            <a:pPr marL="241300" marR="5080" indent="-229235" algn="just">
              <a:lnSpc>
                <a:spcPts val="2270"/>
              </a:lnSpc>
              <a:spcBef>
                <a:spcPts val="380"/>
              </a:spcBef>
              <a:buFont typeface="Arial MT"/>
              <a:buChar char="•"/>
              <a:tabLst>
                <a:tab pos="241300" algn="l"/>
              </a:tabLst>
            </a:pPr>
            <a:r>
              <a:rPr sz="2400" b="1" u="sng" spc="-5" dirty="0">
                <a:latin typeface="Arial"/>
                <a:cs typeface="Arial"/>
              </a:rPr>
              <a:t>Culture </a:t>
            </a:r>
            <a:r>
              <a:rPr sz="2400" b="1" u="sng" dirty="0">
                <a:latin typeface="Arial"/>
                <a:cs typeface="Arial"/>
              </a:rPr>
              <a:t>is </a:t>
            </a:r>
            <a:r>
              <a:rPr sz="2400" b="1" u="sng" spc="-10" dirty="0">
                <a:latin typeface="Arial"/>
                <a:cs typeface="Arial"/>
              </a:rPr>
              <a:t>shared</a:t>
            </a:r>
            <a:r>
              <a:rPr sz="2400" b="1" spc="-10" dirty="0">
                <a:latin typeface="Arial"/>
                <a:cs typeface="Arial"/>
              </a:rPr>
              <a:t> </a:t>
            </a:r>
            <a:r>
              <a:rPr b="1" spc="-5" dirty="0">
                <a:latin typeface="Arial"/>
                <a:cs typeface="Arial"/>
              </a:rPr>
              <a:t>– </a:t>
            </a:r>
            <a:r>
              <a:rPr sz="2200" spc="-10" dirty="0"/>
              <a:t>it is </a:t>
            </a:r>
            <a:r>
              <a:rPr sz="2200" spc="-5" dirty="0"/>
              <a:t>studied </a:t>
            </a:r>
            <a:r>
              <a:rPr sz="2200" spc="-10" dirty="0"/>
              <a:t>in </a:t>
            </a:r>
            <a:r>
              <a:rPr sz="2200" spc="-5" dirty="0"/>
              <a:t>relation to </a:t>
            </a:r>
            <a:r>
              <a:rPr sz="2200" spc="-10" dirty="0"/>
              <a:t>groups </a:t>
            </a:r>
            <a:r>
              <a:rPr sz="2200" spc="-5" dirty="0"/>
              <a:t>of </a:t>
            </a:r>
            <a:r>
              <a:rPr sz="2200" spc="-10" dirty="0"/>
              <a:t>people </a:t>
            </a:r>
            <a:r>
              <a:rPr sz="2200" spc="-5" dirty="0"/>
              <a:t>(nations, tribes, </a:t>
            </a:r>
            <a:r>
              <a:rPr sz="2200" spc="-10" dirty="0"/>
              <a:t>ethnic </a:t>
            </a:r>
            <a:r>
              <a:rPr sz="2200" spc="-5" dirty="0"/>
              <a:t> groups).</a:t>
            </a:r>
            <a:r>
              <a:rPr sz="2200" dirty="0"/>
              <a:t> </a:t>
            </a:r>
            <a:r>
              <a:rPr sz="2200" spc="-5" dirty="0">
                <a:solidFill>
                  <a:srgbClr val="FF0000"/>
                </a:solidFill>
              </a:rPr>
              <a:t>An</a:t>
            </a:r>
            <a:r>
              <a:rPr sz="2200" dirty="0">
                <a:solidFill>
                  <a:srgbClr val="FF0000"/>
                </a:solidFill>
              </a:rPr>
              <a:t> </a:t>
            </a:r>
            <a:r>
              <a:rPr sz="2200" spc="-10" dirty="0">
                <a:solidFill>
                  <a:srgbClr val="FF0000"/>
                </a:solidFill>
              </a:rPr>
              <a:t>individual</a:t>
            </a:r>
            <a:r>
              <a:rPr sz="2200" spc="-5" dirty="0">
                <a:solidFill>
                  <a:srgbClr val="FF0000"/>
                </a:solidFill>
              </a:rPr>
              <a:t> does</a:t>
            </a:r>
            <a:r>
              <a:rPr sz="2200" dirty="0">
                <a:solidFill>
                  <a:srgbClr val="FF0000"/>
                </a:solidFill>
              </a:rPr>
              <a:t> </a:t>
            </a:r>
            <a:r>
              <a:rPr sz="2200" spc="-10" dirty="0">
                <a:solidFill>
                  <a:srgbClr val="FF0000"/>
                </a:solidFill>
              </a:rPr>
              <a:t>have</a:t>
            </a:r>
            <a:r>
              <a:rPr sz="2200" spc="-5" dirty="0">
                <a:solidFill>
                  <a:srgbClr val="FF0000"/>
                </a:solidFill>
              </a:rPr>
              <a:t> a</a:t>
            </a:r>
            <a:r>
              <a:rPr sz="2200" dirty="0">
                <a:solidFill>
                  <a:srgbClr val="FF0000"/>
                </a:solidFill>
              </a:rPr>
              <a:t> </a:t>
            </a:r>
            <a:r>
              <a:rPr sz="2200" spc="-5" dirty="0">
                <a:solidFill>
                  <a:srgbClr val="FF0000"/>
                </a:solidFill>
              </a:rPr>
              <a:t>personality</a:t>
            </a:r>
            <a:r>
              <a:rPr sz="2200" dirty="0">
                <a:solidFill>
                  <a:srgbClr val="FF0000"/>
                </a:solidFill>
              </a:rPr>
              <a:t> </a:t>
            </a:r>
            <a:r>
              <a:rPr sz="2200" spc="-5" dirty="0">
                <a:solidFill>
                  <a:srgbClr val="FF0000"/>
                </a:solidFill>
              </a:rPr>
              <a:t>but</a:t>
            </a:r>
            <a:r>
              <a:rPr sz="2200" dirty="0">
                <a:solidFill>
                  <a:srgbClr val="FF0000"/>
                </a:solidFill>
              </a:rPr>
              <a:t> </a:t>
            </a:r>
            <a:r>
              <a:rPr sz="2200" spc="-5" dirty="0">
                <a:solidFill>
                  <a:srgbClr val="FF0000"/>
                </a:solidFill>
              </a:rPr>
              <a:t>not</a:t>
            </a:r>
            <a:r>
              <a:rPr sz="2200" dirty="0">
                <a:solidFill>
                  <a:srgbClr val="FF0000"/>
                </a:solidFill>
              </a:rPr>
              <a:t> </a:t>
            </a:r>
            <a:r>
              <a:rPr sz="2200" spc="-5" dirty="0">
                <a:solidFill>
                  <a:srgbClr val="FF0000"/>
                </a:solidFill>
              </a:rPr>
              <a:t>an</a:t>
            </a:r>
            <a:r>
              <a:rPr sz="2200" dirty="0">
                <a:solidFill>
                  <a:srgbClr val="FF0000"/>
                </a:solidFill>
              </a:rPr>
              <a:t> </a:t>
            </a:r>
            <a:r>
              <a:rPr sz="2200" spc="-10" dirty="0">
                <a:solidFill>
                  <a:srgbClr val="FF0000"/>
                </a:solidFill>
              </a:rPr>
              <a:t>individual</a:t>
            </a:r>
            <a:r>
              <a:rPr sz="2200" spc="560" dirty="0">
                <a:solidFill>
                  <a:srgbClr val="FF0000"/>
                </a:solidFill>
              </a:rPr>
              <a:t> </a:t>
            </a:r>
            <a:r>
              <a:rPr sz="2200" spc="-5" dirty="0">
                <a:solidFill>
                  <a:srgbClr val="FF0000"/>
                </a:solidFill>
              </a:rPr>
              <a:t>culture.</a:t>
            </a:r>
            <a:r>
              <a:rPr sz="2200" spc="-5" dirty="0"/>
              <a:t> </a:t>
            </a:r>
            <a:r>
              <a:rPr sz="2200" dirty="0"/>
              <a:t> </a:t>
            </a:r>
            <a:r>
              <a:rPr sz="2200" spc="-5" dirty="0"/>
              <a:t>Individuals within a </a:t>
            </a:r>
            <a:r>
              <a:rPr sz="2200" spc="-10" dirty="0"/>
              <a:t>specific </a:t>
            </a:r>
            <a:r>
              <a:rPr sz="2200" spc="-5" dirty="0"/>
              <a:t>group usually share similar </a:t>
            </a:r>
            <a:r>
              <a:rPr sz="2200" spc="-10" dirty="0"/>
              <a:t>values, </a:t>
            </a:r>
            <a:r>
              <a:rPr sz="2200" spc="-5" dirty="0"/>
              <a:t>norms and beliefs. </a:t>
            </a:r>
            <a:r>
              <a:rPr sz="2200" dirty="0"/>
              <a:t>It </a:t>
            </a:r>
            <a:r>
              <a:rPr sz="2200" spc="5" dirty="0"/>
              <a:t> </a:t>
            </a:r>
            <a:r>
              <a:rPr sz="2200" spc="-5" dirty="0"/>
              <a:t>should</a:t>
            </a:r>
            <a:r>
              <a:rPr sz="2200" spc="-20" dirty="0"/>
              <a:t> </a:t>
            </a:r>
            <a:r>
              <a:rPr sz="2200" spc="-5" dirty="0"/>
              <a:t>be</a:t>
            </a:r>
            <a:r>
              <a:rPr sz="2200" spc="5" dirty="0"/>
              <a:t> </a:t>
            </a:r>
            <a:r>
              <a:rPr sz="2200" spc="-5" dirty="0"/>
              <a:t>noted</a:t>
            </a:r>
            <a:r>
              <a:rPr sz="2200" spc="10" dirty="0"/>
              <a:t> </a:t>
            </a:r>
            <a:r>
              <a:rPr sz="2200" spc="-5" dirty="0"/>
              <a:t>that</a:t>
            </a:r>
            <a:r>
              <a:rPr sz="2200" dirty="0"/>
              <a:t> </a:t>
            </a:r>
            <a:r>
              <a:rPr sz="2200" spc="-5" dirty="0"/>
              <a:t>not</a:t>
            </a:r>
            <a:r>
              <a:rPr sz="2200" spc="20" dirty="0"/>
              <a:t> </a:t>
            </a:r>
            <a:r>
              <a:rPr sz="2200" spc="-5" dirty="0"/>
              <a:t>all group</a:t>
            </a:r>
            <a:r>
              <a:rPr sz="2200" spc="5" dirty="0"/>
              <a:t> </a:t>
            </a:r>
            <a:r>
              <a:rPr sz="2200" spc="-5" dirty="0"/>
              <a:t>members</a:t>
            </a:r>
            <a:r>
              <a:rPr sz="2200" spc="10" dirty="0"/>
              <a:t> </a:t>
            </a:r>
            <a:r>
              <a:rPr sz="2200" spc="-5" dirty="0"/>
              <a:t>necessarily</a:t>
            </a:r>
            <a:r>
              <a:rPr sz="2200" spc="-20" dirty="0"/>
              <a:t> </a:t>
            </a:r>
            <a:r>
              <a:rPr sz="2200" spc="-5" dirty="0"/>
              <a:t>hold</a:t>
            </a:r>
            <a:r>
              <a:rPr sz="2200" dirty="0"/>
              <a:t> </a:t>
            </a:r>
            <a:r>
              <a:rPr sz="2200" spc="-5" dirty="0"/>
              <a:t>the</a:t>
            </a:r>
            <a:r>
              <a:rPr sz="2200" spc="-10" dirty="0"/>
              <a:t> </a:t>
            </a:r>
            <a:r>
              <a:rPr sz="2200" spc="-5" dirty="0"/>
              <a:t>same</a:t>
            </a:r>
            <a:r>
              <a:rPr sz="2200" spc="-10" dirty="0"/>
              <a:t> </a:t>
            </a:r>
            <a:r>
              <a:rPr sz="2200" spc="-5" dirty="0"/>
              <a:t>cultural</a:t>
            </a:r>
            <a:r>
              <a:rPr sz="2200" spc="5" dirty="0"/>
              <a:t> </a:t>
            </a:r>
            <a:r>
              <a:rPr sz="2200" spc="-5" dirty="0"/>
              <a:t>traits.</a:t>
            </a:r>
          </a:p>
          <a:p>
            <a:pPr marL="240029" marR="5080" indent="-227965" algn="just">
              <a:lnSpc>
                <a:spcPts val="2270"/>
              </a:lnSpc>
              <a:spcBef>
                <a:spcPts val="1000"/>
              </a:spcBef>
              <a:buFont typeface="Arial MT"/>
              <a:buChar char="•"/>
              <a:tabLst>
                <a:tab pos="241300" algn="l"/>
              </a:tabLst>
            </a:pPr>
            <a:r>
              <a:rPr sz="2400" b="1" u="sng" spc="-5" dirty="0">
                <a:latin typeface="Arial"/>
                <a:cs typeface="Arial"/>
              </a:rPr>
              <a:t>Culture</a:t>
            </a:r>
            <a:r>
              <a:rPr sz="2400" b="1" u="sng" dirty="0">
                <a:latin typeface="Arial"/>
                <a:cs typeface="Arial"/>
              </a:rPr>
              <a:t> is</a:t>
            </a:r>
            <a:r>
              <a:rPr sz="2400" b="1" u="sng" spc="5" dirty="0">
                <a:latin typeface="Arial"/>
                <a:cs typeface="Arial"/>
              </a:rPr>
              <a:t> </a:t>
            </a:r>
            <a:r>
              <a:rPr sz="2400" b="1" u="sng" spc="-5" dirty="0">
                <a:latin typeface="Arial"/>
                <a:cs typeface="Arial"/>
              </a:rPr>
              <a:t>stable</a:t>
            </a:r>
            <a:r>
              <a:rPr sz="2400" b="1" dirty="0">
                <a:latin typeface="Arial"/>
                <a:cs typeface="Arial"/>
              </a:rPr>
              <a:t> </a:t>
            </a:r>
            <a:r>
              <a:rPr b="1" spc="-5" dirty="0">
                <a:latin typeface="Arial"/>
                <a:cs typeface="Arial"/>
              </a:rPr>
              <a:t>–</a:t>
            </a:r>
            <a:r>
              <a:rPr b="1" dirty="0">
                <a:latin typeface="Arial"/>
                <a:cs typeface="Arial"/>
              </a:rPr>
              <a:t> </a:t>
            </a:r>
            <a:r>
              <a:rPr sz="2200" spc="-5" dirty="0"/>
              <a:t>some</a:t>
            </a:r>
            <a:r>
              <a:rPr sz="2200" dirty="0"/>
              <a:t> </a:t>
            </a:r>
            <a:r>
              <a:rPr sz="2200" spc="-5" dirty="0"/>
              <a:t>cultural</a:t>
            </a:r>
            <a:r>
              <a:rPr sz="2200" dirty="0"/>
              <a:t> </a:t>
            </a:r>
            <a:r>
              <a:rPr sz="2200" spc="-5" dirty="0"/>
              <a:t>traits</a:t>
            </a:r>
            <a:r>
              <a:rPr sz="2200" dirty="0"/>
              <a:t> </a:t>
            </a:r>
            <a:r>
              <a:rPr sz="2200" spc="-5" dirty="0"/>
              <a:t>can</a:t>
            </a:r>
            <a:r>
              <a:rPr sz="2200" dirty="0"/>
              <a:t> </a:t>
            </a:r>
            <a:r>
              <a:rPr sz="2200" spc="-15" dirty="0"/>
              <a:t>be</a:t>
            </a:r>
            <a:r>
              <a:rPr sz="2200" spc="-10" dirty="0"/>
              <a:t> </a:t>
            </a:r>
            <a:r>
              <a:rPr sz="2200" spc="-5" dirty="0"/>
              <a:t>durable</a:t>
            </a:r>
            <a:r>
              <a:rPr sz="2200" dirty="0"/>
              <a:t> </a:t>
            </a:r>
            <a:r>
              <a:rPr sz="2200" spc="-5" dirty="0"/>
              <a:t>and</a:t>
            </a:r>
            <a:r>
              <a:rPr sz="2200" dirty="0"/>
              <a:t> </a:t>
            </a:r>
            <a:r>
              <a:rPr sz="2200" spc="-5" dirty="0">
                <a:solidFill>
                  <a:srgbClr val="FF0000"/>
                </a:solidFill>
              </a:rPr>
              <a:t>stable</a:t>
            </a:r>
            <a:r>
              <a:rPr sz="2200" dirty="0">
                <a:solidFill>
                  <a:srgbClr val="FF0000"/>
                </a:solidFill>
              </a:rPr>
              <a:t> </a:t>
            </a:r>
            <a:r>
              <a:rPr sz="2200" spc="-10" dirty="0">
                <a:solidFill>
                  <a:srgbClr val="FF0000"/>
                </a:solidFill>
              </a:rPr>
              <a:t>throughout </a:t>
            </a:r>
            <a:r>
              <a:rPr sz="2200" spc="-5" dirty="0">
                <a:solidFill>
                  <a:srgbClr val="FF0000"/>
                </a:solidFill>
              </a:rPr>
              <a:t> centuries, </a:t>
            </a:r>
            <a:r>
              <a:rPr sz="2200" spc="-5" dirty="0"/>
              <a:t>such as </a:t>
            </a:r>
            <a:r>
              <a:rPr sz="2200" spc="-10" dirty="0"/>
              <a:t>religious </a:t>
            </a:r>
            <a:r>
              <a:rPr sz="2200" spc="-5" dirty="0"/>
              <a:t>beliefs, </a:t>
            </a:r>
            <a:r>
              <a:rPr sz="2200" spc="-10" dirty="0"/>
              <a:t>saving </a:t>
            </a:r>
            <a:r>
              <a:rPr sz="2200" spc="-5" dirty="0"/>
              <a:t>money and resources, while </a:t>
            </a:r>
            <a:r>
              <a:rPr sz="2200" spc="-10" dirty="0"/>
              <a:t>others </a:t>
            </a:r>
            <a:r>
              <a:rPr sz="2200" spc="-5" dirty="0"/>
              <a:t>can </a:t>
            </a:r>
            <a:r>
              <a:rPr sz="2200" dirty="0"/>
              <a:t> </a:t>
            </a:r>
            <a:r>
              <a:rPr sz="2200" spc="-5" dirty="0"/>
              <a:t>change faster as a result from a particular economic situation – e.g. </a:t>
            </a:r>
            <a:r>
              <a:rPr sz="2200" spc="-10" dirty="0"/>
              <a:t>languages or </a:t>
            </a:r>
            <a:r>
              <a:rPr sz="2200" spc="-5" dirty="0"/>
              <a:t> partial convergence</a:t>
            </a:r>
            <a:r>
              <a:rPr sz="2200" spc="-10" dirty="0"/>
              <a:t> </a:t>
            </a:r>
            <a:r>
              <a:rPr sz="2200" spc="-5" dirty="0"/>
              <a:t>of</a:t>
            </a:r>
            <a:r>
              <a:rPr sz="2200" spc="5" dirty="0"/>
              <a:t> </a:t>
            </a:r>
            <a:r>
              <a:rPr sz="2200" spc="-5" dirty="0"/>
              <a:t>foods</a:t>
            </a:r>
            <a:r>
              <a:rPr sz="2200" dirty="0"/>
              <a:t> </a:t>
            </a:r>
            <a:r>
              <a:rPr sz="2200" spc="-5" dirty="0"/>
              <a:t>and</a:t>
            </a:r>
            <a:r>
              <a:rPr sz="2200" spc="-15" dirty="0"/>
              <a:t> </a:t>
            </a:r>
            <a:r>
              <a:rPr sz="2200" spc="-5" dirty="0"/>
              <a:t>clothing</a:t>
            </a:r>
            <a:r>
              <a:rPr sz="2200" spc="-25" dirty="0"/>
              <a:t> </a:t>
            </a:r>
            <a:r>
              <a:rPr sz="2200" spc="-5" dirty="0"/>
              <a:t>around</a:t>
            </a:r>
            <a:r>
              <a:rPr sz="2200" dirty="0"/>
              <a:t> </a:t>
            </a:r>
            <a:r>
              <a:rPr sz="2200" spc="-5" dirty="0"/>
              <a:t>the</a:t>
            </a:r>
            <a:r>
              <a:rPr sz="2200" dirty="0"/>
              <a:t> </a:t>
            </a:r>
            <a:r>
              <a:rPr sz="2200" spc="-5" dirty="0"/>
              <a:t>globe.</a:t>
            </a:r>
          </a:p>
          <a:p>
            <a:pPr marL="240029" marR="5080" indent="-227965" algn="just">
              <a:lnSpc>
                <a:spcPts val="2270"/>
              </a:lnSpc>
              <a:spcBef>
                <a:spcPts val="990"/>
              </a:spcBef>
              <a:buFont typeface="Arial MT"/>
              <a:buChar char="•"/>
              <a:tabLst>
                <a:tab pos="241300" algn="l"/>
              </a:tabLst>
            </a:pPr>
            <a:r>
              <a:rPr sz="2400" b="1" u="sng" spc="-5" dirty="0">
                <a:latin typeface="Arial"/>
                <a:cs typeface="Arial"/>
              </a:rPr>
              <a:t>Culture </a:t>
            </a:r>
            <a:r>
              <a:rPr sz="2400" b="1" u="sng" dirty="0">
                <a:latin typeface="Arial"/>
                <a:cs typeface="Arial"/>
              </a:rPr>
              <a:t>is </a:t>
            </a:r>
            <a:r>
              <a:rPr sz="2400" b="1" u="sng" spc="-5" dirty="0">
                <a:latin typeface="Arial"/>
                <a:cs typeface="Arial"/>
              </a:rPr>
              <a:t>symbolic</a:t>
            </a:r>
            <a:r>
              <a:rPr sz="2400" b="1" spc="-5" dirty="0">
                <a:latin typeface="Arial"/>
                <a:cs typeface="Arial"/>
              </a:rPr>
              <a:t> </a:t>
            </a:r>
            <a:r>
              <a:rPr spc="-5" dirty="0"/>
              <a:t>– </a:t>
            </a:r>
            <a:r>
              <a:rPr sz="2200" spc="-5" dirty="0"/>
              <a:t>cultural traits assume various forms from </a:t>
            </a:r>
            <a:r>
              <a:rPr sz="2200" spc="-5" dirty="0">
                <a:solidFill>
                  <a:srgbClr val="FF0000"/>
                </a:solidFill>
              </a:rPr>
              <a:t>material objects, </a:t>
            </a:r>
            <a:r>
              <a:rPr sz="2200" dirty="0">
                <a:solidFill>
                  <a:srgbClr val="FF0000"/>
                </a:solidFill>
              </a:rPr>
              <a:t> </a:t>
            </a:r>
            <a:r>
              <a:rPr sz="2200" spc="-5" dirty="0">
                <a:solidFill>
                  <a:srgbClr val="FF0000"/>
                </a:solidFill>
              </a:rPr>
              <a:t>houses, </a:t>
            </a:r>
            <a:r>
              <a:rPr sz="2200" spc="-10" dirty="0">
                <a:solidFill>
                  <a:srgbClr val="FF0000"/>
                </a:solidFill>
              </a:rPr>
              <a:t>pieces </a:t>
            </a:r>
            <a:r>
              <a:rPr sz="2200" spc="-5" dirty="0">
                <a:solidFill>
                  <a:srgbClr val="FF0000"/>
                </a:solidFill>
              </a:rPr>
              <a:t>of art, patterns of </a:t>
            </a:r>
            <a:r>
              <a:rPr sz="2200" spc="-20" dirty="0">
                <a:solidFill>
                  <a:srgbClr val="FF0000"/>
                </a:solidFill>
              </a:rPr>
              <a:t>behaviour, </a:t>
            </a:r>
            <a:r>
              <a:rPr sz="2200" spc="-5" dirty="0">
                <a:solidFill>
                  <a:srgbClr val="FF0000"/>
                </a:solidFill>
              </a:rPr>
              <a:t>family relationships, </a:t>
            </a:r>
            <a:r>
              <a:rPr sz="2200" spc="-10" dirty="0">
                <a:solidFill>
                  <a:srgbClr val="FF0000"/>
                </a:solidFill>
              </a:rPr>
              <a:t>economic </a:t>
            </a:r>
            <a:r>
              <a:rPr sz="2200" spc="-5" dirty="0">
                <a:solidFill>
                  <a:srgbClr val="FF0000"/>
                </a:solidFill>
              </a:rPr>
              <a:t>activities</a:t>
            </a:r>
            <a:r>
              <a:rPr sz="2200" spc="-5" dirty="0"/>
              <a:t>, </a:t>
            </a:r>
            <a:r>
              <a:rPr sz="2200" dirty="0"/>
              <a:t> </a:t>
            </a:r>
            <a:r>
              <a:rPr sz="2200" spc="-5" dirty="0"/>
              <a:t>and</a:t>
            </a:r>
            <a:r>
              <a:rPr sz="2200" spc="170" dirty="0"/>
              <a:t> </a:t>
            </a:r>
            <a:r>
              <a:rPr sz="2200" spc="-10" dirty="0"/>
              <a:t>legal</a:t>
            </a:r>
            <a:r>
              <a:rPr sz="2200" spc="180" dirty="0"/>
              <a:t> </a:t>
            </a:r>
            <a:r>
              <a:rPr sz="2200" spc="-5" dirty="0"/>
              <a:t>sanctions,</a:t>
            </a:r>
            <a:r>
              <a:rPr sz="2200" spc="175" dirty="0"/>
              <a:t> </a:t>
            </a:r>
            <a:r>
              <a:rPr sz="2200" dirty="0"/>
              <a:t>to</a:t>
            </a:r>
            <a:r>
              <a:rPr sz="2200" spc="170" dirty="0"/>
              <a:t> </a:t>
            </a:r>
            <a:r>
              <a:rPr sz="2200" spc="-10" dirty="0"/>
              <a:t>language</a:t>
            </a:r>
            <a:r>
              <a:rPr sz="2200" spc="170" dirty="0"/>
              <a:t> </a:t>
            </a:r>
            <a:r>
              <a:rPr sz="2200" spc="-5" dirty="0"/>
              <a:t>and</a:t>
            </a:r>
            <a:r>
              <a:rPr sz="2200" spc="160" dirty="0"/>
              <a:t> </a:t>
            </a:r>
            <a:r>
              <a:rPr sz="2200" spc="-5" dirty="0"/>
              <a:t>beliefs,</a:t>
            </a:r>
            <a:r>
              <a:rPr sz="2200" spc="175" dirty="0"/>
              <a:t> </a:t>
            </a:r>
            <a:r>
              <a:rPr sz="2200" spc="-10" dirty="0"/>
              <a:t>which</a:t>
            </a:r>
            <a:r>
              <a:rPr sz="2200" spc="170" dirty="0"/>
              <a:t> </a:t>
            </a:r>
            <a:r>
              <a:rPr sz="2200" spc="-5" dirty="0"/>
              <a:t>represents</a:t>
            </a:r>
            <a:r>
              <a:rPr sz="2200" spc="175" dirty="0"/>
              <a:t> </a:t>
            </a:r>
            <a:r>
              <a:rPr sz="2200" spc="-5" dirty="0"/>
              <a:t>specific</a:t>
            </a:r>
            <a:r>
              <a:rPr sz="2200" spc="175" dirty="0"/>
              <a:t> </a:t>
            </a:r>
            <a:r>
              <a:rPr sz="2200" spc="-5" dirty="0"/>
              <a:t>symbols</a:t>
            </a:r>
            <a:r>
              <a:rPr sz="2200" spc="180" dirty="0"/>
              <a:t> </a:t>
            </a:r>
            <a:r>
              <a:rPr sz="2200" spc="-10" dirty="0"/>
              <a:t>and </a:t>
            </a:r>
            <a:r>
              <a:rPr sz="2200" spc="-575" dirty="0"/>
              <a:t> </a:t>
            </a:r>
            <a:r>
              <a:rPr sz="2200" spc="-5" dirty="0"/>
              <a:t>as</a:t>
            </a:r>
            <a:r>
              <a:rPr sz="2200" spc="-10" dirty="0"/>
              <a:t> </a:t>
            </a:r>
            <a:r>
              <a:rPr sz="2200" dirty="0"/>
              <a:t>such</a:t>
            </a:r>
            <a:r>
              <a:rPr sz="2200" spc="-15" dirty="0"/>
              <a:t> </a:t>
            </a:r>
            <a:r>
              <a:rPr sz="2200" spc="-5" dirty="0"/>
              <a:t>express</a:t>
            </a:r>
            <a:r>
              <a:rPr sz="2200" dirty="0"/>
              <a:t> </a:t>
            </a:r>
            <a:r>
              <a:rPr sz="2200" spc="-5" dirty="0"/>
              <a:t>meaning.</a:t>
            </a:r>
          </a:p>
        </p:txBody>
      </p:sp>
      <p:sp>
        <p:nvSpPr>
          <p:cNvPr id="4" name="Action Button: Custom 3">
            <a:hlinkClick r:id="" action="ppaction://noaction" highlightClick="1"/>
          </p:cNvPr>
          <p:cNvSpPr/>
          <p:nvPr/>
        </p:nvSpPr>
        <p:spPr>
          <a:xfrm>
            <a:off x="9045940" y="-268746"/>
            <a:ext cx="3042282" cy="1892174"/>
          </a:xfrm>
          <a:prstGeom prst="actionButtonBlank">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22120" y="789724"/>
            <a:ext cx="10119360" cy="1138773"/>
          </a:xfrm>
          <a:prstGeom prst="rect">
            <a:avLst/>
          </a:prstGeom>
        </p:spPr>
        <p:txBody>
          <a:bodyPr wrap="square">
            <a:spAutoFit/>
          </a:bodyPr>
          <a:lstStyle/>
          <a:p>
            <a:pPr fontAlgn="base"/>
            <a:r>
              <a:rPr lang="en-US" sz="2400" b="1" u="sng" dirty="0">
                <a:solidFill>
                  <a:srgbClr val="006699"/>
                </a:solidFill>
                <a:latin typeface="trebuchet ms" panose="020B0603020202020204" pitchFamily="34" charset="0"/>
              </a:rPr>
              <a:t>Culture is continuous</a:t>
            </a:r>
            <a:endParaRPr lang="en-US" sz="2400" b="1" u="sng" dirty="0">
              <a:solidFill>
                <a:srgbClr val="252525"/>
              </a:solidFill>
              <a:latin typeface="Roboto Slab"/>
            </a:endParaRPr>
          </a:p>
          <a:p>
            <a:pPr fontAlgn="base"/>
            <a:r>
              <a:rPr lang="en-US" sz="2200" dirty="0">
                <a:solidFill>
                  <a:srgbClr val="757575"/>
                </a:solidFill>
                <a:latin typeface="Roboto"/>
              </a:rPr>
              <a:t>It is continuous process. It is like a stream which is flowing from </a:t>
            </a:r>
            <a:r>
              <a:rPr lang="en-US" sz="2200" dirty="0">
                <a:solidFill>
                  <a:srgbClr val="FF0000"/>
                </a:solidFill>
                <a:latin typeface="Roboto"/>
              </a:rPr>
              <a:t>one generation to another</a:t>
            </a:r>
            <a:r>
              <a:rPr lang="en-US" sz="2200" dirty="0">
                <a:solidFill>
                  <a:srgbClr val="757575"/>
                </a:solidFill>
                <a:latin typeface="Roboto"/>
              </a:rPr>
              <a:t> through centuries. “Culture is the memory of human race.”</a:t>
            </a:r>
            <a:endParaRPr lang="en-US" sz="2200" b="0" i="0" dirty="0">
              <a:solidFill>
                <a:srgbClr val="757575"/>
              </a:solidFill>
              <a:effectLst/>
              <a:latin typeface="Roboto"/>
            </a:endParaRPr>
          </a:p>
        </p:txBody>
      </p:sp>
      <p:sp>
        <p:nvSpPr>
          <p:cNvPr id="3" name="Rectangle 2"/>
          <p:cNvSpPr/>
          <p:nvPr/>
        </p:nvSpPr>
        <p:spPr>
          <a:xfrm>
            <a:off x="1722120" y="2112811"/>
            <a:ext cx="10119360" cy="1477328"/>
          </a:xfrm>
          <a:prstGeom prst="rect">
            <a:avLst/>
          </a:prstGeom>
        </p:spPr>
        <p:txBody>
          <a:bodyPr wrap="square">
            <a:spAutoFit/>
          </a:bodyPr>
          <a:lstStyle/>
          <a:p>
            <a:pPr fontAlgn="base"/>
            <a:r>
              <a:rPr lang="en-US" sz="2400" b="1" u="sng" dirty="0">
                <a:solidFill>
                  <a:srgbClr val="006699"/>
                </a:solidFill>
                <a:latin typeface="trebuchet ms" panose="020B0603020202020204" pitchFamily="34" charset="0"/>
              </a:rPr>
              <a:t>Culture is learned</a:t>
            </a:r>
            <a:endParaRPr lang="en-US" sz="2400" b="1" u="sng" dirty="0">
              <a:solidFill>
                <a:srgbClr val="252525"/>
              </a:solidFill>
              <a:latin typeface="Roboto Slab"/>
            </a:endParaRPr>
          </a:p>
          <a:p>
            <a:pPr fontAlgn="base"/>
            <a:r>
              <a:rPr lang="en-US" sz="2200" dirty="0">
                <a:solidFill>
                  <a:srgbClr val="757575"/>
                </a:solidFill>
                <a:latin typeface="Roboto"/>
              </a:rPr>
              <a:t>Culture is not inherited biologically but it is </a:t>
            </a:r>
            <a:r>
              <a:rPr lang="en-US" sz="2200" dirty="0">
                <a:solidFill>
                  <a:srgbClr val="FF0000"/>
                </a:solidFill>
                <a:latin typeface="Roboto"/>
              </a:rPr>
              <a:t>leant socially </a:t>
            </a:r>
            <a:r>
              <a:rPr lang="en-US" sz="2200" dirty="0">
                <a:solidFill>
                  <a:srgbClr val="757575"/>
                </a:solidFill>
                <a:latin typeface="Roboto"/>
              </a:rPr>
              <a:t>by man in a society. It is not an inborn tendency but acquired by man from the association of others, e.g. </a:t>
            </a:r>
            <a:r>
              <a:rPr lang="en-US" sz="2200" dirty="0">
                <a:solidFill>
                  <a:srgbClr val="FF0000"/>
                </a:solidFill>
                <a:latin typeface="Roboto"/>
              </a:rPr>
              <a:t>drinking, eating, dressing, walking, behaving</a:t>
            </a:r>
            <a:r>
              <a:rPr lang="en-US" sz="2200" dirty="0">
                <a:solidFill>
                  <a:srgbClr val="757575"/>
                </a:solidFill>
                <a:latin typeface="Roboto"/>
              </a:rPr>
              <a:t>, reading are all learnt by man</a:t>
            </a:r>
            <a:r>
              <a:rPr lang="en-US" sz="2200" dirty="0" smtClean="0">
                <a:solidFill>
                  <a:srgbClr val="757575"/>
                </a:solidFill>
                <a:latin typeface="Roboto"/>
              </a:rPr>
              <a:t>.</a:t>
            </a:r>
            <a:endParaRPr lang="en-US" sz="2200" dirty="0">
              <a:solidFill>
                <a:srgbClr val="757575"/>
              </a:solidFill>
              <a:latin typeface="Roboto"/>
            </a:endParaRPr>
          </a:p>
        </p:txBody>
      </p:sp>
      <p:sp>
        <p:nvSpPr>
          <p:cNvPr id="4" name="Rectangle 3"/>
          <p:cNvSpPr/>
          <p:nvPr/>
        </p:nvSpPr>
        <p:spPr>
          <a:xfrm>
            <a:off x="1722120" y="3774454"/>
            <a:ext cx="10119360" cy="2154436"/>
          </a:xfrm>
          <a:prstGeom prst="rect">
            <a:avLst/>
          </a:prstGeom>
        </p:spPr>
        <p:txBody>
          <a:bodyPr wrap="square">
            <a:spAutoFit/>
          </a:bodyPr>
          <a:lstStyle/>
          <a:p>
            <a:pPr fontAlgn="base"/>
            <a:r>
              <a:rPr lang="en-US" sz="2400" b="1" u="sng" dirty="0">
                <a:solidFill>
                  <a:srgbClr val="006699"/>
                </a:solidFill>
                <a:latin typeface="trebuchet ms" panose="020B0603020202020204" pitchFamily="34" charset="0"/>
              </a:rPr>
              <a:t>Culture is social</a:t>
            </a:r>
            <a:endParaRPr lang="en-US" sz="2400" b="1" u="sng" dirty="0">
              <a:solidFill>
                <a:srgbClr val="252525"/>
              </a:solidFill>
              <a:latin typeface="Roboto Slab"/>
            </a:endParaRPr>
          </a:p>
          <a:p>
            <a:pPr fontAlgn="base"/>
            <a:r>
              <a:rPr lang="en-US" sz="2200" dirty="0">
                <a:solidFill>
                  <a:srgbClr val="757575"/>
                </a:solidFill>
                <a:latin typeface="Roboto"/>
              </a:rPr>
              <a:t>It is not an individual phenomena but it is the product of society. It develops in the society through </a:t>
            </a:r>
            <a:r>
              <a:rPr lang="en-US" sz="2200" dirty="0">
                <a:solidFill>
                  <a:srgbClr val="FF0000"/>
                </a:solidFill>
                <a:latin typeface="Roboto"/>
              </a:rPr>
              <a:t>social interaction</a:t>
            </a:r>
            <a:r>
              <a:rPr lang="en-US" sz="2200" dirty="0">
                <a:solidFill>
                  <a:srgbClr val="757575"/>
                </a:solidFill>
                <a:latin typeface="Roboto"/>
              </a:rPr>
              <a:t>. It is shared by the man of society No man can acquire it without the association of others. Man is man only among men. It helps to develop qualities of human beings in a social environment. Deprivation of a man from his company is the deprivation of human qualities.</a:t>
            </a:r>
            <a:endParaRPr lang="en-US" sz="2200" b="0" i="0" dirty="0">
              <a:solidFill>
                <a:srgbClr val="757575"/>
              </a:solidFill>
              <a:effectLst/>
              <a:latin typeface="Roboto"/>
            </a:endParaRPr>
          </a:p>
        </p:txBody>
      </p:sp>
      <p:sp>
        <p:nvSpPr>
          <p:cNvPr id="5" name="Action Button: Custom 4">
            <a:hlinkClick r:id="" action="ppaction://noaction" highlightClick="1"/>
          </p:cNvPr>
          <p:cNvSpPr/>
          <p:nvPr/>
        </p:nvSpPr>
        <p:spPr>
          <a:xfrm>
            <a:off x="8799198" y="-248520"/>
            <a:ext cx="3042282" cy="1892174"/>
          </a:xfrm>
          <a:prstGeom prst="actionButtonBlank">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65016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74007" y="801147"/>
            <a:ext cx="3442970" cy="635000"/>
          </a:xfrm>
          <a:prstGeom prst="rect">
            <a:avLst/>
          </a:prstGeom>
        </p:spPr>
        <p:txBody>
          <a:bodyPr vert="horz" wrap="square" lIns="0" tIns="12065" rIns="0" bIns="0" rtlCol="0">
            <a:spAutoFit/>
          </a:bodyPr>
          <a:lstStyle/>
          <a:p>
            <a:pPr marL="12700">
              <a:lnSpc>
                <a:spcPct val="100000"/>
              </a:lnSpc>
              <a:spcBef>
                <a:spcPts val="95"/>
              </a:spcBef>
            </a:pPr>
            <a:r>
              <a:rPr spc="-5" dirty="0"/>
              <a:t>ICC</a:t>
            </a:r>
            <a:r>
              <a:rPr spc="-25" dirty="0"/>
              <a:t> </a:t>
            </a:r>
            <a:r>
              <a:rPr spc="-10" dirty="0"/>
              <a:t>Key</a:t>
            </a:r>
            <a:r>
              <a:rPr spc="-20" dirty="0"/>
              <a:t> </a:t>
            </a:r>
            <a:r>
              <a:rPr spc="-5" dirty="0"/>
              <a:t>Skills</a:t>
            </a:r>
          </a:p>
        </p:txBody>
      </p:sp>
      <p:sp>
        <p:nvSpPr>
          <p:cNvPr id="3" name="object 3"/>
          <p:cNvSpPr txBox="1"/>
          <p:nvPr/>
        </p:nvSpPr>
        <p:spPr>
          <a:xfrm>
            <a:off x="916939" y="1721485"/>
            <a:ext cx="1970405" cy="2717165"/>
          </a:xfrm>
          <a:prstGeom prst="rect">
            <a:avLst/>
          </a:prstGeom>
        </p:spPr>
        <p:txBody>
          <a:bodyPr vert="horz" wrap="square" lIns="0" tIns="93345" rIns="0" bIns="0" rtlCol="0">
            <a:spAutoFit/>
          </a:bodyPr>
          <a:lstStyle/>
          <a:p>
            <a:pPr marL="241300" indent="-228600">
              <a:lnSpc>
                <a:spcPct val="100000"/>
              </a:lnSpc>
              <a:spcBef>
                <a:spcPts val="735"/>
              </a:spcBef>
              <a:buChar char="•"/>
              <a:tabLst>
                <a:tab pos="241300" algn="l"/>
              </a:tabLst>
            </a:pPr>
            <a:r>
              <a:rPr sz="3000" spc="-5" dirty="0">
                <a:solidFill>
                  <a:srgbClr val="1F2A44"/>
                </a:solidFill>
                <a:latin typeface="Arial MT"/>
                <a:cs typeface="Arial MT"/>
              </a:rPr>
              <a:t>Empathy</a:t>
            </a:r>
            <a:endParaRPr sz="3000">
              <a:latin typeface="Arial MT"/>
              <a:cs typeface="Arial MT"/>
            </a:endParaRPr>
          </a:p>
          <a:p>
            <a:pPr marL="241300" indent="-228600">
              <a:lnSpc>
                <a:spcPct val="100000"/>
              </a:lnSpc>
              <a:spcBef>
                <a:spcPts val="635"/>
              </a:spcBef>
              <a:buChar char="•"/>
              <a:tabLst>
                <a:tab pos="241300" algn="l"/>
              </a:tabLst>
            </a:pPr>
            <a:r>
              <a:rPr sz="3000" dirty="0">
                <a:solidFill>
                  <a:srgbClr val="1F2A44"/>
                </a:solidFill>
                <a:latin typeface="Arial MT"/>
                <a:cs typeface="Arial MT"/>
              </a:rPr>
              <a:t>Respect</a:t>
            </a:r>
            <a:endParaRPr sz="3000">
              <a:latin typeface="Arial MT"/>
              <a:cs typeface="Arial MT"/>
            </a:endParaRPr>
          </a:p>
          <a:p>
            <a:pPr marL="241300" indent="-228600">
              <a:lnSpc>
                <a:spcPct val="100000"/>
              </a:lnSpc>
              <a:spcBef>
                <a:spcPts val="650"/>
              </a:spcBef>
              <a:buChar char="•"/>
              <a:tabLst>
                <a:tab pos="241300" algn="l"/>
              </a:tabLst>
            </a:pPr>
            <a:r>
              <a:rPr sz="3000" spc="-40" dirty="0">
                <a:solidFill>
                  <a:srgbClr val="1F2A44"/>
                </a:solidFill>
                <a:latin typeface="Arial MT"/>
                <a:cs typeface="Arial MT"/>
              </a:rPr>
              <a:t>Tolerance</a:t>
            </a:r>
            <a:endParaRPr sz="3000">
              <a:latin typeface="Arial MT"/>
              <a:cs typeface="Arial MT"/>
            </a:endParaRPr>
          </a:p>
          <a:p>
            <a:pPr marL="241300" indent="-228600">
              <a:lnSpc>
                <a:spcPct val="100000"/>
              </a:lnSpc>
              <a:spcBef>
                <a:spcPts val="635"/>
              </a:spcBef>
              <a:buChar char="•"/>
              <a:tabLst>
                <a:tab pos="241300" algn="l"/>
              </a:tabLst>
            </a:pPr>
            <a:r>
              <a:rPr sz="3000" spc="-5" dirty="0">
                <a:solidFill>
                  <a:srgbClr val="1F2A44"/>
                </a:solidFill>
                <a:latin typeface="Arial MT"/>
                <a:cs typeface="Arial MT"/>
              </a:rPr>
              <a:t>Sensitivity</a:t>
            </a:r>
            <a:endParaRPr sz="3000">
              <a:latin typeface="Arial MT"/>
              <a:cs typeface="Arial MT"/>
            </a:endParaRPr>
          </a:p>
          <a:p>
            <a:pPr marL="241300" indent="-228600">
              <a:lnSpc>
                <a:spcPct val="100000"/>
              </a:lnSpc>
              <a:spcBef>
                <a:spcPts val="635"/>
              </a:spcBef>
              <a:buChar char="•"/>
              <a:tabLst>
                <a:tab pos="241300" algn="l"/>
              </a:tabLst>
            </a:pPr>
            <a:r>
              <a:rPr sz="3000" spc="-5" dirty="0">
                <a:solidFill>
                  <a:srgbClr val="1F2A44"/>
                </a:solidFill>
                <a:latin typeface="Arial MT"/>
                <a:cs typeface="Arial MT"/>
              </a:rPr>
              <a:t>Flexibility</a:t>
            </a:r>
            <a:endParaRPr sz="3000">
              <a:latin typeface="Arial MT"/>
              <a:cs typeface="Arial MT"/>
            </a:endParaRPr>
          </a:p>
        </p:txBody>
      </p:sp>
      <p:sp>
        <p:nvSpPr>
          <p:cNvPr id="4" name="Action Button: Custom 3">
            <a:hlinkClick r:id="" action="ppaction://noaction" highlightClick="1"/>
          </p:cNvPr>
          <p:cNvSpPr/>
          <p:nvPr/>
        </p:nvSpPr>
        <p:spPr>
          <a:xfrm>
            <a:off x="8746682" y="92311"/>
            <a:ext cx="3042282" cy="1892174"/>
          </a:xfrm>
          <a:prstGeom prst="actionButtonBlank">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780312" y="647890"/>
            <a:ext cx="10074465" cy="615553"/>
          </a:xfrm>
        </p:spPr>
        <p:txBody>
          <a:bodyPr/>
          <a:lstStyle/>
          <a:p>
            <a:pPr eaLnBrk="1" hangingPunct="1"/>
            <a:r>
              <a:rPr lang="en-GB" altLang="en-US" dirty="0" smtClean="0"/>
              <a:t>Why are Cultures </a:t>
            </a:r>
            <a:r>
              <a:rPr lang="en-GB" altLang="en-US" b="1" dirty="0" smtClean="0">
                <a:solidFill>
                  <a:srgbClr val="00B0F0"/>
                </a:solidFill>
              </a:rPr>
              <a:t>Different</a:t>
            </a:r>
            <a:r>
              <a:rPr lang="en-GB" altLang="en-US" dirty="0" smtClean="0"/>
              <a:t>?</a:t>
            </a:r>
          </a:p>
        </p:txBody>
      </p:sp>
      <p:sp>
        <p:nvSpPr>
          <p:cNvPr id="3" name="Content Placeholder 2"/>
          <p:cNvSpPr>
            <a:spLocks noGrp="1"/>
          </p:cNvSpPr>
          <p:nvPr>
            <p:ph type="body" idx="1"/>
          </p:nvPr>
        </p:nvSpPr>
        <p:spPr/>
        <p:txBody>
          <a:bodyPr rtlCol="0">
            <a:normAutofit/>
          </a:bodyPr>
          <a:lstStyle/>
          <a:p>
            <a:pPr>
              <a:defRPr/>
            </a:pPr>
            <a:r>
              <a:rPr lang="en-GB" sz="2800" dirty="0"/>
              <a:t>Different solutions to perhaps similar problems</a:t>
            </a:r>
          </a:p>
          <a:p>
            <a:pPr>
              <a:defRPr/>
            </a:pPr>
            <a:r>
              <a:rPr lang="en-GB" sz="2800" dirty="0"/>
              <a:t>Forces resulting in cultural differences (interrelated):</a:t>
            </a:r>
          </a:p>
          <a:p>
            <a:pPr marL="514350" indent="-514350">
              <a:buFont typeface="+mj-lt"/>
              <a:buAutoNum type="arabicPeriod"/>
              <a:defRPr/>
            </a:pPr>
            <a:r>
              <a:rPr lang="en-GB" sz="2800" b="1" dirty="0">
                <a:solidFill>
                  <a:srgbClr val="002060"/>
                </a:solidFill>
              </a:rPr>
              <a:t>History</a:t>
            </a:r>
          </a:p>
          <a:p>
            <a:pPr marL="514350" indent="-514350">
              <a:buFont typeface="+mj-lt"/>
              <a:buAutoNum type="arabicPeriod"/>
              <a:defRPr/>
            </a:pPr>
            <a:r>
              <a:rPr lang="en-GB" sz="2800" b="1" dirty="0">
                <a:solidFill>
                  <a:srgbClr val="7030A0"/>
                </a:solidFill>
              </a:rPr>
              <a:t>Ecology (the environment)</a:t>
            </a:r>
          </a:p>
          <a:p>
            <a:pPr marL="514350" indent="-514350">
              <a:buFont typeface="+mj-lt"/>
              <a:buAutoNum type="arabicPeriod"/>
              <a:defRPr/>
            </a:pPr>
            <a:r>
              <a:rPr lang="en-GB" sz="2800" b="1" dirty="0">
                <a:solidFill>
                  <a:srgbClr val="00B050"/>
                </a:solidFill>
              </a:rPr>
              <a:t>Technology</a:t>
            </a:r>
          </a:p>
          <a:p>
            <a:pPr marL="514350" indent="-514350">
              <a:buFont typeface="+mj-lt"/>
              <a:buAutoNum type="arabicPeriod"/>
              <a:defRPr/>
            </a:pPr>
            <a:r>
              <a:rPr lang="en-GB" sz="2800" b="1" dirty="0"/>
              <a:t>Biology</a:t>
            </a:r>
          </a:p>
          <a:p>
            <a:pPr marL="514350" indent="-514350">
              <a:buFont typeface="+mj-lt"/>
              <a:buAutoNum type="arabicPeriod"/>
              <a:defRPr/>
            </a:pPr>
            <a:r>
              <a:rPr lang="en-GB" sz="2800" b="1" dirty="0">
                <a:solidFill>
                  <a:schemeClr val="accent2">
                    <a:lumMod val="50000"/>
                  </a:schemeClr>
                </a:solidFill>
              </a:rPr>
              <a:t>Institutional Networks</a:t>
            </a:r>
          </a:p>
          <a:p>
            <a:pPr marL="514350" indent="-514350">
              <a:buFont typeface="+mj-lt"/>
              <a:buAutoNum type="arabicPeriod"/>
              <a:defRPr/>
            </a:pPr>
            <a:r>
              <a:rPr lang="en-GB" sz="2800" b="1" dirty="0">
                <a:solidFill>
                  <a:schemeClr val="accent3">
                    <a:lumMod val="50000"/>
                  </a:schemeClr>
                </a:solidFill>
              </a:rPr>
              <a:t>Interpersonal Communication Patterns</a:t>
            </a:r>
          </a:p>
          <a:p>
            <a:pPr>
              <a:buFont typeface="Wingdings" panose="05000000000000000000" pitchFamily="2" charset="2"/>
              <a:buChar char="q"/>
              <a:defRPr/>
            </a:pPr>
            <a:endParaRPr lang="en-GB" dirty="0"/>
          </a:p>
          <a:p>
            <a:pPr>
              <a:defRPr/>
            </a:pPr>
            <a:endParaRPr lang="en-GB" dirty="0"/>
          </a:p>
        </p:txBody>
      </p:sp>
      <p:sp>
        <p:nvSpPr>
          <p:cNvPr id="4" name="Action Button: Custom 3">
            <a:hlinkClick r:id="" action="ppaction://noaction" highlightClick="1"/>
          </p:cNvPr>
          <p:cNvSpPr/>
          <p:nvPr/>
        </p:nvSpPr>
        <p:spPr>
          <a:xfrm>
            <a:off x="8746682" y="92311"/>
            <a:ext cx="3042282" cy="1892174"/>
          </a:xfrm>
          <a:prstGeom prst="actionButtonBlank">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28401" y="1363134"/>
            <a:ext cx="8574622" cy="3318933"/>
          </a:xfrm>
        </p:spPr>
        <p:txBody>
          <a:bodyPr>
            <a:normAutofit fontScale="90000"/>
          </a:bodyPr>
          <a:lstStyle/>
          <a:p>
            <a:r>
              <a:rPr lang="en-US" b="1" dirty="0" smtClean="0">
                <a:solidFill>
                  <a:srgbClr val="0070C0"/>
                </a:solidFill>
              </a:rPr>
              <a:t>Unit – (01)</a:t>
            </a:r>
            <a:br>
              <a:rPr lang="en-US" b="1" dirty="0" smtClean="0">
                <a:solidFill>
                  <a:srgbClr val="0070C0"/>
                </a:solidFill>
              </a:rPr>
            </a:br>
            <a:r>
              <a:rPr lang="en-US" b="1" dirty="0" smtClean="0"/>
              <a:t>Introduction to Intercultural Awareness and Cultural Diversity module</a:t>
            </a:r>
            <a:endParaRPr lang="en-US" dirty="0"/>
          </a:p>
        </p:txBody>
      </p:sp>
      <p:sp>
        <p:nvSpPr>
          <p:cNvPr id="3" name="Subtitle 2"/>
          <p:cNvSpPr>
            <a:spLocks noGrp="1"/>
          </p:cNvSpPr>
          <p:nvPr>
            <p:ph type="subTitle" idx="1"/>
          </p:nvPr>
        </p:nvSpPr>
        <p:spPr>
          <a:xfrm>
            <a:off x="3840481" y="4827077"/>
            <a:ext cx="7662542" cy="1388534"/>
          </a:xfrm>
        </p:spPr>
        <p:txBody>
          <a:bodyPr/>
          <a:lstStyle/>
          <a:p>
            <a:r>
              <a:rPr lang="en-US" b="1" dirty="0"/>
              <a:t>This module will use MOOC as the platform of teaching delivery.	</a:t>
            </a:r>
          </a:p>
          <a:p>
            <a:endParaRPr lang="en-US" b="1" dirty="0"/>
          </a:p>
        </p:txBody>
      </p:sp>
      <p:sp>
        <p:nvSpPr>
          <p:cNvPr id="4" name="Action Button: Custom 3">
            <a:hlinkClick r:id="" action="ppaction://noaction" highlightClick="1"/>
          </p:cNvPr>
          <p:cNvSpPr/>
          <p:nvPr/>
        </p:nvSpPr>
        <p:spPr>
          <a:xfrm>
            <a:off x="8460741" y="-285685"/>
            <a:ext cx="3042282" cy="1892174"/>
          </a:xfrm>
          <a:prstGeom prst="actionButtonBlank">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02463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1443" y="1505886"/>
            <a:ext cx="10074465" cy="1183005"/>
          </a:xfrm>
          <a:prstGeom prst="rect">
            <a:avLst/>
          </a:prstGeom>
        </p:spPr>
        <p:txBody>
          <a:bodyPr vert="horz" wrap="square" lIns="0" tIns="81280" rIns="0" bIns="0" rtlCol="0">
            <a:spAutoFit/>
          </a:bodyPr>
          <a:lstStyle/>
          <a:p>
            <a:pPr marL="1354455" marR="5080" indent="-1341755">
              <a:lnSpc>
                <a:spcPts val="4320"/>
              </a:lnSpc>
              <a:spcBef>
                <a:spcPts val="640"/>
              </a:spcBef>
            </a:pPr>
            <a:r>
              <a:rPr sz="4000" spc="-5" dirty="0"/>
              <a:t>Cross</a:t>
            </a:r>
            <a:r>
              <a:rPr sz="4000" spc="20" dirty="0"/>
              <a:t> </a:t>
            </a:r>
            <a:r>
              <a:rPr sz="4000" spc="-5" dirty="0"/>
              <a:t>Cultural</a:t>
            </a:r>
            <a:r>
              <a:rPr sz="4000" spc="20" dirty="0"/>
              <a:t> </a:t>
            </a:r>
            <a:r>
              <a:rPr sz="4000" spc="-10" dirty="0"/>
              <a:t>Research</a:t>
            </a:r>
            <a:r>
              <a:rPr sz="4000" spc="15" dirty="0"/>
              <a:t> </a:t>
            </a:r>
            <a:r>
              <a:rPr sz="4000" spc="-5" dirty="0"/>
              <a:t>–</a:t>
            </a:r>
            <a:r>
              <a:rPr sz="4000" dirty="0"/>
              <a:t> </a:t>
            </a:r>
            <a:r>
              <a:rPr sz="4000" spc="-10" dirty="0"/>
              <a:t>Comparing </a:t>
            </a:r>
            <a:r>
              <a:rPr sz="4000" spc="-1095" dirty="0"/>
              <a:t> </a:t>
            </a:r>
            <a:r>
              <a:rPr sz="4000" spc="-5" dirty="0"/>
              <a:t>Nations</a:t>
            </a:r>
            <a:r>
              <a:rPr sz="4000" spc="15" dirty="0"/>
              <a:t> </a:t>
            </a:r>
            <a:r>
              <a:rPr sz="4000" spc="-10" dirty="0"/>
              <a:t>and</a:t>
            </a:r>
            <a:r>
              <a:rPr sz="4000" dirty="0"/>
              <a:t> </a:t>
            </a:r>
            <a:r>
              <a:rPr sz="4000" spc="-5" dirty="0"/>
              <a:t>Their</a:t>
            </a:r>
            <a:r>
              <a:rPr sz="4000" dirty="0"/>
              <a:t> </a:t>
            </a:r>
            <a:r>
              <a:rPr sz="4000" spc="-5" dirty="0"/>
              <a:t>Cultures</a:t>
            </a:r>
            <a:endParaRPr sz="4000" dirty="0"/>
          </a:p>
        </p:txBody>
      </p:sp>
      <p:grpSp>
        <p:nvGrpSpPr>
          <p:cNvPr id="3" name="object 3"/>
          <p:cNvGrpSpPr/>
          <p:nvPr/>
        </p:nvGrpSpPr>
        <p:grpSpPr>
          <a:xfrm>
            <a:off x="3474720" y="2801388"/>
            <a:ext cx="5715818" cy="4056611"/>
            <a:chOff x="3136391" y="1825752"/>
            <a:chExt cx="6045835" cy="4394200"/>
          </a:xfrm>
        </p:grpSpPr>
        <p:pic>
          <p:nvPicPr>
            <p:cNvPr id="4" name="object 4"/>
            <p:cNvPicPr/>
            <p:nvPr/>
          </p:nvPicPr>
          <p:blipFill>
            <a:blip r:embed="rId2" cstate="print"/>
            <a:stretch>
              <a:fillRect/>
            </a:stretch>
          </p:blipFill>
          <p:spPr>
            <a:xfrm>
              <a:off x="3136391" y="1825752"/>
              <a:ext cx="2061971" cy="3124199"/>
            </a:xfrm>
            <a:prstGeom prst="rect">
              <a:avLst/>
            </a:prstGeom>
          </p:spPr>
        </p:pic>
        <p:pic>
          <p:nvPicPr>
            <p:cNvPr id="5" name="object 5"/>
            <p:cNvPicPr/>
            <p:nvPr/>
          </p:nvPicPr>
          <p:blipFill>
            <a:blip r:embed="rId3" cstate="print"/>
            <a:stretch>
              <a:fillRect/>
            </a:stretch>
          </p:blipFill>
          <p:spPr>
            <a:xfrm>
              <a:off x="5119116" y="2587752"/>
              <a:ext cx="2104643" cy="2895599"/>
            </a:xfrm>
            <a:prstGeom prst="rect">
              <a:avLst/>
            </a:prstGeom>
          </p:spPr>
        </p:pic>
        <p:pic>
          <p:nvPicPr>
            <p:cNvPr id="6" name="object 6"/>
            <p:cNvPicPr/>
            <p:nvPr/>
          </p:nvPicPr>
          <p:blipFill>
            <a:blip r:embed="rId4" cstate="print"/>
            <a:stretch>
              <a:fillRect/>
            </a:stretch>
          </p:blipFill>
          <p:spPr>
            <a:xfrm>
              <a:off x="7176515" y="3197352"/>
              <a:ext cx="2005583" cy="3022091"/>
            </a:xfrm>
            <a:prstGeom prst="rect">
              <a:avLst/>
            </a:prstGeom>
          </p:spPr>
        </p:pic>
      </p:grpSp>
      <p:sp>
        <p:nvSpPr>
          <p:cNvPr id="7" name="Action Button: Custom 6">
            <a:hlinkClick r:id="" action="ppaction://noaction" highlightClick="1"/>
          </p:cNvPr>
          <p:cNvSpPr/>
          <p:nvPr/>
        </p:nvSpPr>
        <p:spPr>
          <a:xfrm>
            <a:off x="8746682" y="92311"/>
            <a:ext cx="3042282" cy="1892174"/>
          </a:xfrm>
          <a:prstGeom prst="actionButtonBlank">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916939" y="574210"/>
            <a:ext cx="10074465" cy="615553"/>
          </a:xfrm>
        </p:spPr>
        <p:txBody>
          <a:bodyPr/>
          <a:lstStyle/>
          <a:p>
            <a:pPr eaLnBrk="1" hangingPunct="1"/>
            <a:r>
              <a:rPr lang="en-GB" altLang="en-US" dirty="0" smtClean="0"/>
              <a:t>Why are Cultures </a:t>
            </a:r>
            <a:r>
              <a:rPr lang="en-GB" altLang="en-US" b="1" dirty="0" smtClean="0">
                <a:solidFill>
                  <a:srgbClr val="00B0F0"/>
                </a:solidFill>
              </a:rPr>
              <a:t>Different</a:t>
            </a:r>
            <a:r>
              <a:rPr lang="en-GB" altLang="en-US" dirty="0" smtClean="0"/>
              <a:t>?</a:t>
            </a:r>
          </a:p>
        </p:txBody>
      </p:sp>
      <p:sp>
        <p:nvSpPr>
          <p:cNvPr id="3" name="Content Placeholder 2"/>
          <p:cNvSpPr>
            <a:spLocks noGrp="1"/>
          </p:cNvSpPr>
          <p:nvPr>
            <p:ph type="body" idx="1"/>
          </p:nvPr>
        </p:nvSpPr>
        <p:spPr>
          <a:xfrm>
            <a:off x="916939" y="1819021"/>
            <a:ext cx="6524385" cy="4502951"/>
          </a:xfrm>
        </p:spPr>
        <p:txBody>
          <a:bodyPr rtlCol="0">
            <a:normAutofit/>
          </a:bodyPr>
          <a:lstStyle/>
          <a:p>
            <a:pPr marL="514350" indent="-514350">
              <a:buFont typeface="+mj-lt"/>
              <a:buAutoNum type="arabicPeriod"/>
              <a:defRPr/>
            </a:pPr>
            <a:r>
              <a:rPr lang="en-GB" sz="2800" b="1" dirty="0">
                <a:solidFill>
                  <a:srgbClr val="002060"/>
                </a:solidFill>
              </a:rPr>
              <a:t>History</a:t>
            </a:r>
          </a:p>
          <a:p>
            <a:pPr>
              <a:defRPr/>
            </a:pPr>
            <a:r>
              <a:rPr lang="en-GB" sz="2800" dirty="0"/>
              <a:t>Wars, major events, </a:t>
            </a:r>
            <a:r>
              <a:rPr lang="en-GB" sz="2800" dirty="0">
                <a:solidFill>
                  <a:srgbClr val="FF0000"/>
                </a:solidFill>
              </a:rPr>
              <a:t>historical leaders,</a:t>
            </a:r>
            <a:r>
              <a:rPr lang="en-GB" sz="2800" dirty="0"/>
              <a:t> system of power, </a:t>
            </a:r>
            <a:r>
              <a:rPr lang="en-GB" sz="2800" dirty="0" smtClean="0"/>
              <a:t>legislation (Kaanoon), </a:t>
            </a:r>
            <a:r>
              <a:rPr lang="en-GB" sz="2800" dirty="0">
                <a:solidFill>
                  <a:srgbClr val="FF0000"/>
                </a:solidFill>
              </a:rPr>
              <a:t>religious practices…</a:t>
            </a:r>
          </a:p>
          <a:p>
            <a:pPr>
              <a:defRPr/>
            </a:pPr>
            <a:endParaRPr lang="en-GB" sz="2800" dirty="0"/>
          </a:p>
          <a:p>
            <a:pPr>
              <a:defRPr/>
            </a:pPr>
            <a:r>
              <a:rPr lang="en-GB" sz="2800" dirty="0"/>
              <a:t>“You have to know what people have been through to understand what they want and what they don’t want…” (McCullough in </a:t>
            </a:r>
            <a:r>
              <a:rPr lang="en-GB" sz="2800" dirty="0" smtClean="0"/>
              <a:t>Lusting </a:t>
            </a:r>
            <a:r>
              <a:rPr lang="en-GB" sz="2800" dirty="0"/>
              <a:t>and Koester, 2013, p34)</a:t>
            </a:r>
          </a:p>
          <a:p>
            <a:pPr>
              <a:defRPr/>
            </a:pPr>
            <a:endParaRPr lang="en-GB" sz="2400" dirty="0"/>
          </a:p>
          <a:p>
            <a:pPr>
              <a:defRPr/>
            </a:pPr>
            <a:endParaRPr lang="en-GB" dirty="0"/>
          </a:p>
        </p:txBody>
      </p:sp>
      <p:sp>
        <p:nvSpPr>
          <p:cNvPr id="4" name="Rectangle 3"/>
          <p:cNvSpPr/>
          <p:nvPr/>
        </p:nvSpPr>
        <p:spPr>
          <a:xfrm>
            <a:off x="7723631" y="1819021"/>
            <a:ext cx="3736427" cy="214411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www.tourmyindia.com/blog/wp-content/uploads/2021/03/Shiva-Temples-in-Indi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23631" y="4070496"/>
            <a:ext cx="3736427" cy="1994337"/>
          </a:xfrm>
          <a:prstGeom prst="rect">
            <a:avLst/>
          </a:prstGeom>
          <a:noFill/>
          <a:extLst>
            <a:ext uri="{909E8E84-426E-40DD-AFC4-6F175D3DCCD1}">
              <a14:hiddenFill xmlns:a14="http://schemas.microsoft.com/office/drawing/2010/main">
                <a:solidFill>
                  <a:srgbClr val="FFFFFF"/>
                </a:solidFill>
              </a14:hiddenFill>
            </a:ext>
          </a:extLst>
        </p:spPr>
      </p:pic>
      <p:sp>
        <p:nvSpPr>
          <p:cNvPr id="6" name="Action Button: Custom 5">
            <a:hlinkClick r:id="" action="ppaction://noaction" highlightClick="1"/>
          </p:cNvPr>
          <p:cNvSpPr/>
          <p:nvPr/>
        </p:nvSpPr>
        <p:spPr>
          <a:xfrm>
            <a:off x="8746682" y="92311"/>
            <a:ext cx="3042282" cy="1892174"/>
          </a:xfrm>
          <a:prstGeom prst="actionButtonBlank">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Title 1"/>
          <p:cNvSpPr>
            <a:spLocks noGrp="1"/>
          </p:cNvSpPr>
          <p:nvPr>
            <p:ph type="title"/>
          </p:nvPr>
        </p:nvSpPr>
        <p:spPr>
          <a:xfrm>
            <a:off x="551148" y="496901"/>
            <a:ext cx="10074465" cy="615553"/>
          </a:xfrm>
        </p:spPr>
        <p:txBody>
          <a:bodyPr/>
          <a:lstStyle/>
          <a:p>
            <a:pPr eaLnBrk="1" hangingPunct="1"/>
            <a:r>
              <a:rPr lang="en-GB" altLang="en-US" dirty="0" smtClean="0"/>
              <a:t>Why are Cultures </a:t>
            </a:r>
            <a:r>
              <a:rPr lang="en-GB" altLang="en-US" b="1" dirty="0" smtClean="0">
                <a:solidFill>
                  <a:srgbClr val="00B0F0"/>
                </a:solidFill>
              </a:rPr>
              <a:t>Different</a:t>
            </a:r>
            <a:r>
              <a:rPr lang="en-GB" altLang="en-US" dirty="0" smtClean="0"/>
              <a:t>?</a:t>
            </a:r>
          </a:p>
        </p:txBody>
      </p:sp>
      <p:sp>
        <p:nvSpPr>
          <p:cNvPr id="3" name="Content Placeholder 2"/>
          <p:cNvSpPr>
            <a:spLocks noGrp="1"/>
          </p:cNvSpPr>
          <p:nvPr>
            <p:ph type="body" idx="1"/>
          </p:nvPr>
        </p:nvSpPr>
        <p:spPr>
          <a:xfrm>
            <a:off x="551148" y="1453896"/>
            <a:ext cx="11107451" cy="4983163"/>
          </a:xfrm>
        </p:spPr>
        <p:txBody>
          <a:bodyPr rtlCol="0">
            <a:normAutofit/>
          </a:bodyPr>
          <a:lstStyle/>
          <a:p>
            <a:pPr marL="514350" indent="-514350">
              <a:defRPr/>
            </a:pPr>
            <a:r>
              <a:rPr lang="en-GB" sz="2400" b="1" dirty="0">
                <a:solidFill>
                  <a:srgbClr val="7030A0"/>
                </a:solidFill>
              </a:rPr>
              <a:t>2. Ecology</a:t>
            </a:r>
          </a:p>
          <a:p>
            <a:pPr>
              <a:defRPr/>
            </a:pPr>
            <a:r>
              <a:rPr lang="en-GB" sz="2400" dirty="0"/>
              <a:t>Weather conditions, water supply, geography of the area, </a:t>
            </a:r>
            <a:r>
              <a:rPr lang="en-GB" sz="2400" dirty="0" smtClean="0"/>
              <a:t>scarcity= </a:t>
            </a:r>
            <a:r>
              <a:rPr lang="en-GB" sz="2400" dirty="0" smtClean="0">
                <a:solidFill>
                  <a:srgbClr val="FF0000"/>
                </a:solidFill>
              </a:rPr>
              <a:t>(lack) </a:t>
            </a:r>
            <a:r>
              <a:rPr lang="en-GB" sz="2400" dirty="0">
                <a:solidFill>
                  <a:srgbClr val="FF0000"/>
                </a:solidFill>
              </a:rPr>
              <a:t>of </a:t>
            </a:r>
            <a:r>
              <a:rPr lang="en-GB" sz="2400" dirty="0" smtClean="0">
                <a:solidFill>
                  <a:srgbClr val="FF0000"/>
                </a:solidFill>
              </a:rPr>
              <a:t>resources</a:t>
            </a:r>
          </a:p>
          <a:p>
            <a:pPr>
              <a:defRPr/>
            </a:pPr>
            <a:endParaRPr lang="en-GB" sz="2400" dirty="0"/>
          </a:p>
          <a:p>
            <a:pPr>
              <a:defRPr/>
            </a:pPr>
            <a:r>
              <a:rPr lang="en-GB" sz="2400" b="1" dirty="0">
                <a:solidFill>
                  <a:schemeClr val="accent2"/>
                </a:solidFill>
              </a:rPr>
              <a:t>Agriculture</a:t>
            </a:r>
            <a:r>
              <a:rPr lang="en-GB" sz="2400" b="1" dirty="0"/>
              <a:t> </a:t>
            </a:r>
            <a:r>
              <a:rPr lang="en-GB" sz="2400" b="1" dirty="0" smtClean="0"/>
              <a:t>                                      </a:t>
            </a:r>
            <a:r>
              <a:rPr lang="en-GB" sz="2400" b="1" dirty="0"/>
              <a:t> </a:t>
            </a:r>
            <a:r>
              <a:rPr lang="en-GB" sz="2400" b="1" dirty="0" smtClean="0"/>
              <a:t>                                </a:t>
            </a:r>
            <a:r>
              <a:rPr lang="en-GB" sz="2400" b="1" dirty="0" smtClean="0">
                <a:solidFill>
                  <a:schemeClr val="accent2"/>
                </a:solidFill>
              </a:rPr>
              <a:t>Hunting</a:t>
            </a:r>
            <a:endParaRPr lang="en-GB" sz="2400" b="1" dirty="0">
              <a:solidFill>
                <a:schemeClr val="accent2"/>
              </a:solidFill>
            </a:endParaRPr>
          </a:p>
          <a:p>
            <a:pPr>
              <a:defRPr/>
            </a:pPr>
            <a:r>
              <a:rPr lang="en-GB" sz="2800" dirty="0"/>
              <a:t>			</a:t>
            </a:r>
          </a:p>
          <a:p>
            <a:pPr>
              <a:defRPr/>
            </a:pPr>
            <a:r>
              <a:rPr lang="en-GB" sz="2400" dirty="0"/>
              <a:t>			</a:t>
            </a:r>
            <a:endParaRPr lang="en-GB" dirty="0"/>
          </a:p>
        </p:txBody>
      </p:sp>
      <p:pic>
        <p:nvPicPr>
          <p:cNvPr id="4100" name="Picture 4" descr="farm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149" y="3549396"/>
            <a:ext cx="4402950" cy="288766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WWF accused of facilitating human rights abuses of tribal people in  Cameroon | WWF | The Guardi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9435" y="3549395"/>
            <a:ext cx="4402952" cy="2887663"/>
          </a:xfrm>
          <a:prstGeom prst="rect">
            <a:avLst/>
          </a:prstGeom>
          <a:noFill/>
          <a:extLst>
            <a:ext uri="{909E8E84-426E-40DD-AFC4-6F175D3DCCD1}">
              <a14:hiddenFill xmlns:a14="http://schemas.microsoft.com/office/drawing/2010/main">
                <a:solidFill>
                  <a:srgbClr val="FFFFFF"/>
                </a:solidFill>
              </a14:hiddenFill>
            </a:ext>
          </a:extLst>
        </p:spPr>
      </p:pic>
      <p:sp>
        <p:nvSpPr>
          <p:cNvPr id="6" name="Action Button: Custom 5">
            <a:hlinkClick r:id="" action="ppaction://noaction" highlightClick="1"/>
          </p:cNvPr>
          <p:cNvSpPr/>
          <p:nvPr/>
        </p:nvSpPr>
        <p:spPr>
          <a:xfrm>
            <a:off x="8746682" y="92311"/>
            <a:ext cx="3042282" cy="1892174"/>
          </a:xfrm>
          <a:prstGeom prst="actionButtonBlank">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Title 1"/>
          <p:cNvSpPr>
            <a:spLocks noGrp="1"/>
          </p:cNvSpPr>
          <p:nvPr>
            <p:ph type="title"/>
          </p:nvPr>
        </p:nvSpPr>
        <p:spPr>
          <a:xfrm>
            <a:off x="916939" y="741751"/>
            <a:ext cx="10074465" cy="615553"/>
          </a:xfrm>
        </p:spPr>
        <p:txBody>
          <a:bodyPr/>
          <a:lstStyle/>
          <a:p>
            <a:pPr eaLnBrk="1" hangingPunct="1"/>
            <a:r>
              <a:rPr lang="en-GB" altLang="en-US" dirty="0" smtClean="0"/>
              <a:t>Why are Cultures </a:t>
            </a:r>
            <a:r>
              <a:rPr lang="en-GB" altLang="en-US" b="1" dirty="0" smtClean="0">
                <a:solidFill>
                  <a:srgbClr val="00B0F0"/>
                </a:solidFill>
              </a:rPr>
              <a:t>Different</a:t>
            </a:r>
            <a:r>
              <a:rPr lang="en-GB" altLang="en-US" dirty="0" smtClean="0"/>
              <a:t>?</a:t>
            </a:r>
          </a:p>
        </p:txBody>
      </p:sp>
      <p:sp>
        <p:nvSpPr>
          <p:cNvPr id="3" name="Content Placeholder 2"/>
          <p:cNvSpPr>
            <a:spLocks noGrp="1"/>
          </p:cNvSpPr>
          <p:nvPr>
            <p:ph type="body" idx="1"/>
          </p:nvPr>
        </p:nvSpPr>
        <p:spPr/>
        <p:txBody>
          <a:bodyPr rtlCol="0">
            <a:normAutofit/>
          </a:bodyPr>
          <a:lstStyle/>
          <a:p>
            <a:pPr>
              <a:defRPr/>
            </a:pPr>
            <a:r>
              <a:rPr lang="en-GB" b="1" dirty="0">
                <a:solidFill>
                  <a:srgbClr val="00B050"/>
                </a:solidFill>
              </a:rPr>
              <a:t>3</a:t>
            </a:r>
            <a:r>
              <a:rPr lang="en-GB" sz="2400" b="1" dirty="0">
                <a:solidFill>
                  <a:srgbClr val="00B050"/>
                </a:solidFill>
              </a:rPr>
              <a:t>. Technology</a:t>
            </a:r>
          </a:p>
          <a:p>
            <a:pPr>
              <a:defRPr/>
            </a:pPr>
            <a:r>
              <a:rPr lang="en-GB" sz="2400" dirty="0"/>
              <a:t>Tools, media, phones, computers…</a:t>
            </a:r>
          </a:p>
          <a:p>
            <a:pPr>
              <a:defRPr/>
            </a:pPr>
            <a:endParaRPr lang="en-GB" sz="2400" dirty="0"/>
          </a:p>
          <a:p>
            <a:pPr>
              <a:defRPr/>
            </a:pPr>
            <a:r>
              <a:rPr lang="en-GB" sz="2400" dirty="0">
                <a:solidFill>
                  <a:srgbClr val="FF0000"/>
                </a:solidFill>
              </a:rPr>
              <a:t>Adaptations </a:t>
            </a:r>
            <a:r>
              <a:rPr lang="en-GB" sz="2400" dirty="0"/>
              <a:t>to cope with / utilise a new piece of technology.</a:t>
            </a:r>
          </a:p>
          <a:p>
            <a:pPr>
              <a:defRPr/>
            </a:pPr>
            <a:r>
              <a:rPr lang="en-GB" sz="2400" dirty="0"/>
              <a:t>More individualism? (your own phone, TV, car…)</a:t>
            </a:r>
          </a:p>
          <a:p>
            <a:pPr>
              <a:defRPr/>
            </a:pPr>
            <a:endParaRPr lang="en-GB" sz="2400" dirty="0"/>
          </a:p>
          <a:p>
            <a:pPr>
              <a:defRPr/>
            </a:pPr>
            <a:endParaRPr lang="en-GB" dirty="0"/>
          </a:p>
        </p:txBody>
      </p:sp>
      <p:pic>
        <p:nvPicPr>
          <p:cNvPr id="28676" name="Picture 5" descr="Image result for pho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65921" y="2188273"/>
            <a:ext cx="172720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7" name="Picture 7" descr="https://encrypted-tbn0.gstatic.com/images?q=tbn:ANd9GcTmTk4La9n1TdlEn9JBg7HQ6v3BQOFXM4LhCjt6iDiDiZa63LL3bzHLWuH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6421" y="2145477"/>
            <a:ext cx="107950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Picture 2" descr="Computer Technology Png Image With Transparent Background - Trends Networks And Critical Thinking In The 21st Century (536x299), Png Downloa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824" y="3969811"/>
            <a:ext cx="4773041" cy="266257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untitl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3945" y="4096512"/>
            <a:ext cx="4323669" cy="2118598"/>
          </a:xfrm>
          <a:prstGeom prst="rect">
            <a:avLst/>
          </a:prstGeom>
          <a:noFill/>
          <a:extLst>
            <a:ext uri="{909E8E84-426E-40DD-AFC4-6F175D3DCCD1}">
              <a14:hiddenFill xmlns:a14="http://schemas.microsoft.com/office/drawing/2010/main">
                <a:solidFill>
                  <a:srgbClr val="FFFFFF"/>
                </a:solidFill>
              </a14:hiddenFill>
            </a:ext>
          </a:extLst>
        </p:spPr>
      </p:pic>
      <p:sp>
        <p:nvSpPr>
          <p:cNvPr id="8" name="Action Button: Custom 7">
            <a:hlinkClick r:id="" action="ppaction://noaction" highlightClick="1"/>
          </p:cNvPr>
          <p:cNvSpPr/>
          <p:nvPr/>
        </p:nvSpPr>
        <p:spPr>
          <a:xfrm>
            <a:off x="8746682" y="92311"/>
            <a:ext cx="3042282" cy="1892174"/>
          </a:xfrm>
          <a:prstGeom prst="actionButtonBlank">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916939" y="549727"/>
            <a:ext cx="10074465" cy="615553"/>
          </a:xfrm>
        </p:spPr>
        <p:txBody>
          <a:bodyPr/>
          <a:lstStyle/>
          <a:p>
            <a:pPr eaLnBrk="1" hangingPunct="1"/>
            <a:r>
              <a:rPr lang="en-GB" altLang="en-US" dirty="0" smtClean="0"/>
              <a:t>Why are Cultures </a:t>
            </a:r>
            <a:r>
              <a:rPr lang="en-GB" altLang="en-US" b="1" dirty="0" smtClean="0">
                <a:solidFill>
                  <a:srgbClr val="00B0F0"/>
                </a:solidFill>
              </a:rPr>
              <a:t>Different</a:t>
            </a:r>
            <a:r>
              <a:rPr lang="en-GB" altLang="en-US" dirty="0" smtClean="0"/>
              <a:t>?</a:t>
            </a:r>
            <a:endParaRPr lang="en-US" altLang="en-US" dirty="0" smtClean="0"/>
          </a:p>
        </p:txBody>
      </p:sp>
      <p:sp>
        <p:nvSpPr>
          <p:cNvPr id="29699" name="Content Placeholder 2"/>
          <p:cNvSpPr>
            <a:spLocks noGrp="1"/>
          </p:cNvSpPr>
          <p:nvPr>
            <p:ph type="body" idx="1"/>
          </p:nvPr>
        </p:nvSpPr>
        <p:spPr>
          <a:xfrm>
            <a:off x="916939" y="1617853"/>
            <a:ext cx="10358120" cy="2092881"/>
          </a:xfrm>
        </p:spPr>
        <p:txBody>
          <a:bodyPr/>
          <a:lstStyle/>
          <a:p>
            <a:pPr eaLnBrk="1" hangingPunct="1">
              <a:buFont typeface="Arial" panose="020B0604020202020204" pitchFamily="34" charset="0"/>
              <a:buNone/>
            </a:pPr>
            <a:r>
              <a:rPr lang="en-GB" altLang="en-US" sz="2400" b="1" dirty="0" smtClean="0"/>
              <a:t>4. </a:t>
            </a:r>
            <a:r>
              <a:rPr lang="en-GB" altLang="en-US" sz="2800" b="1" dirty="0" smtClean="0"/>
              <a:t>Biology</a:t>
            </a:r>
          </a:p>
          <a:p>
            <a:pPr eaLnBrk="1" hangingPunct="1">
              <a:buFont typeface="Arial" panose="020B0604020202020204" pitchFamily="34" charset="0"/>
              <a:buNone/>
            </a:pPr>
            <a:r>
              <a:rPr lang="en-GB" altLang="en-US" sz="2800" dirty="0" smtClean="0">
                <a:solidFill>
                  <a:srgbClr val="FF0000"/>
                </a:solidFill>
              </a:rPr>
              <a:t>Controversial! Genetic differences</a:t>
            </a:r>
            <a:r>
              <a:rPr lang="en-GB" altLang="en-US" sz="2800" dirty="0" smtClean="0"/>
              <a:t> do exist but cultural learning or/and </a:t>
            </a:r>
            <a:r>
              <a:rPr lang="en-GB" altLang="en-US" sz="2800" dirty="0" smtClean="0">
                <a:solidFill>
                  <a:srgbClr val="FF0000"/>
                </a:solidFill>
              </a:rPr>
              <a:t>environmental forces are reasons </a:t>
            </a:r>
            <a:r>
              <a:rPr lang="en-GB" altLang="en-US" sz="2800" dirty="0" smtClean="0"/>
              <a:t>for distinctions between human groups.</a:t>
            </a:r>
          </a:p>
          <a:p>
            <a:pPr eaLnBrk="1" hangingPunct="1"/>
            <a:endParaRPr lang="en-US" altLang="en-US" sz="2400" dirty="0" smtClean="0"/>
          </a:p>
        </p:txBody>
      </p:sp>
      <p:pic>
        <p:nvPicPr>
          <p:cNvPr id="29700" name="Picture 2" descr="Image result for genet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1960" y="3571296"/>
            <a:ext cx="4318635" cy="2299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Action Button: Custom 4">
            <a:hlinkClick r:id="" action="ppaction://noaction" highlightClick="1"/>
          </p:cNvPr>
          <p:cNvSpPr/>
          <p:nvPr/>
        </p:nvSpPr>
        <p:spPr>
          <a:xfrm>
            <a:off x="8746682" y="92311"/>
            <a:ext cx="3042282" cy="1892174"/>
          </a:xfrm>
          <a:prstGeom prst="actionButtonBlank">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31258" y="1523824"/>
            <a:ext cx="10130790" cy="635000"/>
          </a:xfrm>
          <a:prstGeom prst="rect">
            <a:avLst/>
          </a:prstGeom>
        </p:spPr>
        <p:txBody>
          <a:bodyPr vert="horz" wrap="square" lIns="0" tIns="12065" rIns="0" bIns="0" rtlCol="0">
            <a:spAutoFit/>
          </a:bodyPr>
          <a:lstStyle/>
          <a:p>
            <a:pPr marL="12700">
              <a:lnSpc>
                <a:spcPct val="100000"/>
              </a:lnSpc>
              <a:spcBef>
                <a:spcPts val="95"/>
              </a:spcBef>
            </a:pPr>
            <a:r>
              <a:rPr spc="-10" dirty="0"/>
              <a:t>Me,</a:t>
            </a:r>
            <a:r>
              <a:rPr spc="15" dirty="0"/>
              <a:t> </a:t>
            </a:r>
            <a:r>
              <a:rPr spc="-5" dirty="0"/>
              <a:t>Myself</a:t>
            </a:r>
            <a:r>
              <a:rPr spc="25" dirty="0"/>
              <a:t> </a:t>
            </a:r>
            <a:r>
              <a:rPr spc="-10" dirty="0"/>
              <a:t>and</a:t>
            </a:r>
            <a:r>
              <a:rPr spc="10" dirty="0"/>
              <a:t> </a:t>
            </a:r>
            <a:r>
              <a:rPr spc="-5" dirty="0"/>
              <a:t>I –</a:t>
            </a:r>
            <a:r>
              <a:rPr dirty="0"/>
              <a:t> </a:t>
            </a:r>
            <a:r>
              <a:rPr spc="-10" dirty="0"/>
              <a:t>The</a:t>
            </a:r>
            <a:r>
              <a:rPr spc="15" dirty="0"/>
              <a:t> </a:t>
            </a:r>
            <a:r>
              <a:rPr spc="-10" dirty="0"/>
              <a:t>Concept</a:t>
            </a:r>
            <a:r>
              <a:rPr spc="25" dirty="0"/>
              <a:t> </a:t>
            </a:r>
            <a:r>
              <a:rPr spc="-5" dirty="0"/>
              <a:t>of</a:t>
            </a:r>
            <a:r>
              <a:rPr spc="5" dirty="0"/>
              <a:t> </a:t>
            </a:r>
            <a:r>
              <a:rPr spc="-5" dirty="0"/>
              <a:t>Identity</a:t>
            </a:r>
          </a:p>
        </p:txBody>
      </p:sp>
      <p:sp>
        <p:nvSpPr>
          <p:cNvPr id="3" name="object 3"/>
          <p:cNvSpPr txBox="1"/>
          <p:nvPr/>
        </p:nvSpPr>
        <p:spPr>
          <a:xfrm>
            <a:off x="830611" y="2333162"/>
            <a:ext cx="10332085" cy="4341495"/>
          </a:xfrm>
          <a:prstGeom prst="rect">
            <a:avLst/>
          </a:prstGeom>
        </p:spPr>
        <p:txBody>
          <a:bodyPr vert="horz" wrap="square" lIns="0" tIns="12700" rIns="0" bIns="0" rtlCol="0">
            <a:spAutoFit/>
          </a:bodyPr>
          <a:lstStyle/>
          <a:p>
            <a:pPr marL="241300" indent="-228600">
              <a:lnSpc>
                <a:spcPts val="2140"/>
              </a:lnSpc>
              <a:spcBef>
                <a:spcPts val="100"/>
              </a:spcBef>
              <a:buChar char="•"/>
              <a:tabLst>
                <a:tab pos="240665" algn="l"/>
                <a:tab pos="241300" algn="l"/>
              </a:tabLst>
            </a:pPr>
            <a:r>
              <a:rPr sz="2100" dirty="0">
                <a:solidFill>
                  <a:srgbClr val="1F2A44"/>
                </a:solidFill>
                <a:latin typeface="Arial MT"/>
                <a:cs typeface="Arial MT"/>
              </a:rPr>
              <a:t>A</a:t>
            </a:r>
            <a:r>
              <a:rPr sz="2100" spc="-114" dirty="0">
                <a:solidFill>
                  <a:srgbClr val="1F2A44"/>
                </a:solidFill>
                <a:latin typeface="Arial MT"/>
                <a:cs typeface="Arial MT"/>
              </a:rPr>
              <a:t> </a:t>
            </a:r>
            <a:r>
              <a:rPr sz="2100" spc="-5" dirty="0">
                <a:solidFill>
                  <a:srgbClr val="1F2A44"/>
                </a:solidFill>
                <a:latin typeface="Arial MT"/>
                <a:cs typeface="Arial MT"/>
              </a:rPr>
              <a:t>fixed</a:t>
            </a:r>
            <a:r>
              <a:rPr sz="2100" spc="5" dirty="0">
                <a:solidFill>
                  <a:srgbClr val="1F2A44"/>
                </a:solidFill>
                <a:latin typeface="Arial MT"/>
                <a:cs typeface="Arial MT"/>
              </a:rPr>
              <a:t> </a:t>
            </a:r>
            <a:r>
              <a:rPr sz="2100" spc="-5" dirty="0">
                <a:solidFill>
                  <a:srgbClr val="1F2A44"/>
                </a:solidFill>
                <a:latin typeface="Arial MT"/>
                <a:cs typeface="Arial MT"/>
              </a:rPr>
              <a:t>system</a:t>
            </a:r>
            <a:r>
              <a:rPr sz="2100" dirty="0">
                <a:solidFill>
                  <a:srgbClr val="1F2A44"/>
                </a:solidFill>
                <a:latin typeface="Arial MT"/>
                <a:cs typeface="Arial MT"/>
              </a:rPr>
              <a:t> </a:t>
            </a:r>
            <a:r>
              <a:rPr sz="2100" spc="-5" dirty="0">
                <a:solidFill>
                  <a:srgbClr val="1F2A44"/>
                </a:solidFill>
                <a:latin typeface="Arial MT"/>
                <a:cs typeface="Arial MT"/>
              </a:rPr>
              <a:t>of</a:t>
            </a:r>
            <a:r>
              <a:rPr sz="2100" spc="10" dirty="0">
                <a:solidFill>
                  <a:srgbClr val="1F2A44"/>
                </a:solidFill>
                <a:latin typeface="Arial MT"/>
                <a:cs typeface="Arial MT"/>
              </a:rPr>
              <a:t> </a:t>
            </a:r>
            <a:r>
              <a:rPr sz="2100" spc="-5" dirty="0">
                <a:solidFill>
                  <a:srgbClr val="1F2A44"/>
                </a:solidFill>
                <a:latin typeface="Arial MT"/>
                <a:cs typeface="Arial MT"/>
              </a:rPr>
              <a:t>beliefs</a:t>
            </a:r>
            <a:r>
              <a:rPr sz="2100" spc="-10" dirty="0">
                <a:solidFill>
                  <a:srgbClr val="1F2A44"/>
                </a:solidFill>
                <a:latin typeface="Arial MT"/>
                <a:cs typeface="Arial MT"/>
              </a:rPr>
              <a:t> </a:t>
            </a:r>
            <a:r>
              <a:rPr sz="2100" spc="-5" dirty="0">
                <a:solidFill>
                  <a:srgbClr val="1F2A44"/>
                </a:solidFill>
                <a:latin typeface="Arial MT"/>
                <a:cs typeface="Arial MT"/>
              </a:rPr>
              <a:t>about</a:t>
            </a:r>
            <a:r>
              <a:rPr sz="2100" dirty="0">
                <a:solidFill>
                  <a:srgbClr val="1F2A44"/>
                </a:solidFill>
                <a:latin typeface="Arial MT"/>
                <a:cs typeface="Arial MT"/>
              </a:rPr>
              <a:t> </a:t>
            </a:r>
            <a:r>
              <a:rPr sz="2100" spc="-5" dirty="0">
                <a:solidFill>
                  <a:srgbClr val="1F2A44"/>
                </a:solidFill>
                <a:latin typeface="Arial MT"/>
                <a:cs typeface="Arial MT"/>
              </a:rPr>
              <a:t>ourselves</a:t>
            </a:r>
            <a:r>
              <a:rPr sz="2100" dirty="0">
                <a:solidFill>
                  <a:srgbClr val="1F2A44"/>
                </a:solidFill>
                <a:latin typeface="Arial MT"/>
                <a:cs typeface="Arial MT"/>
              </a:rPr>
              <a:t> </a:t>
            </a:r>
            <a:r>
              <a:rPr sz="2100" spc="-5" dirty="0">
                <a:solidFill>
                  <a:srgbClr val="1F2A44"/>
                </a:solidFill>
                <a:latin typeface="Arial MT"/>
                <a:cs typeface="Arial MT"/>
              </a:rPr>
              <a:t>based</a:t>
            </a:r>
            <a:r>
              <a:rPr sz="2100" spc="-10" dirty="0">
                <a:solidFill>
                  <a:srgbClr val="1F2A44"/>
                </a:solidFill>
                <a:latin typeface="Arial MT"/>
                <a:cs typeface="Arial MT"/>
              </a:rPr>
              <a:t> </a:t>
            </a:r>
            <a:r>
              <a:rPr sz="2100" spc="-5" dirty="0">
                <a:solidFill>
                  <a:srgbClr val="1F2A44"/>
                </a:solidFill>
                <a:latin typeface="Arial MT"/>
                <a:cs typeface="Arial MT"/>
              </a:rPr>
              <a:t>on</a:t>
            </a:r>
            <a:r>
              <a:rPr sz="2100" spc="5" dirty="0">
                <a:solidFill>
                  <a:srgbClr val="1F2A44"/>
                </a:solidFill>
                <a:latin typeface="Arial MT"/>
                <a:cs typeface="Arial MT"/>
              </a:rPr>
              <a:t> </a:t>
            </a:r>
            <a:r>
              <a:rPr sz="2100" spc="-5" dirty="0">
                <a:solidFill>
                  <a:srgbClr val="1F2A44"/>
                </a:solidFill>
                <a:latin typeface="Arial MT"/>
                <a:cs typeface="Arial MT"/>
              </a:rPr>
              <a:t>recollection</a:t>
            </a:r>
            <a:r>
              <a:rPr sz="2100" spc="-35" dirty="0">
                <a:solidFill>
                  <a:srgbClr val="1F2A44"/>
                </a:solidFill>
                <a:latin typeface="Arial MT"/>
                <a:cs typeface="Arial MT"/>
              </a:rPr>
              <a:t> </a:t>
            </a:r>
            <a:r>
              <a:rPr sz="2100" spc="-5" dirty="0">
                <a:solidFill>
                  <a:srgbClr val="1F2A44"/>
                </a:solidFill>
                <a:latin typeface="Arial MT"/>
                <a:cs typeface="Arial MT"/>
              </a:rPr>
              <a:t>of</a:t>
            </a:r>
            <a:r>
              <a:rPr sz="2100" spc="10" dirty="0">
                <a:solidFill>
                  <a:srgbClr val="1F2A44"/>
                </a:solidFill>
                <a:latin typeface="Arial MT"/>
                <a:cs typeface="Arial MT"/>
              </a:rPr>
              <a:t> </a:t>
            </a:r>
            <a:r>
              <a:rPr sz="2100" spc="-5" dirty="0">
                <a:solidFill>
                  <a:srgbClr val="1F2A44"/>
                </a:solidFill>
                <a:latin typeface="Arial MT"/>
                <a:cs typeface="Arial MT"/>
              </a:rPr>
              <a:t>knowledge</a:t>
            </a:r>
            <a:r>
              <a:rPr sz="2100" spc="-20" dirty="0">
                <a:solidFill>
                  <a:srgbClr val="1F2A44"/>
                </a:solidFill>
                <a:latin typeface="Arial MT"/>
                <a:cs typeface="Arial MT"/>
              </a:rPr>
              <a:t> </a:t>
            </a:r>
            <a:r>
              <a:rPr sz="2100" spc="-5" dirty="0">
                <a:solidFill>
                  <a:srgbClr val="1F2A44"/>
                </a:solidFill>
                <a:latin typeface="Arial MT"/>
                <a:cs typeface="Arial MT"/>
              </a:rPr>
              <a:t>learnt</a:t>
            </a:r>
            <a:endParaRPr sz="2100" dirty="0">
              <a:latin typeface="Arial MT"/>
              <a:cs typeface="Arial MT"/>
            </a:endParaRPr>
          </a:p>
          <a:p>
            <a:pPr marL="241300" marR="1149350">
              <a:lnSpc>
                <a:spcPct val="70000"/>
              </a:lnSpc>
              <a:spcBef>
                <a:spcPts val="375"/>
              </a:spcBef>
            </a:pPr>
            <a:r>
              <a:rPr sz="2100" spc="-5" dirty="0">
                <a:solidFill>
                  <a:srgbClr val="1F2A44"/>
                </a:solidFill>
                <a:latin typeface="Arial MT"/>
                <a:cs typeface="Arial MT"/>
              </a:rPr>
              <a:t>through</a:t>
            </a:r>
            <a:r>
              <a:rPr sz="2100" dirty="0">
                <a:solidFill>
                  <a:srgbClr val="1F2A44"/>
                </a:solidFill>
                <a:latin typeface="Arial MT"/>
                <a:cs typeface="Arial MT"/>
              </a:rPr>
              <a:t> </a:t>
            </a:r>
            <a:r>
              <a:rPr sz="2100" spc="-5" dirty="0">
                <a:solidFill>
                  <a:srgbClr val="1F2A44"/>
                </a:solidFill>
                <a:latin typeface="Arial MT"/>
                <a:cs typeface="Arial MT"/>
              </a:rPr>
              <a:t>previous</a:t>
            </a:r>
            <a:r>
              <a:rPr sz="2100" dirty="0">
                <a:solidFill>
                  <a:srgbClr val="1F2A44"/>
                </a:solidFill>
                <a:latin typeface="Arial MT"/>
                <a:cs typeface="Arial MT"/>
              </a:rPr>
              <a:t> </a:t>
            </a:r>
            <a:r>
              <a:rPr sz="2100" spc="-5" dirty="0">
                <a:solidFill>
                  <a:srgbClr val="1F2A44"/>
                </a:solidFill>
                <a:latin typeface="Arial MT"/>
                <a:cs typeface="Arial MT"/>
              </a:rPr>
              <a:t>experiences</a:t>
            </a:r>
            <a:r>
              <a:rPr sz="2100" dirty="0">
                <a:solidFill>
                  <a:srgbClr val="1F2A44"/>
                </a:solidFill>
                <a:latin typeface="Arial MT"/>
                <a:cs typeface="Arial MT"/>
              </a:rPr>
              <a:t> </a:t>
            </a:r>
            <a:r>
              <a:rPr sz="2100" spc="-5" dirty="0">
                <a:solidFill>
                  <a:srgbClr val="1F2A44"/>
                </a:solidFill>
                <a:latin typeface="Arial MT"/>
                <a:cs typeface="Arial MT"/>
              </a:rPr>
              <a:t>in</a:t>
            </a:r>
            <a:r>
              <a:rPr sz="2100" spc="-10" dirty="0">
                <a:solidFill>
                  <a:srgbClr val="1F2A44"/>
                </a:solidFill>
                <a:latin typeface="Arial MT"/>
                <a:cs typeface="Arial MT"/>
              </a:rPr>
              <a:t> </a:t>
            </a:r>
            <a:r>
              <a:rPr sz="2100" spc="-5" dirty="0">
                <a:solidFill>
                  <a:srgbClr val="1F2A44"/>
                </a:solidFill>
                <a:latin typeface="Arial MT"/>
                <a:cs typeface="Arial MT"/>
              </a:rPr>
              <a:t>a</a:t>
            </a:r>
            <a:r>
              <a:rPr sz="2100" spc="5" dirty="0">
                <a:solidFill>
                  <a:srgbClr val="1F2A44"/>
                </a:solidFill>
                <a:latin typeface="Arial MT"/>
                <a:cs typeface="Arial MT"/>
              </a:rPr>
              <a:t> </a:t>
            </a:r>
            <a:r>
              <a:rPr sz="2100" spc="-5" dirty="0">
                <a:solidFill>
                  <a:srgbClr val="1F2A44"/>
                </a:solidFill>
                <a:latin typeface="Arial MT"/>
                <a:cs typeface="Arial MT"/>
              </a:rPr>
              <a:t>particular</a:t>
            </a:r>
            <a:r>
              <a:rPr sz="2100" spc="-20" dirty="0">
                <a:solidFill>
                  <a:srgbClr val="1F2A44"/>
                </a:solidFill>
                <a:latin typeface="Arial MT"/>
                <a:cs typeface="Arial MT"/>
              </a:rPr>
              <a:t> </a:t>
            </a:r>
            <a:r>
              <a:rPr sz="2100" spc="-5" dirty="0">
                <a:solidFill>
                  <a:srgbClr val="1F2A44"/>
                </a:solidFill>
                <a:latin typeface="Arial MT"/>
                <a:cs typeface="Arial MT"/>
              </a:rPr>
              <a:t>cultural environment</a:t>
            </a:r>
            <a:r>
              <a:rPr sz="2100" dirty="0">
                <a:solidFill>
                  <a:srgbClr val="1F2A44"/>
                </a:solidFill>
                <a:latin typeface="Arial MT"/>
                <a:cs typeface="Arial MT"/>
              </a:rPr>
              <a:t> </a:t>
            </a:r>
            <a:r>
              <a:rPr sz="2100" spc="-5" dirty="0">
                <a:solidFill>
                  <a:srgbClr val="1F2A44"/>
                </a:solidFill>
                <a:latin typeface="Arial MT"/>
                <a:cs typeface="Arial MT"/>
              </a:rPr>
              <a:t>(Campbel, </a:t>
            </a:r>
            <a:r>
              <a:rPr sz="2100" spc="-570" dirty="0">
                <a:solidFill>
                  <a:srgbClr val="1F2A44"/>
                </a:solidFill>
                <a:latin typeface="Arial MT"/>
                <a:cs typeface="Arial MT"/>
              </a:rPr>
              <a:t> </a:t>
            </a:r>
            <a:r>
              <a:rPr sz="2100" spc="-5" dirty="0">
                <a:solidFill>
                  <a:srgbClr val="1F2A44"/>
                </a:solidFill>
                <a:latin typeface="Arial MT"/>
                <a:cs typeface="Arial MT"/>
              </a:rPr>
              <a:t>Assenand,</a:t>
            </a:r>
            <a:r>
              <a:rPr sz="2100" spc="-25" dirty="0">
                <a:solidFill>
                  <a:srgbClr val="1F2A44"/>
                </a:solidFill>
                <a:latin typeface="Arial MT"/>
                <a:cs typeface="Arial MT"/>
              </a:rPr>
              <a:t> </a:t>
            </a:r>
            <a:r>
              <a:rPr sz="2100" dirty="0">
                <a:solidFill>
                  <a:srgbClr val="1F2A44"/>
                </a:solidFill>
                <a:latin typeface="Arial MT"/>
                <a:cs typeface="Arial MT"/>
              </a:rPr>
              <a:t>&amp;</a:t>
            </a:r>
            <a:r>
              <a:rPr sz="2100" spc="5" dirty="0">
                <a:solidFill>
                  <a:srgbClr val="1F2A44"/>
                </a:solidFill>
                <a:latin typeface="Arial MT"/>
                <a:cs typeface="Arial MT"/>
              </a:rPr>
              <a:t> </a:t>
            </a:r>
            <a:r>
              <a:rPr sz="2100" spc="-5" dirty="0">
                <a:solidFill>
                  <a:srgbClr val="1F2A44"/>
                </a:solidFill>
                <a:latin typeface="Arial MT"/>
                <a:cs typeface="Arial MT"/>
              </a:rPr>
              <a:t>Di</a:t>
            </a:r>
            <a:r>
              <a:rPr sz="2100" spc="-10" dirty="0">
                <a:solidFill>
                  <a:srgbClr val="1F2A44"/>
                </a:solidFill>
                <a:latin typeface="Arial MT"/>
                <a:cs typeface="Arial MT"/>
              </a:rPr>
              <a:t> </a:t>
            </a:r>
            <a:r>
              <a:rPr sz="2100" spc="-5" dirty="0">
                <a:solidFill>
                  <a:srgbClr val="1F2A44"/>
                </a:solidFill>
                <a:latin typeface="Arial MT"/>
                <a:cs typeface="Arial MT"/>
              </a:rPr>
              <a:t>Paula, </a:t>
            </a:r>
            <a:r>
              <a:rPr sz="2100" spc="-10" dirty="0">
                <a:solidFill>
                  <a:srgbClr val="1F2A44"/>
                </a:solidFill>
                <a:latin typeface="Arial MT"/>
                <a:cs typeface="Arial MT"/>
              </a:rPr>
              <a:t>2000).</a:t>
            </a:r>
            <a:endParaRPr sz="2100" dirty="0">
              <a:latin typeface="Arial MT"/>
              <a:cs typeface="Arial MT"/>
            </a:endParaRPr>
          </a:p>
          <a:p>
            <a:pPr marL="240665" marR="41275" indent="-228600">
              <a:lnSpc>
                <a:spcPct val="70000"/>
              </a:lnSpc>
              <a:spcBef>
                <a:spcPts val="1010"/>
              </a:spcBef>
              <a:buChar char="•"/>
              <a:tabLst>
                <a:tab pos="240665" algn="l"/>
                <a:tab pos="241300" algn="l"/>
              </a:tabLst>
            </a:pPr>
            <a:r>
              <a:rPr sz="2100" spc="-5" dirty="0">
                <a:solidFill>
                  <a:srgbClr val="1F2A44"/>
                </a:solidFill>
                <a:latin typeface="Arial MT"/>
                <a:cs typeface="Arial MT"/>
              </a:rPr>
              <a:t>The</a:t>
            </a:r>
            <a:r>
              <a:rPr sz="2100" spc="5" dirty="0">
                <a:solidFill>
                  <a:srgbClr val="1F2A44"/>
                </a:solidFill>
                <a:latin typeface="Arial MT"/>
                <a:cs typeface="Arial MT"/>
              </a:rPr>
              <a:t> </a:t>
            </a:r>
            <a:r>
              <a:rPr sz="2100" spc="-5" dirty="0">
                <a:solidFill>
                  <a:srgbClr val="1F2A44"/>
                </a:solidFill>
                <a:latin typeface="Arial MT"/>
                <a:cs typeface="Arial MT"/>
              </a:rPr>
              <a:t>knowledge</a:t>
            </a:r>
            <a:r>
              <a:rPr sz="2100" spc="-15" dirty="0">
                <a:solidFill>
                  <a:srgbClr val="1F2A44"/>
                </a:solidFill>
                <a:latin typeface="Arial MT"/>
                <a:cs typeface="Arial MT"/>
              </a:rPr>
              <a:t> </a:t>
            </a:r>
            <a:r>
              <a:rPr sz="2100" spc="-5" dirty="0">
                <a:solidFill>
                  <a:srgbClr val="1F2A44"/>
                </a:solidFill>
                <a:latin typeface="Arial MT"/>
                <a:cs typeface="Arial MT"/>
              </a:rPr>
              <a:t>of</a:t>
            </a:r>
            <a:r>
              <a:rPr sz="2100" spc="10" dirty="0">
                <a:solidFill>
                  <a:srgbClr val="1F2A44"/>
                </a:solidFill>
                <a:latin typeface="Arial MT"/>
                <a:cs typeface="Arial MT"/>
              </a:rPr>
              <a:t> </a:t>
            </a:r>
            <a:r>
              <a:rPr sz="2100" spc="-5" dirty="0">
                <a:solidFill>
                  <a:srgbClr val="1F2A44"/>
                </a:solidFill>
                <a:latin typeface="Arial MT"/>
                <a:cs typeface="Arial MT"/>
              </a:rPr>
              <a:t>own</a:t>
            </a:r>
            <a:r>
              <a:rPr sz="2100" spc="10" dirty="0">
                <a:solidFill>
                  <a:srgbClr val="1F2A44"/>
                </a:solidFill>
                <a:latin typeface="Arial MT"/>
                <a:cs typeface="Arial MT"/>
              </a:rPr>
              <a:t> </a:t>
            </a:r>
            <a:r>
              <a:rPr sz="2100" spc="-5" dirty="0">
                <a:solidFill>
                  <a:srgbClr val="1F2A44"/>
                </a:solidFill>
                <a:latin typeface="Arial MT"/>
                <a:cs typeface="Arial MT"/>
              </a:rPr>
              <a:t>qualities</a:t>
            </a:r>
            <a:r>
              <a:rPr sz="2100" spc="-25" dirty="0">
                <a:solidFill>
                  <a:srgbClr val="1F2A44"/>
                </a:solidFill>
                <a:latin typeface="Arial MT"/>
                <a:cs typeface="Arial MT"/>
              </a:rPr>
              <a:t> </a:t>
            </a:r>
            <a:r>
              <a:rPr sz="2100" spc="-5" dirty="0">
                <a:solidFill>
                  <a:srgbClr val="1F2A44"/>
                </a:solidFill>
                <a:latin typeface="Arial MT"/>
                <a:cs typeface="Arial MT"/>
              </a:rPr>
              <a:t>is</a:t>
            </a:r>
            <a:r>
              <a:rPr sz="2100" spc="15" dirty="0">
                <a:solidFill>
                  <a:srgbClr val="1F2A44"/>
                </a:solidFill>
                <a:latin typeface="Arial MT"/>
                <a:cs typeface="Arial MT"/>
              </a:rPr>
              <a:t> </a:t>
            </a:r>
            <a:r>
              <a:rPr sz="2100" spc="-5" dirty="0">
                <a:solidFill>
                  <a:srgbClr val="1F2A44"/>
                </a:solidFill>
                <a:latin typeface="Arial MT"/>
                <a:cs typeface="Arial MT"/>
              </a:rPr>
              <a:t>organised in a</a:t>
            </a:r>
            <a:r>
              <a:rPr sz="2100" spc="10" dirty="0">
                <a:solidFill>
                  <a:srgbClr val="1F2A44"/>
                </a:solidFill>
                <a:latin typeface="Arial MT"/>
                <a:cs typeface="Arial MT"/>
              </a:rPr>
              <a:t> </a:t>
            </a:r>
            <a:r>
              <a:rPr sz="2100" spc="-5" dirty="0">
                <a:solidFill>
                  <a:srgbClr val="1F2A44"/>
                </a:solidFill>
                <a:latin typeface="Arial MT"/>
                <a:cs typeface="Arial MT"/>
              </a:rPr>
              <a:t>schema</a:t>
            </a:r>
            <a:r>
              <a:rPr sz="2100" spc="-10" dirty="0">
                <a:solidFill>
                  <a:srgbClr val="1F2A44"/>
                </a:solidFill>
                <a:latin typeface="Arial MT"/>
                <a:cs typeface="Arial MT"/>
              </a:rPr>
              <a:t> </a:t>
            </a:r>
            <a:r>
              <a:rPr sz="2100" spc="-5" dirty="0">
                <a:solidFill>
                  <a:srgbClr val="1F2A44"/>
                </a:solidFill>
                <a:latin typeface="Arial MT"/>
                <a:cs typeface="Arial MT"/>
              </a:rPr>
              <a:t>which</a:t>
            </a:r>
            <a:r>
              <a:rPr sz="2100" spc="-15" dirty="0">
                <a:solidFill>
                  <a:srgbClr val="1F2A44"/>
                </a:solidFill>
                <a:latin typeface="Arial MT"/>
                <a:cs typeface="Arial MT"/>
              </a:rPr>
              <a:t> </a:t>
            </a:r>
            <a:r>
              <a:rPr sz="2100" spc="-5" dirty="0">
                <a:solidFill>
                  <a:srgbClr val="1F2A44"/>
                </a:solidFill>
                <a:latin typeface="Arial MT"/>
                <a:cs typeface="Arial MT"/>
              </a:rPr>
              <a:t>guides</a:t>
            </a:r>
            <a:r>
              <a:rPr sz="2100" dirty="0">
                <a:solidFill>
                  <a:srgbClr val="1F2A44"/>
                </a:solidFill>
                <a:latin typeface="Arial MT"/>
                <a:cs typeface="Arial MT"/>
              </a:rPr>
              <a:t> </a:t>
            </a:r>
            <a:r>
              <a:rPr sz="2100" spc="-5" dirty="0">
                <a:solidFill>
                  <a:srgbClr val="1F2A44"/>
                </a:solidFill>
                <a:latin typeface="Arial MT"/>
                <a:cs typeface="Arial MT"/>
              </a:rPr>
              <a:t>our</a:t>
            </a:r>
            <a:r>
              <a:rPr sz="2100" spc="15" dirty="0">
                <a:solidFill>
                  <a:srgbClr val="1F2A44"/>
                </a:solidFill>
                <a:latin typeface="Arial MT"/>
                <a:cs typeface="Arial MT"/>
              </a:rPr>
              <a:t> </a:t>
            </a:r>
            <a:r>
              <a:rPr sz="2100" spc="-10" dirty="0">
                <a:solidFill>
                  <a:srgbClr val="1F2A44"/>
                </a:solidFill>
                <a:latin typeface="Arial MT"/>
                <a:cs typeface="Arial MT"/>
              </a:rPr>
              <a:t>behaviour </a:t>
            </a:r>
            <a:r>
              <a:rPr sz="2100" spc="-570" dirty="0">
                <a:solidFill>
                  <a:srgbClr val="1F2A44"/>
                </a:solidFill>
                <a:latin typeface="Arial MT"/>
                <a:cs typeface="Arial MT"/>
              </a:rPr>
              <a:t> </a:t>
            </a:r>
            <a:r>
              <a:rPr sz="2100" spc="-5" dirty="0">
                <a:solidFill>
                  <a:srgbClr val="1F2A44"/>
                </a:solidFill>
                <a:latin typeface="Arial MT"/>
                <a:cs typeface="Arial MT"/>
              </a:rPr>
              <a:t>and</a:t>
            </a:r>
            <a:r>
              <a:rPr sz="2100" dirty="0">
                <a:solidFill>
                  <a:srgbClr val="1F2A44"/>
                </a:solidFill>
                <a:latin typeface="Arial MT"/>
                <a:cs typeface="Arial MT"/>
              </a:rPr>
              <a:t> </a:t>
            </a:r>
            <a:r>
              <a:rPr sz="2100" spc="-5" dirty="0">
                <a:solidFill>
                  <a:srgbClr val="1F2A44"/>
                </a:solidFill>
                <a:latin typeface="Arial MT"/>
                <a:cs typeface="Arial MT"/>
              </a:rPr>
              <a:t>style</a:t>
            </a:r>
            <a:r>
              <a:rPr sz="2100" spc="-15" dirty="0">
                <a:solidFill>
                  <a:srgbClr val="1F2A44"/>
                </a:solidFill>
                <a:latin typeface="Arial MT"/>
                <a:cs typeface="Arial MT"/>
              </a:rPr>
              <a:t> </a:t>
            </a:r>
            <a:r>
              <a:rPr sz="2100" spc="-5" dirty="0">
                <a:solidFill>
                  <a:srgbClr val="1F2A44"/>
                </a:solidFill>
                <a:latin typeface="Arial MT"/>
                <a:cs typeface="Arial MT"/>
              </a:rPr>
              <a:t>of</a:t>
            </a:r>
            <a:r>
              <a:rPr sz="2100" spc="5" dirty="0">
                <a:solidFill>
                  <a:srgbClr val="1F2A44"/>
                </a:solidFill>
                <a:latin typeface="Arial MT"/>
                <a:cs typeface="Arial MT"/>
              </a:rPr>
              <a:t> </a:t>
            </a:r>
            <a:r>
              <a:rPr sz="2100" spc="-5" dirty="0">
                <a:solidFill>
                  <a:srgbClr val="1F2A44"/>
                </a:solidFill>
                <a:latin typeface="Arial MT"/>
                <a:cs typeface="Arial MT"/>
              </a:rPr>
              <a:t>communication</a:t>
            </a:r>
            <a:r>
              <a:rPr sz="2100" spc="-40" dirty="0">
                <a:solidFill>
                  <a:srgbClr val="1F2A44"/>
                </a:solidFill>
                <a:latin typeface="Arial MT"/>
                <a:cs typeface="Arial MT"/>
              </a:rPr>
              <a:t> </a:t>
            </a:r>
            <a:r>
              <a:rPr sz="2100" spc="-15" dirty="0">
                <a:solidFill>
                  <a:srgbClr val="1F2A44"/>
                </a:solidFill>
                <a:latin typeface="Arial MT"/>
                <a:cs typeface="Arial MT"/>
              </a:rPr>
              <a:t>(Trenholm</a:t>
            </a:r>
            <a:r>
              <a:rPr sz="2100" spc="5" dirty="0">
                <a:solidFill>
                  <a:srgbClr val="1F2A44"/>
                </a:solidFill>
                <a:latin typeface="Arial MT"/>
                <a:cs typeface="Arial MT"/>
              </a:rPr>
              <a:t> </a:t>
            </a:r>
            <a:r>
              <a:rPr sz="2100" dirty="0">
                <a:solidFill>
                  <a:srgbClr val="1F2A44"/>
                </a:solidFill>
                <a:latin typeface="Arial MT"/>
                <a:cs typeface="Arial MT"/>
              </a:rPr>
              <a:t>&amp;</a:t>
            </a:r>
            <a:r>
              <a:rPr sz="2100" spc="10" dirty="0">
                <a:solidFill>
                  <a:srgbClr val="1F2A44"/>
                </a:solidFill>
                <a:latin typeface="Arial MT"/>
                <a:cs typeface="Arial MT"/>
              </a:rPr>
              <a:t> </a:t>
            </a:r>
            <a:r>
              <a:rPr sz="2100" spc="-5" dirty="0">
                <a:solidFill>
                  <a:srgbClr val="1F2A44"/>
                </a:solidFill>
                <a:latin typeface="Arial MT"/>
                <a:cs typeface="Arial MT"/>
              </a:rPr>
              <a:t>Jensen,</a:t>
            </a:r>
            <a:r>
              <a:rPr sz="2100" spc="-15" dirty="0">
                <a:solidFill>
                  <a:srgbClr val="1F2A44"/>
                </a:solidFill>
                <a:latin typeface="Arial MT"/>
                <a:cs typeface="Arial MT"/>
              </a:rPr>
              <a:t> </a:t>
            </a:r>
            <a:r>
              <a:rPr sz="2100" spc="-35" dirty="0">
                <a:solidFill>
                  <a:srgbClr val="1F2A44"/>
                </a:solidFill>
                <a:latin typeface="Arial MT"/>
                <a:cs typeface="Arial MT"/>
              </a:rPr>
              <a:t>2011).</a:t>
            </a:r>
            <a:endParaRPr sz="2100" dirty="0">
              <a:latin typeface="Arial MT"/>
              <a:cs typeface="Arial MT"/>
            </a:endParaRPr>
          </a:p>
          <a:p>
            <a:pPr marL="241300" marR="11430" indent="-228600">
              <a:lnSpc>
                <a:spcPct val="70000"/>
              </a:lnSpc>
              <a:spcBef>
                <a:spcPts val="994"/>
              </a:spcBef>
              <a:buChar char="•"/>
              <a:tabLst>
                <a:tab pos="240665" algn="l"/>
                <a:tab pos="241300" algn="l"/>
              </a:tabLst>
            </a:pPr>
            <a:r>
              <a:rPr sz="2100" spc="-5" dirty="0">
                <a:solidFill>
                  <a:srgbClr val="1F2A44"/>
                </a:solidFill>
                <a:latin typeface="Arial MT"/>
                <a:cs typeface="Arial MT"/>
              </a:rPr>
              <a:t>Communication</a:t>
            </a:r>
            <a:r>
              <a:rPr sz="2100" spc="-35" dirty="0">
                <a:solidFill>
                  <a:srgbClr val="1F2A44"/>
                </a:solidFill>
                <a:latin typeface="Arial MT"/>
                <a:cs typeface="Arial MT"/>
              </a:rPr>
              <a:t> </a:t>
            </a:r>
            <a:r>
              <a:rPr sz="2100" spc="-5" dirty="0">
                <a:solidFill>
                  <a:srgbClr val="1F2A44"/>
                </a:solidFill>
                <a:latin typeface="Arial MT"/>
                <a:cs typeface="Arial MT"/>
              </a:rPr>
              <a:t>shapes</a:t>
            </a:r>
            <a:r>
              <a:rPr sz="2100" spc="5" dirty="0">
                <a:solidFill>
                  <a:srgbClr val="1F2A44"/>
                </a:solidFill>
                <a:latin typeface="Arial MT"/>
                <a:cs typeface="Arial MT"/>
              </a:rPr>
              <a:t> </a:t>
            </a:r>
            <a:r>
              <a:rPr sz="2100" spc="-5" dirty="0">
                <a:solidFill>
                  <a:srgbClr val="1F2A44"/>
                </a:solidFill>
                <a:latin typeface="Arial MT"/>
                <a:cs typeface="Arial MT"/>
              </a:rPr>
              <a:t>the</a:t>
            </a:r>
            <a:r>
              <a:rPr sz="2100" spc="10" dirty="0">
                <a:solidFill>
                  <a:srgbClr val="1F2A44"/>
                </a:solidFill>
                <a:latin typeface="Arial MT"/>
                <a:cs typeface="Arial MT"/>
              </a:rPr>
              <a:t> </a:t>
            </a:r>
            <a:r>
              <a:rPr sz="2100" spc="-5" dirty="0">
                <a:solidFill>
                  <a:srgbClr val="1F2A44"/>
                </a:solidFill>
                <a:latin typeface="Arial MT"/>
                <a:cs typeface="Arial MT"/>
              </a:rPr>
              <a:t>individual</a:t>
            </a:r>
            <a:r>
              <a:rPr sz="2100" spc="-10" dirty="0">
                <a:solidFill>
                  <a:srgbClr val="1F2A44"/>
                </a:solidFill>
                <a:latin typeface="Arial MT"/>
                <a:cs typeface="Arial MT"/>
              </a:rPr>
              <a:t> </a:t>
            </a:r>
            <a:r>
              <a:rPr sz="2100" spc="-5" dirty="0">
                <a:solidFill>
                  <a:srgbClr val="1F2A44"/>
                </a:solidFill>
                <a:latin typeface="Arial MT"/>
                <a:cs typeface="Arial MT"/>
              </a:rPr>
              <a:t>“Me”</a:t>
            </a:r>
            <a:r>
              <a:rPr sz="2100" spc="10" dirty="0">
                <a:solidFill>
                  <a:srgbClr val="1F2A44"/>
                </a:solidFill>
                <a:latin typeface="Arial MT"/>
                <a:cs typeface="Arial MT"/>
              </a:rPr>
              <a:t> </a:t>
            </a:r>
            <a:r>
              <a:rPr sz="2100" spc="-5" dirty="0">
                <a:solidFill>
                  <a:srgbClr val="1F2A44"/>
                </a:solidFill>
                <a:latin typeface="Arial MT"/>
                <a:cs typeface="Arial MT"/>
              </a:rPr>
              <a:t>in accordance</a:t>
            </a:r>
            <a:r>
              <a:rPr sz="2100" spc="-15" dirty="0">
                <a:solidFill>
                  <a:srgbClr val="1F2A44"/>
                </a:solidFill>
                <a:latin typeface="Arial MT"/>
                <a:cs typeface="Arial MT"/>
              </a:rPr>
              <a:t> </a:t>
            </a:r>
            <a:r>
              <a:rPr sz="2100" spc="-5" dirty="0">
                <a:solidFill>
                  <a:srgbClr val="1F2A44"/>
                </a:solidFill>
                <a:latin typeface="Arial MT"/>
                <a:cs typeface="Arial MT"/>
              </a:rPr>
              <a:t>with</a:t>
            </a:r>
            <a:r>
              <a:rPr sz="2100" spc="10" dirty="0">
                <a:solidFill>
                  <a:srgbClr val="1F2A44"/>
                </a:solidFill>
                <a:latin typeface="Arial MT"/>
                <a:cs typeface="Arial MT"/>
              </a:rPr>
              <a:t> </a:t>
            </a:r>
            <a:r>
              <a:rPr sz="2100" spc="-5" dirty="0">
                <a:solidFill>
                  <a:srgbClr val="1F2A44"/>
                </a:solidFill>
                <a:latin typeface="Arial MT"/>
                <a:cs typeface="Arial MT"/>
              </a:rPr>
              <a:t>the</a:t>
            </a:r>
            <a:r>
              <a:rPr sz="2100" spc="-10" dirty="0">
                <a:solidFill>
                  <a:srgbClr val="1F2A44"/>
                </a:solidFill>
                <a:latin typeface="Arial MT"/>
                <a:cs typeface="Arial MT"/>
              </a:rPr>
              <a:t> </a:t>
            </a:r>
            <a:r>
              <a:rPr sz="2100" spc="-5" dirty="0">
                <a:solidFill>
                  <a:srgbClr val="1F2A44"/>
                </a:solidFill>
                <a:latin typeface="Arial MT"/>
                <a:cs typeface="Arial MT"/>
              </a:rPr>
              <a:t>social</a:t>
            </a:r>
            <a:r>
              <a:rPr sz="2100" spc="-10" dirty="0">
                <a:solidFill>
                  <a:srgbClr val="1F2A44"/>
                </a:solidFill>
                <a:latin typeface="Arial MT"/>
                <a:cs typeface="Arial MT"/>
              </a:rPr>
              <a:t> </a:t>
            </a:r>
            <a:r>
              <a:rPr sz="2100" spc="-5" dirty="0">
                <a:solidFill>
                  <a:srgbClr val="1F2A44"/>
                </a:solidFill>
                <a:latin typeface="Arial MT"/>
                <a:cs typeface="Arial MT"/>
              </a:rPr>
              <a:t>expectations </a:t>
            </a:r>
            <a:r>
              <a:rPr sz="2100" spc="-565" dirty="0">
                <a:solidFill>
                  <a:srgbClr val="1F2A44"/>
                </a:solidFill>
                <a:latin typeface="Arial MT"/>
                <a:cs typeface="Arial MT"/>
              </a:rPr>
              <a:t> </a:t>
            </a:r>
            <a:r>
              <a:rPr sz="2100" spc="-5" dirty="0">
                <a:solidFill>
                  <a:srgbClr val="1F2A44"/>
                </a:solidFill>
                <a:latin typeface="Arial MT"/>
                <a:cs typeface="Arial MT"/>
              </a:rPr>
              <a:t>and the</a:t>
            </a:r>
            <a:r>
              <a:rPr sz="2100" spc="-15" dirty="0">
                <a:solidFill>
                  <a:srgbClr val="1F2A44"/>
                </a:solidFill>
                <a:latin typeface="Arial MT"/>
                <a:cs typeface="Arial MT"/>
              </a:rPr>
              <a:t> </a:t>
            </a:r>
            <a:r>
              <a:rPr sz="2100" spc="-5" dirty="0">
                <a:solidFill>
                  <a:srgbClr val="1F2A44"/>
                </a:solidFill>
                <a:latin typeface="Arial MT"/>
                <a:cs typeface="Arial MT"/>
              </a:rPr>
              <a:t>adopted</a:t>
            </a:r>
            <a:r>
              <a:rPr sz="2100" spc="-15" dirty="0">
                <a:solidFill>
                  <a:srgbClr val="1F2A44"/>
                </a:solidFill>
                <a:latin typeface="Arial MT"/>
                <a:cs typeface="Arial MT"/>
              </a:rPr>
              <a:t> </a:t>
            </a:r>
            <a:r>
              <a:rPr sz="2100" spc="-5" dirty="0">
                <a:solidFill>
                  <a:srgbClr val="1F2A44"/>
                </a:solidFill>
                <a:latin typeface="Arial MT"/>
                <a:cs typeface="Arial MT"/>
              </a:rPr>
              <a:t>rules</a:t>
            </a:r>
            <a:r>
              <a:rPr sz="2100" spc="10" dirty="0">
                <a:solidFill>
                  <a:srgbClr val="1F2A44"/>
                </a:solidFill>
                <a:latin typeface="Arial MT"/>
                <a:cs typeface="Arial MT"/>
              </a:rPr>
              <a:t> </a:t>
            </a:r>
            <a:r>
              <a:rPr sz="2100" spc="-5" dirty="0">
                <a:solidFill>
                  <a:srgbClr val="1F2A44"/>
                </a:solidFill>
                <a:latin typeface="Arial MT"/>
                <a:cs typeface="Arial MT"/>
              </a:rPr>
              <a:t>of</a:t>
            </a:r>
            <a:r>
              <a:rPr sz="2100" spc="5" dirty="0">
                <a:solidFill>
                  <a:srgbClr val="1F2A44"/>
                </a:solidFill>
                <a:latin typeface="Arial MT"/>
                <a:cs typeface="Arial MT"/>
              </a:rPr>
              <a:t> </a:t>
            </a:r>
            <a:r>
              <a:rPr sz="2100" spc="-20" dirty="0">
                <a:solidFill>
                  <a:srgbClr val="1F2A44"/>
                </a:solidFill>
                <a:latin typeface="Arial MT"/>
                <a:cs typeface="Arial MT"/>
              </a:rPr>
              <a:t>behaviour.</a:t>
            </a:r>
            <a:endParaRPr sz="2100" dirty="0">
              <a:latin typeface="Arial MT"/>
              <a:cs typeface="Arial MT"/>
            </a:endParaRPr>
          </a:p>
          <a:p>
            <a:pPr marL="241300" indent="-228600">
              <a:lnSpc>
                <a:spcPts val="2140"/>
              </a:lnSpc>
              <a:spcBef>
                <a:spcPts val="240"/>
              </a:spcBef>
              <a:buChar char="•"/>
              <a:tabLst>
                <a:tab pos="240665" algn="l"/>
                <a:tab pos="241300" algn="l"/>
                <a:tab pos="6289040" algn="l"/>
              </a:tabLst>
            </a:pPr>
            <a:r>
              <a:rPr sz="2100" spc="-5" dirty="0">
                <a:solidFill>
                  <a:srgbClr val="1F2A44"/>
                </a:solidFill>
                <a:latin typeface="Arial MT"/>
                <a:cs typeface="Arial MT"/>
              </a:rPr>
              <a:t>The</a:t>
            </a:r>
            <a:r>
              <a:rPr sz="2100" spc="10" dirty="0">
                <a:solidFill>
                  <a:srgbClr val="1F2A44"/>
                </a:solidFill>
                <a:latin typeface="Arial MT"/>
                <a:cs typeface="Arial MT"/>
              </a:rPr>
              <a:t> </a:t>
            </a:r>
            <a:r>
              <a:rPr sz="2100" spc="-5" dirty="0">
                <a:solidFill>
                  <a:srgbClr val="1F2A44"/>
                </a:solidFill>
                <a:latin typeface="Arial MT"/>
                <a:cs typeface="Arial MT"/>
              </a:rPr>
              <a:t>“I”</a:t>
            </a:r>
            <a:r>
              <a:rPr sz="2100" spc="20" dirty="0">
                <a:solidFill>
                  <a:srgbClr val="1F2A44"/>
                </a:solidFill>
                <a:latin typeface="Arial MT"/>
                <a:cs typeface="Arial MT"/>
              </a:rPr>
              <a:t> </a:t>
            </a:r>
            <a:r>
              <a:rPr sz="2100" spc="-5" dirty="0">
                <a:solidFill>
                  <a:srgbClr val="1F2A44"/>
                </a:solidFill>
                <a:latin typeface="Arial MT"/>
                <a:cs typeface="Arial MT"/>
              </a:rPr>
              <a:t>represents</a:t>
            </a:r>
            <a:r>
              <a:rPr sz="2100" spc="5" dirty="0">
                <a:solidFill>
                  <a:srgbClr val="1F2A44"/>
                </a:solidFill>
                <a:latin typeface="Arial MT"/>
                <a:cs typeface="Arial MT"/>
              </a:rPr>
              <a:t> </a:t>
            </a:r>
            <a:r>
              <a:rPr sz="2100" spc="-5" dirty="0">
                <a:solidFill>
                  <a:srgbClr val="1F2A44"/>
                </a:solidFill>
                <a:latin typeface="Arial MT"/>
                <a:cs typeface="Arial MT"/>
              </a:rPr>
              <a:t>the</a:t>
            </a:r>
            <a:r>
              <a:rPr sz="2100" dirty="0">
                <a:solidFill>
                  <a:srgbClr val="1F2A44"/>
                </a:solidFill>
                <a:latin typeface="Arial MT"/>
                <a:cs typeface="Arial MT"/>
              </a:rPr>
              <a:t> </a:t>
            </a:r>
            <a:r>
              <a:rPr sz="2100" spc="-5" dirty="0">
                <a:solidFill>
                  <a:srgbClr val="1F2A44"/>
                </a:solidFill>
                <a:latin typeface="Arial MT"/>
                <a:cs typeface="Arial MT"/>
              </a:rPr>
              <a:t>desire </a:t>
            </a:r>
            <a:r>
              <a:rPr sz="2100" dirty="0">
                <a:solidFill>
                  <a:srgbClr val="1F2A44"/>
                </a:solidFill>
                <a:latin typeface="Arial MT"/>
                <a:cs typeface="Arial MT"/>
              </a:rPr>
              <a:t>to</a:t>
            </a:r>
            <a:r>
              <a:rPr sz="2100" spc="10" dirty="0">
                <a:solidFill>
                  <a:srgbClr val="1F2A44"/>
                </a:solidFill>
                <a:latin typeface="Arial MT"/>
                <a:cs typeface="Arial MT"/>
              </a:rPr>
              <a:t> </a:t>
            </a:r>
            <a:r>
              <a:rPr sz="2100" spc="-5" dirty="0">
                <a:solidFill>
                  <a:srgbClr val="1F2A44"/>
                </a:solidFill>
                <a:latin typeface="Arial MT"/>
                <a:cs typeface="Arial MT"/>
              </a:rPr>
              <a:t>declare </a:t>
            </a:r>
            <a:r>
              <a:rPr sz="2100" spc="-15" dirty="0">
                <a:solidFill>
                  <a:srgbClr val="1F2A44"/>
                </a:solidFill>
                <a:latin typeface="Arial MT"/>
                <a:cs typeface="Arial MT"/>
              </a:rPr>
              <a:t>one’s</a:t>
            </a:r>
            <a:r>
              <a:rPr sz="2100" spc="-5" dirty="0">
                <a:solidFill>
                  <a:srgbClr val="1F2A44"/>
                </a:solidFill>
                <a:latin typeface="Arial MT"/>
                <a:cs typeface="Arial MT"/>
              </a:rPr>
              <a:t> ego.	</a:t>
            </a:r>
            <a:r>
              <a:rPr sz="2100" dirty="0">
                <a:solidFill>
                  <a:srgbClr val="1F2A44"/>
                </a:solidFill>
                <a:latin typeface="Arial MT"/>
                <a:cs typeface="Arial MT"/>
              </a:rPr>
              <a:t>If</a:t>
            </a:r>
            <a:r>
              <a:rPr sz="2100" spc="5" dirty="0">
                <a:solidFill>
                  <a:srgbClr val="1F2A44"/>
                </a:solidFill>
                <a:latin typeface="Arial MT"/>
                <a:cs typeface="Arial MT"/>
              </a:rPr>
              <a:t> </a:t>
            </a:r>
            <a:r>
              <a:rPr sz="2100" spc="-5" dirty="0">
                <a:solidFill>
                  <a:srgbClr val="1F2A44"/>
                </a:solidFill>
                <a:latin typeface="Arial MT"/>
                <a:cs typeface="Arial MT"/>
              </a:rPr>
              <a:t>the</a:t>
            </a:r>
            <a:r>
              <a:rPr sz="2100" spc="-15" dirty="0">
                <a:solidFill>
                  <a:srgbClr val="1F2A44"/>
                </a:solidFill>
                <a:latin typeface="Arial MT"/>
                <a:cs typeface="Arial MT"/>
              </a:rPr>
              <a:t> </a:t>
            </a:r>
            <a:r>
              <a:rPr sz="2100" spc="-5" dirty="0">
                <a:solidFill>
                  <a:srgbClr val="1F2A44"/>
                </a:solidFill>
                <a:latin typeface="Arial MT"/>
                <a:cs typeface="Arial MT"/>
              </a:rPr>
              <a:t>“I”</a:t>
            </a:r>
            <a:r>
              <a:rPr sz="2100" spc="5" dirty="0">
                <a:solidFill>
                  <a:srgbClr val="1F2A44"/>
                </a:solidFill>
                <a:latin typeface="Arial MT"/>
                <a:cs typeface="Arial MT"/>
              </a:rPr>
              <a:t> </a:t>
            </a:r>
            <a:r>
              <a:rPr sz="2100" spc="-5" dirty="0">
                <a:solidFill>
                  <a:srgbClr val="1F2A44"/>
                </a:solidFill>
                <a:latin typeface="Arial MT"/>
                <a:cs typeface="Arial MT"/>
              </a:rPr>
              <a:t>fails</a:t>
            </a:r>
            <a:r>
              <a:rPr sz="2100" spc="-15" dirty="0">
                <a:solidFill>
                  <a:srgbClr val="1F2A44"/>
                </a:solidFill>
                <a:latin typeface="Arial MT"/>
                <a:cs typeface="Arial MT"/>
              </a:rPr>
              <a:t> </a:t>
            </a:r>
            <a:r>
              <a:rPr sz="2100" dirty="0">
                <a:solidFill>
                  <a:srgbClr val="1F2A44"/>
                </a:solidFill>
                <a:latin typeface="Arial MT"/>
                <a:cs typeface="Arial MT"/>
              </a:rPr>
              <a:t>to</a:t>
            </a:r>
            <a:r>
              <a:rPr sz="2100" spc="-5" dirty="0">
                <a:solidFill>
                  <a:srgbClr val="1F2A44"/>
                </a:solidFill>
                <a:latin typeface="Arial MT"/>
                <a:cs typeface="Arial MT"/>
              </a:rPr>
              <a:t> comply</a:t>
            </a:r>
            <a:r>
              <a:rPr sz="2100" spc="-15" dirty="0">
                <a:solidFill>
                  <a:srgbClr val="1F2A44"/>
                </a:solidFill>
                <a:latin typeface="Arial MT"/>
                <a:cs typeface="Arial MT"/>
              </a:rPr>
              <a:t> </a:t>
            </a:r>
            <a:r>
              <a:rPr sz="2100" spc="-5" dirty="0">
                <a:solidFill>
                  <a:srgbClr val="1F2A44"/>
                </a:solidFill>
                <a:latin typeface="Arial MT"/>
                <a:cs typeface="Arial MT"/>
              </a:rPr>
              <a:t>with</a:t>
            </a:r>
            <a:r>
              <a:rPr sz="2100" dirty="0">
                <a:solidFill>
                  <a:srgbClr val="1F2A44"/>
                </a:solidFill>
                <a:latin typeface="Arial MT"/>
                <a:cs typeface="Arial MT"/>
              </a:rPr>
              <a:t> </a:t>
            </a:r>
            <a:r>
              <a:rPr sz="2100" spc="-5" dirty="0">
                <a:solidFill>
                  <a:srgbClr val="1F2A44"/>
                </a:solidFill>
                <a:latin typeface="Arial MT"/>
                <a:cs typeface="Arial MT"/>
              </a:rPr>
              <a:t>the</a:t>
            </a:r>
            <a:endParaRPr sz="2100" dirty="0">
              <a:latin typeface="Arial MT"/>
              <a:cs typeface="Arial MT"/>
            </a:endParaRPr>
          </a:p>
          <a:p>
            <a:pPr marL="241300" marR="332105">
              <a:lnSpc>
                <a:spcPct val="70000"/>
              </a:lnSpc>
              <a:spcBef>
                <a:spcPts val="380"/>
              </a:spcBef>
            </a:pPr>
            <a:r>
              <a:rPr sz="2100" spc="-5" dirty="0">
                <a:solidFill>
                  <a:srgbClr val="1F2A44"/>
                </a:solidFill>
                <a:latin typeface="Arial MT"/>
                <a:cs typeface="Arial MT"/>
              </a:rPr>
              <a:t>social</a:t>
            </a:r>
            <a:r>
              <a:rPr sz="2100" spc="-15" dirty="0">
                <a:solidFill>
                  <a:srgbClr val="1F2A44"/>
                </a:solidFill>
                <a:latin typeface="Arial MT"/>
                <a:cs typeface="Arial MT"/>
              </a:rPr>
              <a:t> </a:t>
            </a:r>
            <a:r>
              <a:rPr sz="2100" spc="-5" dirty="0">
                <a:solidFill>
                  <a:srgbClr val="1F2A44"/>
                </a:solidFill>
                <a:latin typeface="Arial MT"/>
                <a:cs typeface="Arial MT"/>
              </a:rPr>
              <a:t>regulations,</a:t>
            </a:r>
            <a:r>
              <a:rPr sz="2100" spc="-15" dirty="0">
                <a:solidFill>
                  <a:srgbClr val="1F2A44"/>
                </a:solidFill>
                <a:latin typeface="Arial MT"/>
                <a:cs typeface="Arial MT"/>
              </a:rPr>
              <a:t> </a:t>
            </a:r>
            <a:r>
              <a:rPr sz="2100" spc="-5" dirty="0">
                <a:solidFill>
                  <a:srgbClr val="1F2A44"/>
                </a:solidFill>
                <a:latin typeface="Arial MT"/>
                <a:cs typeface="Arial MT"/>
              </a:rPr>
              <a:t>then</a:t>
            </a:r>
            <a:r>
              <a:rPr sz="2100" spc="-10" dirty="0">
                <a:solidFill>
                  <a:srgbClr val="1F2A44"/>
                </a:solidFill>
                <a:latin typeface="Arial MT"/>
                <a:cs typeface="Arial MT"/>
              </a:rPr>
              <a:t> </a:t>
            </a:r>
            <a:r>
              <a:rPr sz="2100" spc="-5" dirty="0">
                <a:solidFill>
                  <a:srgbClr val="1F2A44"/>
                </a:solidFill>
                <a:latin typeface="Arial MT"/>
                <a:cs typeface="Arial MT"/>
              </a:rPr>
              <a:t>the</a:t>
            </a:r>
            <a:r>
              <a:rPr sz="2100" spc="10" dirty="0">
                <a:solidFill>
                  <a:srgbClr val="1F2A44"/>
                </a:solidFill>
                <a:latin typeface="Arial MT"/>
                <a:cs typeface="Arial MT"/>
              </a:rPr>
              <a:t> </a:t>
            </a:r>
            <a:r>
              <a:rPr sz="2100" spc="-5" dirty="0">
                <a:solidFill>
                  <a:srgbClr val="1F2A44"/>
                </a:solidFill>
                <a:latin typeface="Arial MT"/>
                <a:cs typeface="Arial MT"/>
              </a:rPr>
              <a:t>“Me”</a:t>
            </a:r>
            <a:r>
              <a:rPr sz="2100" spc="5" dirty="0">
                <a:solidFill>
                  <a:srgbClr val="1F2A44"/>
                </a:solidFill>
                <a:latin typeface="Arial MT"/>
                <a:cs typeface="Arial MT"/>
              </a:rPr>
              <a:t> </a:t>
            </a:r>
            <a:r>
              <a:rPr sz="2100" spc="-5" dirty="0">
                <a:solidFill>
                  <a:srgbClr val="1F2A44"/>
                </a:solidFill>
                <a:latin typeface="Arial MT"/>
                <a:cs typeface="Arial MT"/>
              </a:rPr>
              <a:t>reminds</a:t>
            </a:r>
            <a:r>
              <a:rPr sz="2100" spc="5" dirty="0">
                <a:solidFill>
                  <a:srgbClr val="1F2A44"/>
                </a:solidFill>
                <a:latin typeface="Arial MT"/>
                <a:cs typeface="Arial MT"/>
              </a:rPr>
              <a:t> </a:t>
            </a:r>
            <a:r>
              <a:rPr sz="2100" spc="-5" dirty="0">
                <a:solidFill>
                  <a:srgbClr val="1F2A44"/>
                </a:solidFill>
                <a:latin typeface="Arial MT"/>
                <a:cs typeface="Arial MT"/>
              </a:rPr>
              <a:t>us</a:t>
            </a:r>
            <a:r>
              <a:rPr sz="2100" spc="15" dirty="0">
                <a:solidFill>
                  <a:srgbClr val="1F2A44"/>
                </a:solidFill>
                <a:latin typeface="Arial MT"/>
                <a:cs typeface="Arial MT"/>
              </a:rPr>
              <a:t> </a:t>
            </a:r>
            <a:r>
              <a:rPr sz="2100" spc="-5" dirty="0">
                <a:solidFill>
                  <a:srgbClr val="1F2A44"/>
                </a:solidFill>
                <a:latin typeface="Arial MT"/>
                <a:cs typeface="Arial MT"/>
              </a:rPr>
              <a:t>about</a:t>
            </a:r>
            <a:r>
              <a:rPr sz="2100" dirty="0">
                <a:solidFill>
                  <a:srgbClr val="1F2A44"/>
                </a:solidFill>
                <a:latin typeface="Arial MT"/>
                <a:cs typeface="Arial MT"/>
              </a:rPr>
              <a:t> </a:t>
            </a:r>
            <a:r>
              <a:rPr sz="2100" spc="-5" dirty="0">
                <a:solidFill>
                  <a:srgbClr val="1F2A44"/>
                </a:solidFill>
                <a:latin typeface="Arial MT"/>
                <a:cs typeface="Arial MT"/>
              </a:rPr>
              <a:t>the</a:t>
            </a:r>
            <a:r>
              <a:rPr sz="2100" spc="10" dirty="0">
                <a:solidFill>
                  <a:srgbClr val="1F2A44"/>
                </a:solidFill>
                <a:latin typeface="Arial MT"/>
                <a:cs typeface="Arial MT"/>
              </a:rPr>
              <a:t> </a:t>
            </a:r>
            <a:r>
              <a:rPr sz="2100" spc="-5" dirty="0">
                <a:solidFill>
                  <a:srgbClr val="1F2A44"/>
                </a:solidFill>
                <a:latin typeface="Arial MT"/>
                <a:cs typeface="Arial MT"/>
              </a:rPr>
              <a:t>required</a:t>
            </a:r>
            <a:r>
              <a:rPr sz="2100" spc="-10" dirty="0">
                <a:solidFill>
                  <a:srgbClr val="1F2A44"/>
                </a:solidFill>
                <a:latin typeface="Arial MT"/>
                <a:cs typeface="Arial MT"/>
              </a:rPr>
              <a:t> </a:t>
            </a:r>
            <a:r>
              <a:rPr sz="2100" spc="-5" dirty="0">
                <a:solidFill>
                  <a:srgbClr val="1F2A44"/>
                </a:solidFill>
                <a:latin typeface="Arial MT"/>
                <a:cs typeface="Arial MT"/>
              </a:rPr>
              <a:t>norms</a:t>
            </a:r>
            <a:r>
              <a:rPr sz="2100" spc="15" dirty="0">
                <a:solidFill>
                  <a:srgbClr val="1F2A44"/>
                </a:solidFill>
                <a:latin typeface="Arial MT"/>
                <a:cs typeface="Arial MT"/>
              </a:rPr>
              <a:t> </a:t>
            </a:r>
            <a:r>
              <a:rPr sz="2100" spc="-5" dirty="0">
                <a:solidFill>
                  <a:srgbClr val="1F2A44"/>
                </a:solidFill>
                <a:latin typeface="Arial MT"/>
                <a:cs typeface="Arial MT"/>
              </a:rPr>
              <a:t>of</a:t>
            </a:r>
            <a:r>
              <a:rPr sz="2100" spc="30" dirty="0">
                <a:solidFill>
                  <a:srgbClr val="1F2A44"/>
                </a:solidFill>
                <a:latin typeface="Arial MT"/>
                <a:cs typeface="Arial MT"/>
              </a:rPr>
              <a:t> </a:t>
            </a:r>
            <a:r>
              <a:rPr sz="2100" spc="-10" dirty="0">
                <a:solidFill>
                  <a:srgbClr val="1F2A44"/>
                </a:solidFill>
                <a:latin typeface="Arial MT"/>
                <a:cs typeface="Arial MT"/>
              </a:rPr>
              <a:t>behaviour </a:t>
            </a:r>
            <a:r>
              <a:rPr sz="2100" spc="-570" dirty="0">
                <a:solidFill>
                  <a:srgbClr val="1F2A44"/>
                </a:solidFill>
                <a:latin typeface="Arial MT"/>
                <a:cs typeface="Arial MT"/>
              </a:rPr>
              <a:t> </a:t>
            </a:r>
            <a:r>
              <a:rPr sz="2100" spc="-5" dirty="0">
                <a:solidFill>
                  <a:srgbClr val="1F2A44"/>
                </a:solidFill>
                <a:latin typeface="Arial MT"/>
                <a:cs typeface="Arial MT"/>
              </a:rPr>
              <a:t>(Mead,</a:t>
            </a:r>
            <a:r>
              <a:rPr sz="2100" dirty="0">
                <a:solidFill>
                  <a:srgbClr val="1F2A44"/>
                </a:solidFill>
                <a:latin typeface="Arial MT"/>
                <a:cs typeface="Arial MT"/>
              </a:rPr>
              <a:t> </a:t>
            </a:r>
            <a:r>
              <a:rPr sz="2100" spc="-10" dirty="0">
                <a:solidFill>
                  <a:srgbClr val="1F2A44"/>
                </a:solidFill>
                <a:latin typeface="Arial MT"/>
                <a:cs typeface="Arial MT"/>
              </a:rPr>
              <a:t>1962).</a:t>
            </a:r>
            <a:endParaRPr sz="2100" dirty="0">
              <a:latin typeface="Arial MT"/>
              <a:cs typeface="Arial MT"/>
            </a:endParaRPr>
          </a:p>
          <a:p>
            <a:pPr marL="241300" indent="-228600">
              <a:lnSpc>
                <a:spcPts val="2140"/>
              </a:lnSpc>
              <a:spcBef>
                <a:spcPts val="250"/>
              </a:spcBef>
              <a:buChar char="•"/>
              <a:tabLst>
                <a:tab pos="240665" algn="l"/>
                <a:tab pos="241300" algn="l"/>
              </a:tabLst>
            </a:pPr>
            <a:r>
              <a:rPr sz="2100" spc="-5" dirty="0">
                <a:solidFill>
                  <a:srgbClr val="1F2A44"/>
                </a:solidFill>
                <a:latin typeface="Arial MT"/>
                <a:cs typeface="Arial MT"/>
              </a:rPr>
              <a:t>“I”</a:t>
            </a:r>
            <a:r>
              <a:rPr sz="2100" spc="10" dirty="0">
                <a:solidFill>
                  <a:srgbClr val="1F2A44"/>
                </a:solidFill>
                <a:latin typeface="Arial MT"/>
                <a:cs typeface="Arial MT"/>
              </a:rPr>
              <a:t> </a:t>
            </a:r>
            <a:r>
              <a:rPr sz="2100" spc="-5" dirty="0">
                <a:solidFill>
                  <a:srgbClr val="1F2A44"/>
                </a:solidFill>
                <a:latin typeface="Arial MT"/>
                <a:cs typeface="Arial MT"/>
              </a:rPr>
              <a:t>and</a:t>
            </a:r>
            <a:r>
              <a:rPr sz="2100" spc="-10" dirty="0">
                <a:solidFill>
                  <a:srgbClr val="1F2A44"/>
                </a:solidFill>
                <a:latin typeface="Arial MT"/>
                <a:cs typeface="Arial MT"/>
              </a:rPr>
              <a:t> </a:t>
            </a:r>
            <a:r>
              <a:rPr sz="2100" spc="-5" dirty="0">
                <a:solidFill>
                  <a:srgbClr val="1F2A44"/>
                </a:solidFill>
                <a:latin typeface="Arial MT"/>
                <a:cs typeface="Arial MT"/>
              </a:rPr>
              <a:t>“Me”</a:t>
            </a:r>
            <a:r>
              <a:rPr sz="2100" spc="5" dirty="0">
                <a:solidFill>
                  <a:srgbClr val="1F2A44"/>
                </a:solidFill>
                <a:latin typeface="Arial MT"/>
                <a:cs typeface="Arial MT"/>
              </a:rPr>
              <a:t> </a:t>
            </a:r>
            <a:r>
              <a:rPr sz="2100" spc="-5" dirty="0">
                <a:solidFill>
                  <a:srgbClr val="1F2A44"/>
                </a:solidFill>
                <a:latin typeface="Arial MT"/>
                <a:cs typeface="Arial MT"/>
              </a:rPr>
              <a:t>merge</a:t>
            </a:r>
            <a:r>
              <a:rPr sz="2100" spc="5" dirty="0">
                <a:solidFill>
                  <a:srgbClr val="1F2A44"/>
                </a:solidFill>
                <a:latin typeface="Arial MT"/>
                <a:cs typeface="Arial MT"/>
              </a:rPr>
              <a:t> </a:t>
            </a:r>
            <a:r>
              <a:rPr sz="2100" spc="-5" dirty="0">
                <a:solidFill>
                  <a:srgbClr val="1F2A44"/>
                </a:solidFill>
                <a:latin typeface="Arial MT"/>
                <a:cs typeface="Arial MT"/>
              </a:rPr>
              <a:t>into</a:t>
            </a:r>
            <a:r>
              <a:rPr sz="2100" spc="-10" dirty="0">
                <a:solidFill>
                  <a:srgbClr val="1F2A44"/>
                </a:solidFill>
                <a:latin typeface="Arial MT"/>
                <a:cs typeface="Arial MT"/>
              </a:rPr>
              <a:t> </a:t>
            </a:r>
            <a:r>
              <a:rPr sz="2100" spc="-5" dirty="0">
                <a:solidFill>
                  <a:srgbClr val="1F2A44"/>
                </a:solidFill>
                <a:latin typeface="Arial MT"/>
                <a:cs typeface="Arial MT"/>
              </a:rPr>
              <a:t>“Myself”</a:t>
            </a:r>
            <a:r>
              <a:rPr sz="2100" spc="5" dirty="0">
                <a:solidFill>
                  <a:srgbClr val="1F2A44"/>
                </a:solidFill>
                <a:latin typeface="Arial MT"/>
                <a:cs typeface="Arial MT"/>
              </a:rPr>
              <a:t> </a:t>
            </a:r>
            <a:r>
              <a:rPr sz="2100" spc="-5" dirty="0">
                <a:solidFill>
                  <a:srgbClr val="1F2A44"/>
                </a:solidFill>
                <a:latin typeface="Arial MT"/>
                <a:cs typeface="Arial MT"/>
              </a:rPr>
              <a:t>as</a:t>
            </a:r>
            <a:r>
              <a:rPr sz="2100" spc="15" dirty="0">
                <a:solidFill>
                  <a:srgbClr val="1F2A44"/>
                </a:solidFill>
                <a:latin typeface="Arial MT"/>
                <a:cs typeface="Arial MT"/>
              </a:rPr>
              <a:t> </a:t>
            </a:r>
            <a:r>
              <a:rPr sz="2100" spc="-5" dirty="0">
                <a:solidFill>
                  <a:srgbClr val="1F2A44"/>
                </a:solidFill>
                <a:latin typeface="Arial MT"/>
                <a:cs typeface="Arial MT"/>
              </a:rPr>
              <a:t>an</a:t>
            </a:r>
            <a:r>
              <a:rPr sz="2100" spc="-10" dirty="0">
                <a:solidFill>
                  <a:srgbClr val="1F2A44"/>
                </a:solidFill>
                <a:latin typeface="Arial MT"/>
                <a:cs typeface="Arial MT"/>
              </a:rPr>
              <a:t> </a:t>
            </a:r>
            <a:r>
              <a:rPr sz="2100" spc="-5" dirty="0">
                <a:solidFill>
                  <a:srgbClr val="1F2A44"/>
                </a:solidFill>
                <a:latin typeface="Arial MT"/>
                <a:cs typeface="Arial MT"/>
              </a:rPr>
              <a:t>important</a:t>
            </a:r>
            <a:r>
              <a:rPr sz="2100" dirty="0">
                <a:solidFill>
                  <a:srgbClr val="1F2A44"/>
                </a:solidFill>
                <a:latin typeface="Arial MT"/>
                <a:cs typeface="Arial MT"/>
              </a:rPr>
              <a:t> </a:t>
            </a:r>
            <a:r>
              <a:rPr sz="2100" spc="-5" dirty="0">
                <a:solidFill>
                  <a:srgbClr val="1F2A44"/>
                </a:solidFill>
                <a:latin typeface="Arial MT"/>
                <a:cs typeface="Arial MT"/>
              </a:rPr>
              <a:t>construct of</a:t>
            </a:r>
            <a:r>
              <a:rPr sz="2100" spc="10" dirty="0">
                <a:solidFill>
                  <a:srgbClr val="1F2A44"/>
                </a:solidFill>
                <a:latin typeface="Arial MT"/>
                <a:cs typeface="Arial MT"/>
              </a:rPr>
              <a:t> </a:t>
            </a:r>
            <a:r>
              <a:rPr sz="2100" spc="-5" dirty="0">
                <a:solidFill>
                  <a:srgbClr val="1F2A44"/>
                </a:solidFill>
                <a:latin typeface="Arial MT"/>
                <a:cs typeface="Arial MT"/>
              </a:rPr>
              <a:t>our</a:t>
            </a:r>
            <a:r>
              <a:rPr sz="2100" spc="5" dirty="0">
                <a:solidFill>
                  <a:srgbClr val="1F2A44"/>
                </a:solidFill>
                <a:latin typeface="Arial MT"/>
                <a:cs typeface="Arial MT"/>
              </a:rPr>
              <a:t> </a:t>
            </a:r>
            <a:r>
              <a:rPr sz="2100" dirty="0">
                <a:solidFill>
                  <a:srgbClr val="1F2A44"/>
                </a:solidFill>
                <a:latin typeface="Arial MT"/>
                <a:cs typeface="Arial MT"/>
              </a:rPr>
              <a:t>self-concept,</a:t>
            </a:r>
            <a:r>
              <a:rPr sz="2100" spc="-25" dirty="0">
                <a:solidFill>
                  <a:srgbClr val="1F2A44"/>
                </a:solidFill>
                <a:latin typeface="Arial MT"/>
                <a:cs typeface="Arial MT"/>
              </a:rPr>
              <a:t> </a:t>
            </a:r>
            <a:r>
              <a:rPr sz="2100" spc="-5" dirty="0">
                <a:solidFill>
                  <a:srgbClr val="1F2A44"/>
                </a:solidFill>
                <a:latin typeface="Arial MT"/>
                <a:cs typeface="Arial MT"/>
              </a:rPr>
              <a:t>thus</a:t>
            </a:r>
            <a:endParaRPr sz="2100" dirty="0">
              <a:latin typeface="Arial MT"/>
              <a:cs typeface="Arial MT"/>
            </a:endParaRPr>
          </a:p>
          <a:p>
            <a:pPr marL="240665" marR="5080">
              <a:lnSpc>
                <a:spcPct val="70000"/>
              </a:lnSpc>
              <a:spcBef>
                <a:spcPts val="380"/>
              </a:spcBef>
            </a:pPr>
            <a:r>
              <a:rPr sz="2100" spc="-5" dirty="0">
                <a:solidFill>
                  <a:srgbClr val="1F2A44"/>
                </a:solidFill>
                <a:latin typeface="Arial MT"/>
                <a:cs typeface="Arial MT"/>
              </a:rPr>
              <a:t>the</a:t>
            </a:r>
            <a:r>
              <a:rPr sz="2100" spc="5" dirty="0">
                <a:solidFill>
                  <a:srgbClr val="1F2A44"/>
                </a:solidFill>
                <a:latin typeface="Arial MT"/>
                <a:cs typeface="Arial MT"/>
              </a:rPr>
              <a:t> </a:t>
            </a:r>
            <a:r>
              <a:rPr sz="2100" spc="-5" dirty="0">
                <a:solidFill>
                  <a:srgbClr val="1F2A44"/>
                </a:solidFill>
                <a:latin typeface="Arial MT"/>
                <a:cs typeface="Arial MT"/>
              </a:rPr>
              <a:t>representation</a:t>
            </a:r>
            <a:r>
              <a:rPr sz="2100" spc="-15" dirty="0">
                <a:solidFill>
                  <a:srgbClr val="1F2A44"/>
                </a:solidFill>
                <a:latin typeface="Arial MT"/>
                <a:cs typeface="Arial MT"/>
              </a:rPr>
              <a:t> </a:t>
            </a:r>
            <a:r>
              <a:rPr sz="2100" spc="-5" dirty="0">
                <a:solidFill>
                  <a:srgbClr val="1F2A44"/>
                </a:solidFill>
                <a:latin typeface="Arial MT"/>
                <a:cs typeface="Arial MT"/>
              </a:rPr>
              <a:t>of</a:t>
            </a:r>
            <a:r>
              <a:rPr sz="2100" spc="15" dirty="0">
                <a:solidFill>
                  <a:srgbClr val="1F2A44"/>
                </a:solidFill>
                <a:latin typeface="Arial MT"/>
                <a:cs typeface="Arial MT"/>
              </a:rPr>
              <a:t> </a:t>
            </a:r>
            <a:r>
              <a:rPr sz="2100" spc="-15" dirty="0">
                <a:solidFill>
                  <a:srgbClr val="1F2A44"/>
                </a:solidFill>
                <a:latin typeface="Arial MT"/>
                <a:cs typeface="Arial MT"/>
              </a:rPr>
              <a:t>one’s</a:t>
            </a:r>
            <a:r>
              <a:rPr sz="2100" spc="5" dirty="0">
                <a:solidFill>
                  <a:srgbClr val="1F2A44"/>
                </a:solidFill>
                <a:latin typeface="Arial MT"/>
                <a:cs typeface="Arial MT"/>
              </a:rPr>
              <a:t> </a:t>
            </a:r>
            <a:r>
              <a:rPr sz="2100" spc="-5" dirty="0">
                <a:solidFill>
                  <a:srgbClr val="1F2A44"/>
                </a:solidFill>
                <a:latin typeface="Arial MT"/>
                <a:cs typeface="Arial MT"/>
              </a:rPr>
              <a:t>identity</a:t>
            </a:r>
            <a:r>
              <a:rPr sz="2100" spc="-10" dirty="0">
                <a:solidFill>
                  <a:srgbClr val="1F2A44"/>
                </a:solidFill>
                <a:latin typeface="Arial MT"/>
                <a:cs typeface="Arial MT"/>
              </a:rPr>
              <a:t> </a:t>
            </a:r>
            <a:r>
              <a:rPr sz="2100" spc="-5" dirty="0">
                <a:solidFill>
                  <a:srgbClr val="1F2A44"/>
                </a:solidFill>
                <a:latin typeface="Arial MT"/>
                <a:cs typeface="Arial MT"/>
              </a:rPr>
              <a:t>should</a:t>
            </a:r>
            <a:r>
              <a:rPr sz="2100" spc="-15" dirty="0">
                <a:solidFill>
                  <a:srgbClr val="1F2A44"/>
                </a:solidFill>
                <a:latin typeface="Arial MT"/>
                <a:cs typeface="Arial MT"/>
              </a:rPr>
              <a:t> </a:t>
            </a:r>
            <a:r>
              <a:rPr sz="2100" spc="-5" dirty="0">
                <a:solidFill>
                  <a:srgbClr val="1F2A44"/>
                </a:solidFill>
                <a:latin typeface="Arial MT"/>
                <a:cs typeface="Arial MT"/>
              </a:rPr>
              <a:t>involve</a:t>
            </a:r>
            <a:r>
              <a:rPr sz="2100" spc="10" dirty="0">
                <a:solidFill>
                  <a:srgbClr val="1F2A44"/>
                </a:solidFill>
                <a:latin typeface="Arial MT"/>
                <a:cs typeface="Arial MT"/>
              </a:rPr>
              <a:t> </a:t>
            </a:r>
            <a:r>
              <a:rPr sz="2100" spc="-5" dirty="0">
                <a:solidFill>
                  <a:srgbClr val="1F2A44"/>
                </a:solidFill>
                <a:latin typeface="Arial MT"/>
                <a:cs typeface="Arial MT"/>
              </a:rPr>
              <a:t>his/her individual,</a:t>
            </a:r>
            <a:r>
              <a:rPr sz="2100" spc="-10" dirty="0">
                <a:solidFill>
                  <a:srgbClr val="1F2A44"/>
                </a:solidFill>
                <a:latin typeface="Arial MT"/>
                <a:cs typeface="Arial MT"/>
              </a:rPr>
              <a:t> </a:t>
            </a:r>
            <a:r>
              <a:rPr sz="2100" spc="-5" dirty="0">
                <a:solidFill>
                  <a:srgbClr val="1F2A44"/>
                </a:solidFill>
                <a:latin typeface="Arial MT"/>
                <a:cs typeface="Arial MT"/>
              </a:rPr>
              <a:t>interpersonal</a:t>
            </a:r>
            <a:r>
              <a:rPr sz="2100" spc="-10" dirty="0">
                <a:solidFill>
                  <a:srgbClr val="1F2A44"/>
                </a:solidFill>
                <a:latin typeface="Arial MT"/>
                <a:cs typeface="Arial MT"/>
              </a:rPr>
              <a:t> and </a:t>
            </a:r>
            <a:r>
              <a:rPr sz="2100" spc="-570" dirty="0">
                <a:solidFill>
                  <a:srgbClr val="1F2A44"/>
                </a:solidFill>
                <a:latin typeface="Arial MT"/>
                <a:cs typeface="Arial MT"/>
              </a:rPr>
              <a:t> </a:t>
            </a:r>
            <a:r>
              <a:rPr sz="2100" spc="-5" dirty="0">
                <a:solidFill>
                  <a:srgbClr val="1F2A44"/>
                </a:solidFill>
                <a:latin typeface="Arial MT"/>
                <a:cs typeface="Arial MT"/>
              </a:rPr>
              <a:t>group Self.</a:t>
            </a:r>
            <a:endParaRPr sz="2100" dirty="0">
              <a:latin typeface="Arial MT"/>
              <a:cs typeface="Arial MT"/>
            </a:endParaRPr>
          </a:p>
          <a:p>
            <a:pPr marL="241300" indent="-228600">
              <a:lnSpc>
                <a:spcPts val="2140"/>
              </a:lnSpc>
              <a:spcBef>
                <a:spcPts val="240"/>
              </a:spcBef>
              <a:buChar char="•"/>
              <a:tabLst>
                <a:tab pos="240665" algn="l"/>
                <a:tab pos="241300" algn="l"/>
              </a:tabLst>
            </a:pPr>
            <a:r>
              <a:rPr sz="2100" spc="-5" dirty="0">
                <a:solidFill>
                  <a:srgbClr val="1F2A44"/>
                </a:solidFill>
                <a:latin typeface="Arial MT"/>
                <a:cs typeface="Arial MT"/>
              </a:rPr>
              <a:t>The</a:t>
            </a:r>
            <a:r>
              <a:rPr sz="2100" spc="5" dirty="0">
                <a:solidFill>
                  <a:srgbClr val="1F2A44"/>
                </a:solidFill>
                <a:latin typeface="Arial MT"/>
                <a:cs typeface="Arial MT"/>
              </a:rPr>
              <a:t> </a:t>
            </a:r>
            <a:r>
              <a:rPr sz="2100" spc="-5" dirty="0">
                <a:solidFill>
                  <a:srgbClr val="1F2A44"/>
                </a:solidFill>
                <a:latin typeface="Arial MT"/>
                <a:cs typeface="Arial MT"/>
              </a:rPr>
              <a:t>complex nature</a:t>
            </a:r>
            <a:r>
              <a:rPr sz="2100" spc="10" dirty="0">
                <a:solidFill>
                  <a:srgbClr val="1F2A44"/>
                </a:solidFill>
                <a:latin typeface="Arial MT"/>
                <a:cs typeface="Arial MT"/>
              </a:rPr>
              <a:t> </a:t>
            </a:r>
            <a:r>
              <a:rPr sz="2100" spc="-5" dirty="0">
                <a:solidFill>
                  <a:srgbClr val="1F2A44"/>
                </a:solidFill>
                <a:latin typeface="Arial MT"/>
                <a:cs typeface="Arial MT"/>
              </a:rPr>
              <a:t>of</a:t>
            </a:r>
            <a:r>
              <a:rPr sz="2100" spc="15" dirty="0">
                <a:solidFill>
                  <a:srgbClr val="1F2A44"/>
                </a:solidFill>
                <a:latin typeface="Arial MT"/>
                <a:cs typeface="Arial MT"/>
              </a:rPr>
              <a:t> </a:t>
            </a:r>
            <a:r>
              <a:rPr sz="2100" spc="-10" dirty="0">
                <a:solidFill>
                  <a:srgbClr val="1F2A44"/>
                </a:solidFill>
                <a:latin typeface="Arial MT"/>
                <a:cs typeface="Arial MT"/>
              </a:rPr>
              <a:t>people’s</a:t>
            </a:r>
            <a:r>
              <a:rPr sz="2100" spc="-25" dirty="0">
                <a:solidFill>
                  <a:srgbClr val="1F2A44"/>
                </a:solidFill>
                <a:latin typeface="Arial MT"/>
                <a:cs typeface="Arial MT"/>
              </a:rPr>
              <a:t> </a:t>
            </a:r>
            <a:r>
              <a:rPr sz="2100" spc="-5" dirty="0">
                <a:solidFill>
                  <a:srgbClr val="1F2A44"/>
                </a:solidFill>
                <a:latin typeface="Arial MT"/>
                <a:cs typeface="Arial MT"/>
              </a:rPr>
              <a:t>identities can cause serious</a:t>
            </a:r>
            <a:r>
              <a:rPr sz="2100" spc="-10" dirty="0">
                <a:solidFill>
                  <a:srgbClr val="1F2A44"/>
                </a:solidFill>
                <a:latin typeface="Arial MT"/>
                <a:cs typeface="Arial MT"/>
              </a:rPr>
              <a:t> </a:t>
            </a:r>
            <a:r>
              <a:rPr sz="2100" spc="-5" dirty="0">
                <a:solidFill>
                  <a:srgbClr val="1F2A44"/>
                </a:solidFill>
                <a:latin typeface="Arial MT"/>
                <a:cs typeface="Arial MT"/>
              </a:rPr>
              <a:t>confusion</a:t>
            </a:r>
            <a:r>
              <a:rPr sz="2100" spc="-15" dirty="0">
                <a:solidFill>
                  <a:srgbClr val="1F2A44"/>
                </a:solidFill>
                <a:latin typeface="Arial MT"/>
                <a:cs typeface="Arial MT"/>
              </a:rPr>
              <a:t> </a:t>
            </a:r>
            <a:r>
              <a:rPr sz="2100" spc="-10" dirty="0">
                <a:solidFill>
                  <a:srgbClr val="1F2A44"/>
                </a:solidFill>
                <a:latin typeface="Arial MT"/>
                <a:cs typeface="Arial MT"/>
              </a:rPr>
              <a:t>and</a:t>
            </a:r>
            <a:endParaRPr sz="2100" dirty="0">
              <a:latin typeface="Arial MT"/>
              <a:cs typeface="Arial MT"/>
            </a:endParaRPr>
          </a:p>
          <a:p>
            <a:pPr marL="241300" marR="1226820">
              <a:lnSpc>
                <a:spcPct val="70000"/>
              </a:lnSpc>
              <a:spcBef>
                <a:spcPts val="375"/>
              </a:spcBef>
            </a:pPr>
            <a:r>
              <a:rPr sz="2100" spc="-5" dirty="0">
                <a:solidFill>
                  <a:srgbClr val="1F2A44"/>
                </a:solidFill>
                <a:latin typeface="Arial MT"/>
                <a:cs typeface="Arial MT"/>
              </a:rPr>
              <a:t>misunderstanding</a:t>
            </a:r>
            <a:r>
              <a:rPr sz="2100" spc="-30" dirty="0">
                <a:solidFill>
                  <a:srgbClr val="1F2A44"/>
                </a:solidFill>
                <a:latin typeface="Arial MT"/>
                <a:cs typeface="Arial MT"/>
              </a:rPr>
              <a:t> </a:t>
            </a:r>
            <a:r>
              <a:rPr sz="2100" spc="-5" dirty="0">
                <a:solidFill>
                  <a:srgbClr val="1F2A44"/>
                </a:solidFill>
                <a:latin typeface="Arial MT"/>
                <a:cs typeface="Arial MT"/>
              </a:rPr>
              <a:t>due</a:t>
            </a:r>
            <a:r>
              <a:rPr sz="2100" spc="15" dirty="0">
                <a:solidFill>
                  <a:srgbClr val="1F2A44"/>
                </a:solidFill>
                <a:latin typeface="Arial MT"/>
                <a:cs typeface="Arial MT"/>
              </a:rPr>
              <a:t> </a:t>
            </a:r>
            <a:r>
              <a:rPr sz="2100" dirty="0">
                <a:solidFill>
                  <a:srgbClr val="1F2A44"/>
                </a:solidFill>
                <a:latin typeface="Arial MT"/>
                <a:cs typeface="Arial MT"/>
              </a:rPr>
              <a:t>to</a:t>
            </a:r>
            <a:r>
              <a:rPr sz="2100" spc="-5" dirty="0">
                <a:solidFill>
                  <a:srgbClr val="1F2A44"/>
                </a:solidFill>
                <a:latin typeface="Arial MT"/>
                <a:cs typeface="Arial MT"/>
              </a:rPr>
              <a:t> significant</a:t>
            </a:r>
            <a:r>
              <a:rPr sz="2100" spc="-15" dirty="0">
                <a:solidFill>
                  <a:srgbClr val="1F2A44"/>
                </a:solidFill>
                <a:latin typeface="Arial MT"/>
                <a:cs typeface="Arial MT"/>
              </a:rPr>
              <a:t> </a:t>
            </a:r>
            <a:r>
              <a:rPr sz="2100" spc="-5" dirty="0">
                <a:solidFill>
                  <a:srgbClr val="1F2A44"/>
                </a:solidFill>
                <a:latin typeface="Arial MT"/>
                <a:cs typeface="Arial MT"/>
              </a:rPr>
              <a:t>cultural</a:t>
            </a:r>
            <a:r>
              <a:rPr sz="2100" dirty="0">
                <a:solidFill>
                  <a:srgbClr val="1F2A44"/>
                </a:solidFill>
                <a:latin typeface="Arial MT"/>
                <a:cs typeface="Arial MT"/>
              </a:rPr>
              <a:t> </a:t>
            </a:r>
            <a:r>
              <a:rPr sz="2100" spc="-10" dirty="0">
                <a:solidFill>
                  <a:srgbClr val="1F2A44"/>
                </a:solidFill>
                <a:latin typeface="Arial MT"/>
                <a:cs typeface="Arial MT"/>
              </a:rPr>
              <a:t>differences</a:t>
            </a:r>
            <a:r>
              <a:rPr sz="2100" dirty="0">
                <a:solidFill>
                  <a:srgbClr val="1F2A44"/>
                </a:solidFill>
                <a:latin typeface="Arial MT"/>
                <a:cs typeface="Arial MT"/>
              </a:rPr>
              <a:t> </a:t>
            </a:r>
            <a:r>
              <a:rPr sz="2100" spc="-5" dirty="0">
                <a:solidFill>
                  <a:srgbClr val="1F2A44"/>
                </a:solidFill>
                <a:latin typeface="Arial MT"/>
                <a:cs typeface="Arial MT"/>
              </a:rPr>
              <a:t>in perception</a:t>
            </a:r>
            <a:r>
              <a:rPr sz="2100" dirty="0">
                <a:solidFill>
                  <a:srgbClr val="1F2A44"/>
                </a:solidFill>
                <a:latin typeface="Arial MT"/>
                <a:cs typeface="Arial MT"/>
              </a:rPr>
              <a:t> </a:t>
            </a:r>
            <a:r>
              <a:rPr sz="2100" spc="-5" dirty="0">
                <a:solidFill>
                  <a:srgbClr val="1F2A44"/>
                </a:solidFill>
                <a:latin typeface="Arial MT"/>
                <a:cs typeface="Arial MT"/>
              </a:rPr>
              <a:t>of</a:t>
            </a:r>
            <a:r>
              <a:rPr sz="2100" spc="20" dirty="0">
                <a:solidFill>
                  <a:srgbClr val="1F2A44"/>
                </a:solidFill>
                <a:latin typeface="Arial MT"/>
                <a:cs typeface="Arial MT"/>
              </a:rPr>
              <a:t> </a:t>
            </a:r>
            <a:r>
              <a:rPr sz="2100" spc="-5" dirty="0">
                <a:solidFill>
                  <a:srgbClr val="1F2A44"/>
                </a:solidFill>
                <a:latin typeface="Arial MT"/>
                <a:cs typeface="Arial MT"/>
              </a:rPr>
              <a:t>self </a:t>
            </a:r>
            <a:r>
              <a:rPr sz="2100" spc="-570" dirty="0">
                <a:solidFill>
                  <a:srgbClr val="1F2A44"/>
                </a:solidFill>
                <a:latin typeface="Arial MT"/>
                <a:cs typeface="Arial MT"/>
              </a:rPr>
              <a:t> </a:t>
            </a:r>
            <a:r>
              <a:rPr sz="2100" spc="-5" dirty="0">
                <a:solidFill>
                  <a:srgbClr val="1F2A44"/>
                </a:solidFill>
                <a:latin typeface="Arial MT"/>
                <a:cs typeface="Arial MT"/>
              </a:rPr>
              <a:t>(Gudykunst</a:t>
            </a:r>
            <a:r>
              <a:rPr sz="2100" spc="5" dirty="0">
                <a:solidFill>
                  <a:srgbClr val="1F2A44"/>
                </a:solidFill>
                <a:latin typeface="Arial MT"/>
                <a:cs typeface="Arial MT"/>
              </a:rPr>
              <a:t> </a:t>
            </a:r>
            <a:r>
              <a:rPr sz="2100" dirty="0">
                <a:solidFill>
                  <a:srgbClr val="1F2A44"/>
                </a:solidFill>
                <a:latin typeface="Arial MT"/>
                <a:cs typeface="Arial MT"/>
              </a:rPr>
              <a:t>&amp;</a:t>
            </a:r>
            <a:r>
              <a:rPr sz="2100" spc="-5" dirty="0">
                <a:solidFill>
                  <a:srgbClr val="1F2A44"/>
                </a:solidFill>
                <a:latin typeface="Arial MT"/>
                <a:cs typeface="Arial MT"/>
              </a:rPr>
              <a:t> </a:t>
            </a:r>
            <a:r>
              <a:rPr sz="2100" dirty="0">
                <a:solidFill>
                  <a:srgbClr val="1F2A44"/>
                </a:solidFill>
                <a:latin typeface="Arial MT"/>
                <a:cs typeface="Arial MT"/>
              </a:rPr>
              <a:t>Kim,</a:t>
            </a:r>
            <a:r>
              <a:rPr sz="2100" spc="-5" dirty="0">
                <a:solidFill>
                  <a:srgbClr val="1F2A44"/>
                </a:solidFill>
                <a:latin typeface="Arial MT"/>
                <a:cs typeface="Arial MT"/>
              </a:rPr>
              <a:t> </a:t>
            </a:r>
            <a:r>
              <a:rPr sz="2100" spc="-10" dirty="0">
                <a:solidFill>
                  <a:srgbClr val="1F2A44"/>
                </a:solidFill>
                <a:latin typeface="Arial MT"/>
                <a:cs typeface="Arial MT"/>
              </a:rPr>
              <a:t>1992).</a:t>
            </a:r>
            <a:endParaRPr sz="2100" dirty="0">
              <a:latin typeface="Arial MT"/>
              <a:cs typeface="Arial MT"/>
            </a:endParaRPr>
          </a:p>
        </p:txBody>
      </p:sp>
      <p:sp>
        <p:nvSpPr>
          <p:cNvPr id="4" name="Action Button: Custom 3">
            <a:hlinkClick r:id="" action="ppaction://noaction" highlightClick="1"/>
          </p:cNvPr>
          <p:cNvSpPr/>
          <p:nvPr/>
        </p:nvSpPr>
        <p:spPr>
          <a:xfrm>
            <a:off x="8746682" y="92311"/>
            <a:ext cx="3042282" cy="1892174"/>
          </a:xfrm>
          <a:prstGeom prst="actionButtonBlank">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12038" y="666210"/>
            <a:ext cx="4966335" cy="635000"/>
          </a:xfrm>
          <a:prstGeom prst="rect">
            <a:avLst/>
          </a:prstGeom>
        </p:spPr>
        <p:txBody>
          <a:bodyPr vert="horz" wrap="square" lIns="0" tIns="12065" rIns="0" bIns="0" rtlCol="0">
            <a:spAutoFit/>
          </a:bodyPr>
          <a:lstStyle/>
          <a:p>
            <a:pPr marL="12700">
              <a:lnSpc>
                <a:spcPct val="100000"/>
              </a:lnSpc>
              <a:spcBef>
                <a:spcPts val="95"/>
              </a:spcBef>
            </a:pPr>
            <a:r>
              <a:rPr spc="-10" dirty="0"/>
              <a:t>My</a:t>
            </a:r>
            <a:r>
              <a:rPr spc="-15" dirty="0"/>
              <a:t> </a:t>
            </a:r>
            <a:r>
              <a:rPr spc="-5" dirty="0"/>
              <a:t>Multicultural</a:t>
            </a:r>
            <a:r>
              <a:rPr spc="5" dirty="0"/>
              <a:t> </a:t>
            </a:r>
            <a:r>
              <a:rPr spc="-5" dirty="0"/>
              <a:t>Self</a:t>
            </a:r>
          </a:p>
        </p:txBody>
      </p:sp>
      <p:sp>
        <p:nvSpPr>
          <p:cNvPr id="3" name="object 3"/>
          <p:cNvSpPr txBox="1"/>
          <p:nvPr/>
        </p:nvSpPr>
        <p:spPr>
          <a:xfrm>
            <a:off x="992606" y="1471062"/>
            <a:ext cx="4941570" cy="2362200"/>
          </a:xfrm>
          <a:prstGeom prst="rect">
            <a:avLst/>
          </a:prstGeom>
        </p:spPr>
        <p:txBody>
          <a:bodyPr vert="horz" wrap="square" lIns="0" tIns="48260" rIns="0" bIns="0" rtlCol="0">
            <a:spAutoFit/>
          </a:bodyPr>
          <a:lstStyle/>
          <a:p>
            <a:pPr marL="13335" marR="5080" indent="-635" algn="just">
              <a:lnSpc>
                <a:spcPts val="2270"/>
              </a:lnSpc>
              <a:spcBef>
                <a:spcPts val="380"/>
              </a:spcBef>
            </a:pPr>
            <a:r>
              <a:rPr sz="2100" spc="-10" dirty="0">
                <a:latin typeface="Arial MT"/>
                <a:cs typeface="Arial MT"/>
              </a:rPr>
              <a:t>Write</a:t>
            </a:r>
            <a:r>
              <a:rPr sz="2100" spc="-5" dirty="0">
                <a:latin typeface="Arial MT"/>
                <a:cs typeface="Arial MT"/>
              </a:rPr>
              <a:t> </a:t>
            </a:r>
            <a:r>
              <a:rPr sz="2100" spc="-10" dirty="0">
                <a:latin typeface="Arial MT"/>
                <a:cs typeface="Arial MT"/>
              </a:rPr>
              <a:t>your</a:t>
            </a:r>
            <a:r>
              <a:rPr sz="2100" spc="-5" dirty="0">
                <a:latin typeface="Arial MT"/>
                <a:cs typeface="Arial MT"/>
              </a:rPr>
              <a:t> name</a:t>
            </a:r>
            <a:r>
              <a:rPr sz="2100" dirty="0">
                <a:latin typeface="Arial MT"/>
                <a:cs typeface="Arial MT"/>
              </a:rPr>
              <a:t> </a:t>
            </a:r>
            <a:r>
              <a:rPr sz="2100" spc="-5" dirty="0">
                <a:latin typeface="Arial MT"/>
                <a:cs typeface="Arial MT"/>
              </a:rPr>
              <a:t>in</a:t>
            </a:r>
            <a:r>
              <a:rPr sz="2100" dirty="0">
                <a:latin typeface="Arial MT"/>
                <a:cs typeface="Arial MT"/>
              </a:rPr>
              <a:t> </a:t>
            </a:r>
            <a:r>
              <a:rPr sz="2100" spc="-10" dirty="0">
                <a:latin typeface="Arial MT"/>
                <a:cs typeface="Arial MT"/>
              </a:rPr>
              <a:t>the</a:t>
            </a:r>
            <a:r>
              <a:rPr sz="2100" spc="-5" dirty="0">
                <a:latin typeface="Arial MT"/>
                <a:cs typeface="Arial MT"/>
              </a:rPr>
              <a:t> centre</a:t>
            </a:r>
            <a:r>
              <a:rPr sz="2100" dirty="0">
                <a:latin typeface="Arial MT"/>
                <a:cs typeface="Arial MT"/>
              </a:rPr>
              <a:t> </a:t>
            </a:r>
            <a:r>
              <a:rPr sz="2100" spc="-5" dirty="0">
                <a:latin typeface="Arial MT"/>
                <a:cs typeface="Arial MT"/>
              </a:rPr>
              <a:t>of</a:t>
            </a:r>
            <a:r>
              <a:rPr sz="2100" dirty="0">
                <a:latin typeface="Arial MT"/>
                <a:cs typeface="Arial MT"/>
              </a:rPr>
              <a:t> </a:t>
            </a:r>
            <a:r>
              <a:rPr sz="2100" spc="-5" dirty="0">
                <a:latin typeface="Arial MT"/>
                <a:cs typeface="Arial MT"/>
              </a:rPr>
              <a:t>the </a:t>
            </a:r>
            <a:r>
              <a:rPr sz="2100" dirty="0">
                <a:latin typeface="Arial MT"/>
                <a:cs typeface="Arial MT"/>
              </a:rPr>
              <a:t> </a:t>
            </a:r>
            <a:r>
              <a:rPr sz="2100" spc="-5" dirty="0">
                <a:latin typeface="Arial MT"/>
                <a:cs typeface="Arial MT"/>
              </a:rPr>
              <a:t>figure.</a:t>
            </a:r>
            <a:r>
              <a:rPr sz="2100" spc="45" dirty="0">
                <a:latin typeface="Arial MT"/>
                <a:cs typeface="Arial MT"/>
              </a:rPr>
              <a:t> </a:t>
            </a:r>
            <a:r>
              <a:rPr sz="2100" spc="-5" dirty="0">
                <a:latin typeface="Arial MT"/>
                <a:cs typeface="Arial MT"/>
              </a:rPr>
              <a:t>Fill</a:t>
            </a:r>
            <a:r>
              <a:rPr sz="2100" spc="40" dirty="0">
                <a:latin typeface="Arial MT"/>
                <a:cs typeface="Arial MT"/>
              </a:rPr>
              <a:t> </a:t>
            </a:r>
            <a:r>
              <a:rPr sz="2100" spc="-5" dirty="0">
                <a:latin typeface="Arial MT"/>
                <a:cs typeface="Arial MT"/>
              </a:rPr>
              <a:t>in</a:t>
            </a:r>
            <a:r>
              <a:rPr sz="2100" spc="25" dirty="0">
                <a:latin typeface="Arial MT"/>
                <a:cs typeface="Arial MT"/>
              </a:rPr>
              <a:t> </a:t>
            </a:r>
            <a:r>
              <a:rPr sz="2100" spc="-5" dirty="0">
                <a:latin typeface="Arial MT"/>
                <a:cs typeface="Arial MT"/>
              </a:rPr>
              <a:t>each</a:t>
            </a:r>
            <a:r>
              <a:rPr sz="2100" spc="35" dirty="0">
                <a:latin typeface="Arial MT"/>
                <a:cs typeface="Arial MT"/>
              </a:rPr>
              <a:t> </a:t>
            </a:r>
            <a:r>
              <a:rPr sz="2100" spc="-5" dirty="0">
                <a:latin typeface="Arial MT"/>
                <a:cs typeface="Arial MT"/>
              </a:rPr>
              <a:t>of</a:t>
            </a:r>
            <a:r>
              <a:rPr sz="2100" spc="45" dirty="0">
                <a:latin typeface="Arial MT"/>
                <a:cs typeface="Arial MT"/>
              </a:rPr>
              <a:t> </a:t>
            </a:r>
            <a:r>
              <a:rPr sz="2100" spc="-5" dirty="0">
                <a:latin typeface="Arial MT"/>
                <a:cs typeface="Arial MT"/>
              </a:rPr>
              <a:t>the</a:t>
            </a:r>
            <a:r>
              <a:rPr sz="2100" spc="35" dirty="0">
                <a:latin typeface="Arial MT"/>
                <a:cs typeface="Arial MT"/>
              </a:rPr>
              <a:t> </a:t>
            </a:r>
            <a:r>
              <a:rPr sz="2100" spc="-5" dirty="0">
                <a:latin typeface="Arial MT"/>
                <a:cs typeface="Arial MT"/>
              </a:rPr>
              <a:t>5</a:t>
            </a:r>
            <a:r>
              <a:rPr sz="2100" spc="25" dirty="0">
                <a:latin typeface="Arial MT"/>
                <a:cs typeface="Arial MT"/>
              </a:rPr>
              <a:t> </a:t>
            </a:r>
            <a:r>
              <a:rPr sz="2100" spc="-5" dirty="0">
                <a:latin typeface="Arial MT"/>
                <a:cs typeface="Arial MT"/>
              </a:rPr>
              <a:t>circles</a:t>
            </a:r>
            <a:r>
              <a:rPr sz="2100" spc="45" dirty="0">
                <a:latin typeface="Arial MT"/>
                <a:cs typeface="Arial MT"/>
              </a:rPr>
              <a:t> </a:t>
            </a:r>
            <a:r>
              <a:rPr sz="2100" spc="-5" dirty="0">
                <a:latin typeface="Arial MT"/>
                <a:cs typeface="Arial MT"/>
              </a:rPr>
              <a:t>with</a:t>
            </a:r>
            <a:r>
              <a:rPr sz="2100" spc="40" dirty="0">
                <a:latin typeface="Arial MT"/>
                <a:cs typeface="Arial MT"/>
              </a:rPr>
              <a:t> </a:t>
            </a:r>
            <a:r>
              <a:rPr sz="2100" spc="-10" dirty="0">
                <a:latin typeface="Arial MT"/>
                <a:cs typeface="Arial MT"/>
              </a:rPr>
              <a:t>the</a:t>
            </a:r>
            <a:endParaRPr sz="2100" dirty="0">
              <a:latin typeface="Arial MT"/>
              <a:cs typeface="Arial MT"/>
            </a:endParaRPr>
          </a:p>
          <a:p>
            <a:pPr marL="12700" algn="just">
              <a:lnSpc>
                <a:spcPts val="2105"/>
              </a:lnSpc>
            </a:pPr>
            <a:r>
              <a:rPr sz="2100" spc="-5" dirty="0">
                <a:latin typeface="Arial MT"/>
                <a:cs typeface="Arial MT"/>
              </a:rPr>
              <a:t>5</a:t>
            </a:r>
            <a:r>
              <a:rPr sz="2100" spc="1495" dirty="0">
                <a:latin typeface="Arial MT"/>
                <a:cs typeface="Arial MT"/>
              </a:rPr>
              <a:t> </a:t>
            </a:r>
            <a:r>
              <a:rPr sz="2100" dirty="0">
                <a:latin typeface="Arial MT"/>
                <a:cs typeface="Arial MT"/>
              </a:rPr>
              <a:t>most  </a:t>
            </a:r>
            <a:r>
              <a:rPr sz="2100" spc="335" dirty="0">
                <a:latin typeface="Arial MT"/>
                <a:cs typeface="Arial MT"/>
              </a:rPr>
              <a:t> </a:t>
            </a:r>
            <a:r>
              <a:rPr sz="2100" spc="-5" dirty="0">
                <a:latin typeface="Arial MT"/>
                <a:cs typeface="Arial MT"/>
              </a:rPr>
              <a:t>characteristic</a:t>
            </a:r>
            <a:r>
              <a:rPr sz="2100" spc="1500" dirty="0">
                <a:latin typeface="Arial MT"/>
                <a:cs typeface="Arial MT"/>
              </a:rPr>
              <a:t> </a:t>
            </a:r>
            <a:r>
              <a:rPr sz="2100" spc="-5" dirty="0">
                <a:latin typeface="Arial MT"/>
                <a:cs typeface="Arial MT"/>
              </a:rPr>
              <a:t>and</a:t>
            </a:r>
            <a:r>
              <a:rPr sz="2100" spc="1495" dirty="0">
                <a:latin typeface="Arial MT"/>
                <a:cs typeface="Arial MT"/>
              </a:rPr>
              <a:t> </a:t>
            </a:r>
            <a:r>
              <a:rPr sz="2100" spc="-5" dirty="0">
                <a:latin typeface="Arial MT"/>
                <a:cs typeface="Arial MT"/>
              </a:rPr>
              <a:t>important</a:t>
            </a:r>
            <a:endParaRPr sz="2100" dirty="0">
              <a:latin typeface="Arial MT"/>
              <a:cs typeface="Arial MT"/>
            </a:endParaRPr>
          </a:p>
          <a:p>
            <a:pPr marL="12700" marR="5080" algn="just">
              <a:lnSpc>
                <a:spcPts val="2270"/>
              </a:lnSpc>
              <a:spcBef>
                <a:spcPts val="160"/>
              </a:spcBef>
            </a:pPr>
            <a:r>
              <a:rPr sz="2100" spc="-5" dirty="0">
                <a:latin typeface="Arial MT"/>
                <a:cs typeface="Arial MT"/>
              </a:rPr>
              <a:t>values</a:t>
            </a:r>
            <a:r>
              <a:rPr sz="2100" dirty="0">
                <a:latin typeface="Arial MT"/>
                <a:cs typeface="Arial MT"/>
              </a:rPr>
              <a:t> </a:t>
            </a:r>
            <a:r>
              <a:rPr sz="2100" spc="-10" dirty="0">
                <a:latin typeface="Arial MT"/>
                <a:cs typeface="Arial MT"/>
              </a:rPr>
              <a:t>in</a:t>
            </a:r>
            <a:r>
              <a:rPr sz="2100" spc="-5" dirty="0">
                <a:latin typeface="Arial MT"/>
                <a:cs typeface="Arial MT"/>
              </a:rPr>
              <a:t> defining</a:t>
            </a:r>
            <a:r>
              <a:rPr sz="2100" dirty="0">
                <a:latin typeface="Arial MT"/>
                <a:cs typeface="Arial MT"/>
              </a:rPr>
              <a:t> </a:t>
            </a:r>
            <a:r>
              <a:rPr sz="2100" spc="-5" dirty="0">
                <a:latin typeface="Arial MT"/>
                <a:cs typeface="Arial MT"/>
              </a:rPr>
              <a:t>yourself</a:t>
            </a:r>
            <a:r>
              <a:rPr sz="2100" dirty="0">
                <a:latin typeface="Arial MT"/>
                <a:cs typeface="Arial MT"/>
              </a:rPr>
              <a:t> </a:t>
            </a:r>
            <a:r>
              <a:rPr sz="2100" spc="-10" dirty="0">
                <a:latin typeface="Arial MT"/>
                <a:cs typeface="Arial MT"/>
              </a:rPr>
              <a:t>(group </a:t>
            </a:r>
            <a:r>
              <a:rPr sz="2100" spc="-5" dirty="0">
                <a:latin typeface="Arial MT"/>
                <a:cs typeface="Arial MT"/>
              </a:rPr>
              <a:t> membership,</a:t>
            </a:r>
            <a:r>
              <a:rPr sz="2100" dirty="0">
                <a:latin typeface="Arial MT"/>
                <a:cs typeface="Arial MT"/>
              </a:rPr>
              <a:t> </a:t>
            </a:r>
            <a:r>
              <a:rPr sz="2100" spc="-25" dirty="0">
                <a:latin typeface="Arial MT"/>
                <a:cs typeface="Arial MT"/>
              </a:rPr>
              <a:t>gender,</a:t>
            </a:r>
            <a:r>
              <a:rPr sz="2100" spc="-20" dirty="0">
                <a:latin typeface="Arial MT"/>
                <a:cs typeface="Arial MT"/>
              </a:rPr>
              <a:t> </a:t>
            </a:r>
            <a:r>
              <a:rPr sz="2100" spc="-5" dirty="0">
                <a:latin typeface="Arial MT"/>
                <a:cs typeface="Arial MT"/>
              </a:rPr>
              <a:t>age,</a:t>
            </a:r>
            <a:r>
              <a:rPr sz="2100" dirty="0">
                <a:latin typeface="Arial MT"/>
                <a:cs typeface="Arial MT"/>
              </a:rPr>
              <a:t> </a:t>
            </a:r>
            <a:r>
              <a:rPr sz="2100" spc="-10" dirty="0">
                <a:latin typeface="Arial MT"/>
                <a:cs typeface="Arial MT"/>
              </a:rPr>
              <a:t>language, </a:t>
            </a:r>
            <a:r>
              <a:rPr sz="2100" spc="-5" dirty="0">
                <a:latin typeface="Arial MT"/>
                <a:cs typeface="Arial MT"/>
              </a:rPr>
              <a:t> physical</a:t>
            </a:r>
            <a:r>
              <a:rPr sz="2100" dirty="0">
                <a:latin typeface="Arial MT"/>
                <a:cs typeface="Arial MT"/>
              </a:rPr>
              <a:t> </a:t>
            </a:r>
            <a:r>
              <a:rPr sz="2100" spc="-5" dirty="0">
                <a:latin typeface="Arial MT"/>
                <a:cs typeface="Arial MT"/>
              </a:rPr>
              <a:t>or</a:t>
            </a:r>
            <a:r>
              <a:rPr sz="2100" dirty="0">
                <a:latin typeface="Arial MT"/>
                <a:cs typeface="Arial MT"/>
              </a:rPr>
              <a:t> </a:t>
            </a:r>
            <a:r>
              <a:rPr sz="2100" spc="-5" dirty="0">
                <a:latin typeface="Arial MT"/>
                <a:cs typeface="Arial MT"/>
              </a:rPr>
              <a:t>mental</a:t>
            </a:r>
            <a:r>
              <a:rPr sz="2100" dirty="0">
                <a:latin typeface="Arial MT"/>
                <a:cs typeface="Arial MT"/>
              </a:rPr>
              <a:t> </a:t>
            </a:r>
            <a:r>
              <a:rPr sz="2100" spc="-10" dirty="0">
                <a:latin typeface="Arial MT"/>
                <a:cs typeface="Arial MT"/>
              </a:rPr>
              <a:t>abilities,</a:t>
            </a:r>
            <a:r>
              <a:rPr sz="2100" spc="-5" dirty="0">
                <a:latin typeface="Arial MT"/>
                <a:cs typeface="Arial MT"/>
              </a:rPr>
              <a:t> </a:t>
            </a:r>
            <a:r>
              <a:rPr sz="2100" spc="-20" dirty="0">
                <a:latin typeface="Arial MT"/>
                <a:cs typeface="Arial MT"/>
              </a:rPr>
              <a:t>ethnicity, </a:t>
            </a:r>
            <a:r>
              <a:rPr sz="2100" spc="-570" dirty="0">
                <a:latin typeface="Arial MT"/>
                <a:cs typeface="Arial MT"/>
              </a:rPr>
              <a:t> </a:t>
            </a:r>
            <a:r>
              <a:rPr sz="2100" spc="-5" dirty="0">
                <a:latin typeface="Arial MT"/>
                <a:cs typeface="Arial MT"/>
              </a:rPr>
              <a:t>social</a:t>
            </a:r>
            <a:r>
              <a:rPr sz="2100" dirty="0">
                <a:latin typeface="Arial MT"/>
                <a:cs typeface="Arial MT"/>
              </a:rPr>
              <a:t> </a:t>
            </a:r>
            <a:r>
              <a:rPr sz="2100" spc="-5" dirty="0">
                <a:latin typeface="Arial MT"/>
                <a:cs typeface="Arial MT"/>
              </a:rPr>
              <a:t>status,</a:t>
            </a:r>
            <a:r>
              <a:rPr sz="2100" dirty="0">
                <a:latin typeface="Arial MT"/>
                <a:cs typeface="Arial MT"/>
              </a:rPr>
              <a:t> </a:t>
            </a:r>
            <a:r>
              <a:rPr sz="2100" spc="-20" dirty="0">
                <a:latin typeface="Arial MT"/>
                <a:cs typeface="Arial MT"/>
              </a:rPr>
              <a:t>ethnicity,</a:t>
            </a:r>
            <a:r>
              <a:rPr sz="2100" spc="-15" dirty="0">
                <a:latin typeface="Arial MT"/>
                <a:cs typeface="Arial MT"/>
              </a:rPr>
              <a:t> </a:t>
            </a:r>
            <a:r>
              <a:rPr sz="2100" spc="-5" dirty="0">
                <a:latin typeface="Arial MT"/>
                <a:cs typeface="Arial MT"/>
              </a:rPr>
              <a:t>religion,</a:t>
            </a:r>
            <a:r>
              <a:rPr sz="2100" dirty="0">
                <a:latin typeface="Arial MT"/>
                <a:cs typeface="Arial MT"/>
              </a:rPr>
              <a:t> </a:t>
            </a:r>
            <a:r>
              <a:rPr sz="2100" spc="-10" dirty="0">
                <a:latin typeface="Arial MT"/>
                <a:cs typeface="Arial MT"/>
              </a:rPr>
              <a:t>political </a:t>
            </a:r>
            <a:r>
              <a:rPr sz="2100" spc="-570" dirty="0">
                <a:latin typeface="Arial MT"/>
                <a:cs typeface="Arial MT"/>
              </a:rPr>
              <a:t> </a:t>
            </a:r>
            <a:r>
              <a:rPr sz="2100" spc="-5" dirty="0">
                <a:latin typeface="Arial MT"/>
                <a:cs typeface="Arial MT"/>
              </a:rPr>
              <a:t>views,</a:t>
            </a:r>
            <a:r>
              <a:rPr sz="2100" spc="-10" dirty="0">
                <a:latin typeface="Arial MT"/>
                <a:cs typeface="Arial MT"/>
              </a:rPr>
              <a:t> </a:t>
            </a:r>
            <a:r>
              <a:rPr sz="2100" spc="-25" dirty="0">
                <a:latin typeface="Arial MT"/>
                <a:cs typeface="Arial MT"/>
              </a:rPr>
              <a:t>geography,</a:t>
            </a:r>
            <a:r>
              <a:rPr sz="2100" spc="10" dirty="0">
                <a:latin typeface="Arial MT"/>
                <a:cs typeface="Arial MT"/>
              </a:rPr>
              <a:t> </a:t>
            </a:r>
            <a:r>
              <a:rPr sz="2100" spc="-5" dirty="0">
                <a:latin typeface="Arial MT"/>
                <a:cs typeface="Arial MT"/>
              </a:rPr>
              <a:t>nationality…)</a:t>
            </a:r>
            <a:endParaRPr sz="2100" dirty="0">
              <a:latin typeface="Arial MT"/>
              <a:cs typeface="Arial MT"/>
            </a:endParaRPr>
          </a:p>
        </p:txBody>
      </p:sp>
      <p:sp>
        <p:nvSpPr>
          <p:cNvPr id="4" name="object 4"/>
          <p:cNvSpPr txBox="1"/>
          <p:nvPr/>
        </p:nvSpPr>
        <p:spPr>
          <a:xfrm>
            <a:off x="6249530" y="1471062"/>
            <a:ext cx="5026025" cy="4954270"/>
          </a:xfrm>
          <a:prstGeom prst="rect">
            <a:avLst/>
          </a:prstGeom>
        </p:spPr>
        <p:txBody>
          <a:bodyPr vert="horz" wrap="square" lIns="0" tIns="48260" rIns="0" bIns="0" rtlCol="0">
            <a:spAutoFit/>
          </a:bodyPr>
          <a:lstStyle/>
          <a:p>
            <a:pPr marL="12700" marR="5080" algn="just">
              <a:lnSpc>
                <a:spcPts val="2270"/>
              </a:lnSpc>
              <a:spcBef>
                <a:spcPts val="380"/>
              </a:spcBef>
            </a:pPr>
            <a:r>
              <a:rPr sz="2100" spc="-5" dirty="0">
                <a:latin typeface="Arial MT"/>
                <a:cs typeface="Arial MT"/>
              </a:rPr>
              <a:t>This</a:t>
            </a:r>
            <a:r>
              <a:rPr sz="2100" spc="570" dirty="0">
                <a:latin typeface="Arial MT"/>
                <a:cs typeface="Arial MT"/>
              </a:rPr>
              <a:t> </a:t>
            </a:r>
            <a:r>
              <a:rPr sz="2100" spc="-5" dirty="0">
                <a:latin typeface="Arial MT"/>
                <a:cs typeface="Arial MT"/>
              </a:rPr>
              <a:t>activity is</a:t>
            </a:r>
            <a:r>
              <a:rPr sz="2100" spc="575" dirty="0">
                <a:latin typeface="Arial MT"/>
                <a:cs typeface="Arial MT"/>
              </a:rPr>
              <a:t> </a:t>
            </a:r>
            <a:r>
              <a:rPr sz="2100" spc="-10" dirty="0">
                <a:latin typeface="Arial MT"/>
                <a:cs typeface="Arial MT"/>
              </a:rPr>
              <a:t>suggested </a:t>
            </a:r>
            <a:r>
              <a:rPr sz="2100" dirty="0">
                <a:latin typeface="Arial MT"/>
                <a:cs typeface="Arial MT"/>
              </a:rPr>
              <a:t>to </a:t>
            </a:r>
            <a:r>
              <a:rPr sz="2100" spc="-5" dirty="0">
                <a:latin typeface="Arial MT"/>
                <a:cs typeface="Arial MT"/>
              </a:rPr>
              <a:t>help </a:t>
            </a:r>
            <a:r>
              <a:rPr sz="2100" spc="-10" dirty="0">
                <a:latin typeface="Arial MT"/>
                <a:cs typeface="Arial MT"/>
              </a:rPr>
              <a:t>you </a:t>
            </a:r>
            <a:r>
              <a:rPr sz="2100" spc="-5" dirty="0">
                <a:latin typeface="Arial MT"/>
                <a:cs typeface="Arial MT"/>
              </a:rPr>
              <a:t>get </a:t>
            </a:r>
            <a:r>
              <a:rPr sz="2100" dirty="0">
                <a:latin typeface="Arial MT"/>
                <a:cs typeface="Arial MT"/>
              </a:rPr>
              <a:t> </a:t>
            </a:r>
            <a:r>
              <a:rPr sz="2100" spc="-5" dirty="0">
                <a:latin typeface="Arial MT"/>
                <a:cs typeface="Arial MT"/>
              </a:rPr>
              <a:t>a</a:t>
            </a:r>
            <a:r>
              <a:rPr sz="2100" dirty="0">
                <a:latin typeface="Arial MT"/>
                <a:cs typeface="Arial MT"/>
              </a:rPr>
              <a:t> </a:t>
            </a:r>
            <a:r>
              <a:rPr sz="2100" spc="-5" dirty="0">
                <a:latin typeface="Arial MT"/>
                <a:cs typeface="Arial MT"/>
              </a:rPr>
              <a:t>deeper</a:t>
            </a:r>
            <a:r>
              <a:rPr sz="2100" dirty="0">
                <a:latin typeface="Arial MT"/>
                <a:cs typeface="Arial MT"/>
              </a:rPr>
              <a:t> </a:t>
            </a:r>
            <a:r>
              <a:rPr sz="2100" spc="-10" dirty="0">
                <a:latin typeface="Arial MT"/>
                <a:cs typeface="Arial MT"/>
              </a:rPr>
              <a:t>understanding</a:t>
            </a:r>
            <a:r>
              <a:rPr sz="2100" spc="-5" dirty="0">
                <a:latin typeface="Arial MT"/>
                <a:cs typeface="Arial MT"/>
              </a:rPr>
              <a:t> of</a:t>
            </a:r>
            <a:r>
              <a:rPr sz="2100" dirty="0">
                <a:latin typeface="Arial MT"/>
                <a:cs typeface="Arial MT"/>
              </a:rPr>
              <a:t> </a:t>
            </a:r>
            <a:r>
              <a:rPr sz="2100" spc="-10" dirty="0">
                <a:latin typeface="Arial MT"/>
                <a:cs typeface="Arial MT"/>
              </a:rPr>
              <a:t>your</a:t>
            </a:r>
            <a:r>
              <a:rPr sz="2100" spc="-5" dirty="0">
                <a:latin typeface="Arial MT"/>
                <a:cs typeface="Arial MT"/>
              </a:rPr>
              <a:t> </a:t>
            </a:r>
            <a:r>
              <a:rPr sz="2100" spc="-10" dirty="0">
                <a:latin typeface="Arial MT"/>
                <a:cs typeface="Arial MT"/>
              </a:rPr>
              <a:t>own </a:t>
            </a:r>
            <a:r>
              <a:rPr sz="2100" spc="-570" dirty="0">
                <a:latin typeface="Arial MT"/>
                <a:cs typeface="Arial MT"/>
              </a:rPr>
              <a:t> </a:t>
            </a:r>
            <a:r>
              <a:rPr sz="2100" spc="-5" dirty="0">
                <a:latin typeface="Arial MT"/>
                <a:cs typeface="Arial MT"/>
              </a:rPr>
              <a:t>perception of self and the aspects of </a:t>
            </a:r>
            <a:r>
              <a:rPr sz="2100" spc="-10" dirty="0">
                <a:latin typeface="Arial MT"/>
                <a:cs typeface="Arial MT"/>
              </a:rPr>
              <a:t>your </a:t>
            </a:r>
            <a:r>
              <a:rPr sz="2100" spc="-5" dirty="0">
                <a:latin typeface="Arial MT"/>
                <a:cs typeface="Arial MT"/>
              </a:rPr>
              <a:t> multicultural </a:t>
            </a:r>
            <a:r>
              <a:rPr sz="2100" spc="-25" dirty="0">
                <a:latin typeface="Arial MT"/>
                <a:cs typeface="Arial MT"/>
              </a:rPr>
              <a:t>identity. </a:t>
            </a:r>
            <a:r>
              <a:rPr sz="2100" spc="-70" dirty="0">
                <a:latin typeface="Arial MT"/>
                <a:cs typeface="Arial MT"/>
              </a:rPr>
              <a:t>You</a:t>
            </a:r>
            <a:r>
              <a:rPr sz="2100" spc="-65" dirty="0">
                <a:latin typeface="Arial MT"/>
                <a:cs typeface="Arial MT"/>
              </a:rPr>
              <a:t> </a:t>
            </a:r>
            <a:r>
              <a:rPr sz="2100" spc="-5" dirty="0">
                <a:latin typeface="Arial MT"/>
                <a:cs typeface="Arial MT"/>
              </a:rPr>
              <a:t>may choose </a:t>
            </a:r>
            <a:r>
              <a:rPr sz="2100" dirty="0">
                <a:latin typeface="Arial MT"/>
                <a:cs typeface="Arial MT"/>
              </a:rPr>
              <a:t>to </a:t>
            </a:r>
            <a:r>
              <a:rPr sz="2100" spc="5" dirty="0">
                <a:latin typeface="Arial MT"/>
                <a:cs typeface="Arial MT"/>
              </a:rPr>
              <a:t> </a:t>
            </a:r>
            <a:r>
              <a:rPr sz="2100" spc="-5" dirty="0">
                <a:latin typeface="Arial MT"/>
                <a:cs typeface="Arial MT"/>
              </a:rPr>
              <a:t>share and compare the information with </a:t>
            </a:r>
            <a:r>
              <a:rPr sz="2100" dirty="0">
                <a:latin typeface="Arial MT"/>
                <a:cs typeface="Arial MT"/>
              </a:rPr>
              <a:t> </a:t>
            </a:r>
            <a:r>
              <a:rPr sz="2100" spc="-10" dirty="0">
                <a:latin typeface="Arial MT"/>
                <a:cs typeface="Arial MT"/>
              </a:rPr>
              <a:t>your </a:t>
            </a:r>
            <a:r>
              <a:rPr sz="2100" spc="-5" dirty="0">
                <a:latin typeface="Arial MT"/>
                <a:cs typeface="Arial MT"/>
              </a:rPr>
              <a:t>family members, friends, </a:t>
            </a:r>
            <a:r>
              <a:rPr sz="2100" spc="-10" dirty="0">
                <a:latin typeface="Arial MT"/>
                <a:cs typeface="Arial MT"/>
              </a:rPr>
              <a:t>teachers or </a:t>
            </a:r>
            <a:r>
              <a:rPr sz="2100" spc="-5" dirty="0">
                <a:latin typeface="Arial MT"/>
                <a:cs typeface="Arial MT"/>
              </a:rPr>
              <a:t> co-workers. </a:t>
            </a:r>
            <a:r>
              <a:rPr sz="2100" dirty="0">
                <a:latin typeface="Arial MT"/>
                <a:cs typeface="Arial MT"/>
              </a:rPr>
              <a:t>At </a:t>
            </a:r>
            <a:r>
              <a:rPr sz="2100" spc="-5" dirty="0">
                <a:latin typeface="Arial MT"/>
                <a:cs typeface="Arial MT"/>
              </a:rPr>
              <a:t>the end of this course, </a:t>
            </a:r>
            <a:r>
              <a:rPr sz="2100" spc="-15" dirty="0">
                <a:latin typeface="Arial MT"/>
                <a:cs typeface="Arial MT"/>
              </a:rPr>
              <a:t>after </a:t>
            </a:r>
            <a:r>
              <a:rPr sz="2100" spc="-570" dirty="0">
                <a:latin typeface="Arial MT"/>
                <a:cs typeface="Arial MT"/>
              </a:rPr>
              <a:t> </a:t>
            </a:r>
            <a:r>
              <a:rPr sz="2100" spc="-5" dirty="0">
                <a:latin typeface="Arial MT"/>
                <a:cs typeface="Arial MT"/>
              </a:rPr>
              <a:t>having </a:t>
            </a:r>
            <a:r>
              <a:rPr sz="2100" spc="-10" dirty="0">
                <a:latin typeface="Arial MT"/>
                <a:cs typeface="Arial MT"/>
              </a:rPr>
              <a:t>gained sufficient </a:t>
            </a:r>
            <a:r>
              <a:rPr sz="2100" spc="-5" dirty="0">
                <a:latin typeface="Arial MT"/>
                <a:cs typeface="Arial MT"/>
              </a:rPr>
              <a:t>knowledge </a:t>
            </a:r>
            <a:r>
              <a:rPr sz="2100" spc="-10" dirty="0">
                <a:latin typeface="Arial MT"/>
                <a:cs typeface="Arial MT"/>
              </a:rPr>
              <a:t>about </a:t>
            </a:r>
            <a:r>
              <a:rPr sz="2100" spc="-5" dirty="0">
                <a:latin typeface="Arial MT"/>
                <a:cs typeface="Arial MT"/>
              </a:rPr>
              <a:t> cultural </a:t>
            </a:r>
            <a:r>
              <a:rPr sz="2100" spc="-10" dirty="0">
                <a:latin typeface="Arial MT"/>
                <a:cs typeface="Arial MT"/>
              </a:rPr>
              <a:t>differences, you can </a:t>
            </a:r>
            <a:r>
              <a:rPr sz="2100" spc="-5" dirty="0">
                <a:latin typeface="Arial MT"/>
                <a:cs typeface="Arial MT"/>
              </a:rPr>
              <a:t>reflect </a:t>
            </a:r>
            <a:r>
              <a:rPr sz="2100" spc="-15" dirty="0">
                <a:latin typeface="Arial MT"/>
                <a:cs typeface="Arial MT"/>
              </a:rPr>
              <a:t>on </a:t>
            </a:r>
            <a:r>
              <a:rPr sz="2100" spc="-5" dirty="0">
                <a:latin typeface="Arial MT"/>
                <a:cs typeface="Arial MT"/>
              </a:rPr>
              <a:t>the </a:t>
            </a:r>
            <a:r>
              <a:rPr sz="2100" dirty="0">
                <a:latin typeface="Arial MT"/>
                <a:cs typeface="Arial MT"/>
              </a:rPr>
              <a:t> </a:t>
            </a:r>
            <a:r>
              <a:rPr sz="2100" spc="-5" dirty="0">
                <a:latin typeface="Arial MT"/>
                <a:cs typeface="Arial MT"/>
              </a:rPr>
              <a:t>factors</a:t>
            </a:r>
            <a:r>
              <a:rPr sz="2100" dirty="0">
                <a:latin typeface="Arial MT"/>
                <a:cs typeface="Arial MT"/>
              </a:rPr>
              <a:t> </a:t>
            </a:r>
            <a:r>
              <a:rPr sz="2100" spc="-10" dirty="0">
                <a:latin typeface="Arial MT"/>
                <a:cs typeface="Arial MT"/>
              </a:rPr>
              <a:t>which</a:t>
            </a:r>
            <a:r>
              <a:rPr sz="2100" spc="-5" dirty="0">
                <a:latin typeface="Arial MT"/>
                <a:cs typeface="Arial MT"/>
              </a:rPr>
              <a:t> may</a:t>
            </a:r>
            <a:r>
              <a:rPr sz="2100" dirty="0">
                <a:latin typeface="Arial MT"/>
                <a:cs typeface="Arial MT"/>
              </a:rPr>
              <a:t> </a:t>
            </a:r>
            <a:r>
              <a:rPr sz="2100" spc="-5" dirty="0">
                <a:latin typeface="Arial MT"/>
                <a:cs typeface="Arial MT"/>
              </a:rPr>
              <a:t>have</a:t>
            </a:r>
            <a:r>
              <a:rPr sz="2100" dirty="0">
                <a:latin typeface="Arial MT"/>
                <a:cs typeface="Arial MT"/>
              </a:rPr>
              <a:t> </a:t>
            </a:r>
            <a:r>
              <a:rPr sz="2100" spc="-10" dirty="0">
                <a:latin typeface="Arial MT"/>
                <a:cs typeface="Arial MT"/>
              </a:rPr>
              <a:t>affected</a:t>
            </a:r>
            <a:r>
              <a:rPr sz="2100" spc="-5" dirty="0">
                <a:latin typeface="Arial MT"/>
                <a:cs typeface="Arial MT"/>
              </a:rPr>
              <a:t> </a:t>
            </a:r>
            <a:r>
              <a:rPr sz="2100" spc="-10" dirty="0">
                <a:latin typeface="Arial MT"/>
                <a:cs typeface="Arial MT"/>
              </a:rPr>
              <a:t>your </a:t>
            </a:r>
            <a:r>
              <a:rPr sz="2100" spc="-5" dirty="0">
                <a:latin typeface="Arial MT"/>
                <a:cs typeface="Arial MT"/>
              </a:rPr>
              <a:t> cultural </a:t>
            </a:r>
            <a:r>
              <a:rPr sz="2100" spc="-10" dirty="0">
                <a:latin typeface="Arial MT"/>
                <a:cs typeface="Arial MT"/>
              </a:rPr>
              <a:t>identity </a:t>
            </a:r>
            <a:r>
              <a:rPr sz="2100" spc="-5" dirty="0">
                <a:latin typeface="Arial MT"/>
                <a:cs typeface="Arial MT"/>
              </a:rPr>
              <a:t>and perception of </a:t>
            </a:r>
            <a:r>
              <a:rPr sz="2100" spc="-10" dirty="0">
                <a:latin typeface="Arial MT"/>
                <a:cs typeface="Arial MT"/>
              </a:rPr>
              <a:t>self, as </a:t>
            </a:r>
            <a:r>
              <a:rPr sz="2100" spc="-5" dirty="0">
                <a:latin typeface="Arial MT"/>
                <a:cs typeface="Arial MT"/>
              </a:rPr>
              <a:t> well as</a:t>
            </a:r>
            <a:r>
              <a:rPr sz="2100" dirty="0">
                <a:latin typeface="Arial MT"/>
                <a:cs typeface="Arial MT"/>
              </a:rPr>
              <a:t> </a:t>
            </a:r>
            <a:r>
              <a:rPr sz="2100" spc="-5" dirty="0">
                <a:latin typeface="Arial MT"/>
                <a:cs typeface="Arial MT"/>
              </a:rPr>
              <a:t>on what makes </a:t>
            </a:r>
            <a:r>
              <a:rPr sz="2100" spc="-10" dirty="0">
                <a:latin typeface="Arial MT"/>
                <a:cs typeface="Arial MT"/>
              </a:rPr>
              <a:t>you</a:t>
            </a:r>
            <a:r>
              <a:rPr sz="2100" spc="-5" dirty="0">
                <a:latin typeface="Arial MT"/>
                <a:cs typeface="Arial MT"/>
              </a:rPr>
              <a:t> </a:t>
            </a:r>
            <a:r>
              <a:rPr sz="2100" spc="-10" dirty="0">
                <a:latin typeface="Arial MT"/>
                <a:cs typeface="Arial MT"/>
              </a:rPr>
              <a:t>different</a:t>
            </a:r>
            <a:r>
              <a:rPr sz="2100" spc="-5" dirty="0">
                <a:latin typeface="Arial MT"/>
                <a:cs typeface="Arial MT"/>
              </a:rPr>
              <a:t> </a:t>
            </a:r>
            <a:r>
              <a:rPr sz="2100" spc="-10" dirty="0">
                <a:latin typeface="Arial MT"/>
                <a:cs typeface="Arial MT"/>
              </a:rPr>
              <a:t>or </a:t>
            </a:r>
            <a:r>
              <a:rPr sz="2100" spc="-5" dirty="0">
                <a:latin typeface="Arial MT"/>
                <a:cs typeface="Arial MT"/>
              </a:rPr>
              <a:t> similar</a:t>
            </a:r>
            <a:r>
              <a:rPr sz="2100" dirty="0">
                <a:latin typeface="Arial MT"/>
                <a:cs typeface="Arial MT"/>
              </a:rPr>
              <a:t> to</a:t>
            </a:r>
            <a:r>
              <a:rPr sz="2100" spc="5" dirty="0">
                <a:latin typeface="Arial MT"/>
                <a:cs typeface="Arial MT"/>
              </a:rPr>
              <a:t> </a:t>
            </a:r>
            <a:r>
              <a:rPr sz="2100" spc="-5" dirty="0">
                <a:latin typeface="Arial MT"/>
                <a:cs typeface="Arial MT"/>
              </a:rPr>
              <a:t>the</a:t>
            </a:r>
            <a:r>
              <a:rPr sz="2100" dirty="0">
                <a:latin typeface="Arial MT"/>
                <a:cs typeface="Arial MT"/>
              </a:rPr>
              <a:t> </a:t>
            </a:r>
            <a:r>
              <a:rPr sz="2100" spc="-5" dirty="0">
                <a:latin typeface="Arial MT"/>
                <a:cs typeface="Arial MT"/>
              </a:rPr>
              <a:t>members</a:t>
            </a:r>
            <a:r>
              <a:rPr sz="2100" dirty="0">
                <a:latin typeface="Arial MT"/>
                <a:cs typeface="Arial MT"/>
              </a:rPr>
              <a:t> </a:t>
            </a:r>
            <a:r>
              <a:rPr sz="2100" spc="-5" dirty="0">
                <a:latin typeface="Arial MT"/>
                <a:cs typeface="Arial MT"/>
              </a:rPr>
              <a:t>of</a:t>
            </a:r>
            <a:r>
              <a:rPr sz="2100" dirty="0">
                <a:latin typeface="Arial MT"/>
                <a:cs typeface="Arial MT"/>
              </a:rPr>
              <a:t> </a:t>
            </a:r>
            <a:r>
              <a:rPr sz="2100" spc="-5" dirty="0">
                <a:latin typeface="Arial MT"/>
                <a:cs typeface="Arial MT"/>
              </a:rPr>
              <a:t>a</a:t>
            </a:r>
            <a:r>
              <a:rPr sz="2100" dirty="0">
                <a:latin typeface="Arial MT"/>
                <a:cs typeface="Arial MT"/>
              </a:rPr>
              <a:t> </a:t>
            </a:r>
            <a:r>
              <a:rPr sz="2100" spc="-5" dirty="0">
                <a:latin typeface="Arial MT"/>
                <a:cs typeface="Arial MT"/>
              </a:rPr>
              <a:t>particular </a:t>
            </a:r>
            <a:r>
              <a:rPr sz="2100" dirty="0">
                <a:latin typeface="Arial MT"/>
                <a:cs typeface="Arial MT"/>
              </a:rPr>
              <a:t> </a:t>
            </a:r>
            <a:r>
              <a:rPr sz="2100" spc="-5" dirty="0">
                <a:latin typeface="Arial MT"/>
                <a:cs typeface="Arial MT"/>
              </a:rPr>
              <a:t>cultural group and how </a:t>
            </a:r>
            <a:r>
              <a:rPr sz="2100" dirty="0">
                <a:latin typeface="Arial MT"/>
                <a:cs typeface="Arial MT"/>
              </a:rPr>
              <a:t>these </a:t>
            </a:r>
            <a:r>
              <a:rPr sz="2100" spc="-10" dirty="0">
                <a:latin typeface="Arial MT"/>
                <a:cs typeface="Arial MT"/>
              </a:rPr>
              <a:t>differences </a:t>
            </a:r>
            <a:r>
              <a:rPr sz="2100" spc="-5" dirty="0">
                <a:latin typeface="Arial MT"/>
                <a:cs typeface="Arial MT"/>
              </a:rPr>
              <a:t> and similarities may </a:t>
            </a:r>
            <a:r>
              <a:rPr sz="2100" spc="-15" dirty="0">
                <a:latin typeface="Arial MT"/>
                <a:cs typeface="Arial MT"/>
              </a:rPr>
              <a:t>affect </a:t>
            </a:r>
            <a:r>
              <a:rPr sz="2100" spc="-10" dirty="0">
                <a:latin typeface="Arial MT"/>
                <a:cs typeface="Arial MT"/>
              </a:rPr>
              <a:t>your </a:t>
            </a:r>
            <a:r>
              <a:rPr sz="2100" spc="-5" dirty="0">
                <a:latin typeface="Arial MT"/>
                <a:cs typeface="Arial MT"/>
              </a:rPr>
              <a:t>interaction </a:t>
            </a:r>
            <a:r>
              <a:rPr sz="2100" spc="-570" dirty="0">
                <a:latin typeface="Arial MT"/>
                <a:cs typeface="Arial MT"/>
              </a:rPr>
              <a:t> </a:t>
            </a:r>
            <a:r>
              <a:rPr sz="2100" spc="-5" dirty="0">
                <a:latin typeface="Arial MT"/>
                <a:cs typeface="Arial MT"/>
              </a:rPr>
              <a:t>in</a:t>
            </a:r>
            <a:r>
              <a:rPr sz="2100" dirty="0">
                <a:latin typeface="Arial MT"/>
                <a:cs typeface="Arial MT"/>
              </a:rPr>
              <a:t> </a:t>
            </a:r>
            <a:r>
              <a:rPr sz="2100" spc="-5" dirty="0">
                <a:latin typeface="Arial MT"/>
                <a:cs typeface="Arial MT"/>
              </a:rPr>
              <a:t>multicultural</a:t>
            </a:r>
            <a:r>
              <a:rPr sz="2100" dirty="0">
                <a:latin typeface="Arial MT"/>
                <a:cs typeface="Arial MT"/>
              </a:rPr>
              <a:t> </a:t>
            </a:r>
            <a:r>
              <a:rPr sz="2100" spc="-10" dirty="0">
                <a:latin typeface="Arial MT"/>
                <a:cs typeface="Arial MT"/>
              </a:rPr>
              <a:t>education</a:t>
            </a:r>
            <a:r>
              <a:rPr sz="2100" spc="-5" dirty="0">
                <a:latin typeface="Arial MT"/>
                <a:cs typeface="Arial MT"/>
              </a:rPr>
              <a:t> and</a:t>
            </a:r>
            <a:r>
              <a:rPr sz="2100" dirty="0">
                <a:latin typeface="Arial MT"/>
                <a:cs typeface="Arial MT"/>
              </a:rPr>
              <a:t> </a:t>
            </a:r>
            <a:r>
              <a:rPr sz="2100" spc="-5" dirty="0">
                <a:latin typeface="Arial MT"/>
                <a:cs typeface="Arial MT"/>
              </a:rPr>
              <a:t>business </a:t>
            </a:r>
            <a:r>
              <a:rPr sz="2100" dirty="0">
                <a:latin typeface="Arial MT"/>
                <a:cs typeface="Arial MT"/>
              </a:rPr>
              <a:t> </a:t>
            </a:r>
            <a:r>
              <a:rPr sz="2100" spc="-5" dirty="0">
                <a:latin typeface="Arial MT"/>
                <a:cs typeface="Arial MT"/>
              </a:rPr>
              <a:t>environment.</a:t>
            </a:r>
            <a:endParaRPr sz="2100">
              <a:latin typeface="Arial MT"/>
              <a:cs typeface="Arial MT"/>
            </a:endParaRPr>
          </a:p>
        </p:txBody>
      </p:sp>
      <p:sp>
        <p:nvSpPr>
          <p:cNvPr id="5" name="object 5"/>
          <p:cNvSpPr/>
          <p:nvPr/>
        </p:nvSpPr>
        <p:spPr>
          <a:xfrm>
            <a:off x="4313852" y="5174957"/>
            <a:ext cx="375920" cy="332740"/>
          </a:xfrm>
          <a:custGeom>
            <a:avLst/>
            <a:gdLst/>
            <a:ahLst/>
            <a:cxnLst/>
            <a:rect l="l" t="t" r="r" b="b"/>
            <a:pathLst>
              <a:path w="375920" h="332739">
                <a:moveTo>
                  <a:pt x="123253" y="0"/>
                </a:moveTo>
                <a:lnTo>
                  <a:pt x="75171" y="147967"/>
                </a:lnTo>
                <a:lnTo>
                  <a:pt x="0" y="123532"/>
                </a:lnTo>
                <a:lnTo>
                  <a:pt x="139865" y="332562"/>
                </a:lnTo>
                <a:lnTo>
                  <a:pt x="375869" y="245656"/>
                </a:lnTo>
                <a:lnTo>
                  <a:pt x="300697" y="221234"/>
                </a:lnTo>
                <a:lnTo>
                  <a:pt x="348767" y="73279"/>
                </a:lnTo>
                <a:lnTo>
                  <a:pt x="123253" y="0"/>
                </a:lnTo>
                <a:close/>
              </a:path>
            </a:pathLst>
          </a:custGeom>
          <a:solidFill>
            <a:srgbClr val="B5CBE7"/>
          </a:solidFill>
        </p:spPr>
        <p:txBody>
          <a:bodyPr wrap="square" lIns="0" tIns="0" rIns="0" bIns="0" rtlCol="0"/>
          <a:lstStyle/>
          <a:p>
            <a:endParaRPr/>
          </a:p>
        </p:txBody>
      </p:sp>
      <p:grpSp>
        <p:nvGrpSpPr>
          <p:cNvPr id="6" name="object 6"/>
          <p:cNvGrpSpPr/>
          <p:nvPr/>
        </p:nvGrpSpPr>
        <p:grpSpPr>
          <a:xfrm>
            <a:off x="3636264" y="5612891"/>
            <a:ext cx="1183005" cy="1183005"/>
            <a:chOff x="3636264" y="5612891"/>
            <a:chExt cx="1183005" cy="1183005"/>
          </a:xfrm>
        </p:grpSpPr>
        <p:sp>
          <p:nvSpPr>
            <p:cNvPr id="7" name="object 7"/>
            <p:cNvSpPr/>
            <p:nvPr/>
          </p:nvSpPr>
          <p:spPr>
            <a:xfrm>
              <a:off x="3642360" y="5618987"/>
              <a:ext cx="1170940" cy="1170940"/>
            </a:xfrm>
            <a:custGeom>
              <a:avLst/>
              <a:gdLst/>
              <a:ahLst/>
              <a:cxnLst/>
              <a:rect l="l" t="t" r="r" b="b"/>
              <a:pathLst>
                <a:path w="1170939" h="1170940">
                  <a:moveTo>
                    <a:pt x="585216" y="0"/>
                  </a:moveTo>
                  <a:lnTo>
                    <a:pt x="537219" y="1939"/>
                  </a:lnTo>
                  <a:lnTo>
                    <a:pt x="490291" y="7659"/>
                  </a:lnTo>
                  <a:lnTo>
                    <a:pt x="444582" y="17008"/>
                  </a:lnTo>
                  <a:lnTo>
                    <a:pt x="400243" y="29835"/>
                  </a:lnTo>
                  <a:lnTo>
                    <a:pt x="357425" y="45989"/>
                  </a:lnTo>
                  <a:lnTo>
                    <a:pt x="316277" y="65321"/>
                  </a:lnTo>
                  <a:lnTo>
                    <a:pt x="276950" y="87679"/>
                  </a:lnTo>
                  <a:lnTo>
                    <a:pt x="239596" y="112913"/>
                  </a:lnTo>
                  <a:lnTo>
                    <a:pt x="204365" y="140873"/>
                  </a:lnTo>
                  <a:lnTo>
                    <a:pt x="171407" y="171407"/>
                  </a:lnTo>
                  <a:lnTo>
                    <a:pt x="140873" y="204365"/>
                  </a:lnTo>
                  <a:lnTo>
                    <a:pt x="112913" y="239596"/>
                  </a:lnTo>
                  <a:lnTo>
                    <a:pt x="87679" y="276950"/>
                  </a:lnTo>
                  <a:lnTo>
                    <a:pt x="65321" y="316277"/>
                  </a:lnTo>
                  <a:lnTo>
                    <a:pt x="45989" y="357425"/>
                  </a:lnTo>
                  <a:lnTo>
                    <a:pt x="29835" y="400243"/>
                  </a:lnTo>
                  <a:lnTo>
                    <a:pt x="17008" y="444582"/>
                  </a:lnTo>
                  <a:lnTo>
                    <a:pt x="7659" y="490291"/>
                  </a:lnTo>
                  <a:lnTo>
                    <a:pt x="1939" y="537219"/>
                  </a:lnTo>
                  <a:lnTo>
                    <a:pt x="0" y="585216"/>
                  </a:lnTo>
                  <a:lnTo>
                    <a:pt x="1939" y="633212"/>
                  </a:lnTo>
                  <a:lnTo>
                    <a:pt x="7659" y="680140"/>
                  </a:lnTo>
                  <a:lnTo>
                    <a:pt x="17008" y="725849"/>
                  </a:lnTo>
                  <a:lnTo>
                    <a:pt x="29835" y="770188"/>
                  </a:lnTo>
                  <a:lnTo>
                    <a:pt x="45989" y="813006"/>
                  </a:lnTo>
                  <a:lnTo>
                    <a:pt x="65321" y="854154"/>
                  </a:lnTo>
                  <a:lnTo>
                    <a:pt x="87679" y="893481"/>
                  </a:lnTo>
                  <a:lnTo>
                    <a:pt x="112913" y="930835"/>
                  </a:lnTo>
                  <a:lnTo>
                    <a:pt x="140873" y="966066"/>
                  </a:lnTo>
                  <a:lnTo>
                    <a:pt x="171407" y="999024"/>
                  </a:lnTo>
                  <a:lnTo>
                    <a:pt x="204365" y="1029558"/>
                  </a:lnTo>
                  <a:lnTo>
                    <a:pt x="239596" y="1057518"/>
                  </a:lnTo>
                  <a:lnTo>
                    <a:pt x="276950" y="1082752"/>
                  </a:lnTo>
                  <a:lnTo>
                    <a:pt x="316277" y="1105110"/>
                  </a:lnTo>
                  <a:lnTo>
                    <a:pt x="357425" y="1124442"/>
                  </a:lnTo>
                  <a:lnTo>
                    <a:pt x="400243" y="1140596"/>
                  </a:lnTo>
                  <a:lnTo>
                    <a:pt x="444582" y="1153423"/>
                  </a:lnTo>
                  <a:lnTo>
                    <a:pt x="490291" y="1162772"/>
                  </a:lnTo>
                  <a:lnTo>
                    <a:pt x="537219" y="1168492"/>
                  </a:lnTo>
                  <a:lnTo>
                    <a:pt x="585216" y="1170432"/>
                  </a:lnTo>
                  <a:lnTo>
                    <a:pt x="633212" y="1168492"/>
                  </a:lnTo>
                  <a:lnTo>
                    <a:pt x="680140" y="1162772"/>
                  </a:lnTo>
                  <a:lnTo>
                    <a:pt x="725849" y="1153423"/>
                  </a:lnTo>
                  <a:lnTo>
                    <a:pt x="770188" y="1140596"/>
                  </a:lnTo>
                  <a:lnTo>
                    <a:pt x="813006" y="1124442"/>
                  </a:lnTo>
                  <a:lnTo>
                    <a:pt x="854154" y="1105110"/>
                  </a:lnTo>
                  <a:lnTo>
                    <a:pt x="893481" y="1082752"/>
                  </a:lnTo>
                  <a:lnTo>
                    <a:pt x="930835" y="1057518"/>
                  </a:lnTo>
                  <a:lnTo>
                    <a:pt x="966066" y="1029558"/>
                  </a:lnTo>
                  <a:lnTo>
                    <a:pt x="999024" y="999024"/>
                  </a:lnTo>
                  <a:lnTo>
                    <a:pt x="1029558" y="966066"/>
                  </a:lnTo>
                  <a:lnTo>
                    <a:pt x="1057518" y="930835"/>
                  </a:lnTo>
                  <a:lnTo>
                    <a:pt x="1082752" y="893481"/>
                  </a:lnTo>
                  <a:lnTo>
                    <a:pt x="1105110" y="854154"/>
                  </a:lnTo>
                  <a:lnTo>
                    <a:pt x="1124442" y="813006"/>
                  </a:lnTo>
                  <a:lnTo>
                    <a:pt x="1140596" y="770188"/>
                  </a:lnTo>
                  <a:lnTo>
                    <a:pt x="1153423" y="725849"/>
                  </a:lnTo>
                  <a:lnTo>
                    <a:pt x="1162772" y="680140"/>
                  </a:lnTo>
                  <a:lnTo>
                    <a:pt x="1168492" y="633212"/>
                  </a:lnTo>
                  <a:lnTo>
                    <a:pt x="1170432" y="585216"/>
                  </a:lnTo>
                  <a:lnTo>
                    <a:pt x="1168492" y="537219"/>
                  </a:lnTo>
                  <a:lnTo>
                    <a:pt x="1162772" y="490291"/>
                  </a:lnTo>
                  <a:lnTo>
                    <a:pt x="1153423" y="444582"/>
                  </a:lnTo>
                  <a:lnTo>
                    <a:pt x="1140596" y="400243"/>
                  </a:lnTo>
                  <a:lnTo>
                    <a:pt x="1124442" y="357425"/>
                  </a:lnTo>
                  <a:lnTo>
                    <a:pt x="1105110" y="316277"/>
                  </a:lnTo>
                  <a:lnTo>
                    <a:pt x="1082752" y="276950"/>
                  </a:lnTo>
                  <a:lnTo>
                    <a:pt x="1057518" y="239596"/>
                  </a:lnTo>
                  <a:lnTo>
                    <a:pt x="1029558" y="204365"/>
                  </a:lnTo>
                  <a:lnTo>
                    <a:pt x="999024" y="171407"/>
                  </a:lnTo>
                  <a:lnTo>
                    <a:pt x="966066" y="140873"/>
                  </a:lnTo>
                  <a:lnTo>
                    <a:pt x="930835" y="112913"/>
                  </a:lnTo>
                  <a:lnTo>
                    <a:pt x="893481" y="87679"/>
                  </a:lnTo>
                  <a:lnTo>
                    <a:pt x="854154" y="65321"/>
                  </a:lnTo>
                  <a:lnTo>
                    <a:pt x="813006" y="45989"/>
                  </a:lnTo>
                  <a:lnTo>
                    <a:pt x="770188" y="29835"/>
                  </a:lnTo>
                  <a:lnTo>
                    <a:pt x="725849" y="17008"/>
                  </a:lnTo>
                  <a:lnTo>
                    <a:pt x="680140" y="7659"/>
                  </a:lnTo>
                  <a:lnTo>
                    <a:pt x="633212" y="1939"/>
                  </a:lnTo>
                  <a:lnTo>
                    <a:pt x="585216" y="0"/>
                  </a:lnTo>
                  <a:close/>
                </a:path>
              </a:pathLst>
            </a:custGeom>
            <a:solidFill>
              <a:srgbClr val="5B9BD5"/>
            </a:solidFill>
          </p:spPr>
          <p:txBody>
            <a:bodyPr wrap="square" lIns="0" tIns="0" rIns="0" bIns="0" rtlCol="0"/>
            <a:lstStyle/>
            <a:p>
              <a:endParaRPr/>
            </a:p>
          </p:txBody>
        </p:sp>
        <p:sp>
          <p:nvSpPr>
            <p:cNvPr id="8" name="object 8"/>
            <p:cNvSpPr/>
            <p:nvPr/>
          </p:nvSpPr>
          <p:spPr>
            <a:xfrm>
              <a:off x="3642360" y="5618987"/>
              <a:ext cx="1170940" cy="1170940"/>
            </a:xfrm>
            <a:custGeom>
              <a:avLst/>
              <a:gdLst/>
              <a:ahLst/>
              <a:cxnLst/>
              <a:rect l="l" t="t" r="r" b="b"/>
              <a:pathLst>
                <a:path w="1170939" h="1170940">
                  <a:moveTo>
                    <a:pt x="0" y="585216"/>
                  </a:moveTo>
                  <a:lnTo>
                    <a:pt x="1939" y="537219"/>
                  </a:lnTo>
                  <a:lnTo>
                    <a:pt x="7659" y="490291"/>
                  </a:lnTo>
                  <a:lnTo>
                    <a:pt x="17008" y="444582"/>
                  </a:lnTo>
                  <a:lnTo>
                    <a:pt x="29835" y="400243"/>
                  </a:lnTo>
                  <a:lnTo>
                    <a:pt x="45989" y="357425"/>
                  </a:lnTo>
                  <a:lnTo>
                    <a:pt x="65321" y="316277"/>
                  </a:lnTo>
                  <a:lnTo>
                    <a:pt x="87679" y="276950"/>
                  </a:lnTo>
                  <a:lnTo>
                    <a:pt x="112913" y="239596"/>
                  </a:lnTo>
                  <a:lnTo>
                    <a:pt x="140873" y="204365"/>
                  </a:lnTo>
                  <a:lnTo>
                    <a:pt x="171407" y="171407"/>
                  </a:lnTo>
                  <a:lnTo>
                    <a:pt x="204365" y="140873"/>
                  </a:lnTo>
                  <a:lnTo>
                    <a:pt x="239596" y="112913"/>
                  </a:lnTo>
                  <a:lnTo>
                    <a:pt x="276950" y="87679"/>
                  </a:lnTo>
                  <a:lnTo>
                    <a:pt x="316277" y="65321"/>
                  </a:lnTo>
                  <a:lnTo>
                    <a:pt x="357425" y="45989"/>
                  </a:lnTo>
                  <a:lnTo>
                    <a:pt x="400243" y="29835"/>
                  </a:lnTo>
                  <a:lnTo>
                    <a:pt x="444582" y="17008"/>
                  </a:lnTo>
                  <a:lnTo>
                    <a:pt x="490291" y="7659"/>
                  </a:lnTo>
                  <a:lnTo>
                    <a:pt x="537219" y="1939"/>
                  </a:lnTo>
                  <a:lnTo>
                    <a:pt x="585216" y="0"/>
                  </a:lnTo>
                  <a:lnTo>
                    <a:pt x="633212" y="1939"/>
                  </a:lnTo>
                  <a:lnTo>
                    <a:pt x="680140" y="7659"/>
                  </a:lnTo>
                  <a:lnTo>
                    <a:pt x="725849" y="17008"/>
                  </a:lnTo>
                  <a:lnTo>
                    <a:pt x="770188" y="29835"/>
                  </a:lnTo>
                  <a:lnTo>
                    <a:pt x="813006" y="45989"/>
                  </a:lnTo>
                  <a:lnTo>
                    <a:pt x="854154" y="65321"/>
                  </a:lnTo>
                  <a:lnTo>
                    <a:pt x="893481" y="87679"/>
                  </a:lnTo>
                  <a:lnTo>
                    <a:pt x="930835" y="112913"/>
                  </a:lnTo>
                  <a:lnTo>
                    <a:pt x="966066" y="140873"/>
                  </a:lnTo>
                  <a:lnTo>
                    <a:pt x="999024" y="171407"/>
                  </a:lnTo>
                  <a:lnTo>
                    <a:pt x="1029558" y="204365"/>
                  </a:lnTo>
                  <a:lnTo>
                    <a:pt x="1057518" y="239596"/>
                  </a:lnTo>
                  <a:lnTo>
                    <a:pt x="1082752" y="276950"/>
                  </a:lnTo>
                  <a:lnTo>
                    <a:pt x="1105110" y="316277"/>
                  </a:lnTo>
                  <a:lnTo>
                    <a:pt x="1124442" y="357425"/>
                  </a:lnTo>
                  <a:lnTo>
                    <a:pt x="1140596" y="400243"/>
                  </a:lnTo>
                  <a:lnTo>
                    <a:pt x="1153423" y="444582"/>
                  </a:lnTo>
                  <a:lnTo>
                    <a:pt x="1162772" y="490291"/>
                  </a:lnTo>
                  <a:lnTo>
                    <a:pt x="1168492" y="537219"/>
                  </a:lnTo>
                  <a:lnTo>
                    <a:pt x="1170432" y="585216"/>
                  </a:lnTo>
                  <a:lnTo>
                    <a:pt x="1168492" y="633212"/>
                  </a:lnTo>
                  <a:lnTo>
                    <a:pt x="1162772" y="680140"/>
                  </a:lnTo>
                  <a:lnTo>
                    <a:pt x="1153423" y="725849"/>
                  </a:lnTo>
                  <a:lnTo>
                    <a:pt x="1140596" y="770188"/>
                  </a:lnTo>
                  <a:lnTo>
                    <a:pt x="1124442" y="813006"/>
                  </a:lnTo>
                  <a:lnTo>
                    <a:pt x="1105110" y="854154"/>
                  </a:lnTo>
                  <a:lnTo>
                    <a:pt x="1082752" y="893481"/>
                  </a:lnTo>
                  <a:lnTo>
                    <a:pt x="1057518" y="930835"/>
                  </a:lnTo>
                  <a:lnTo>
                    <a:pt x="1029558" y="966066"/>
                  </a:lnTo>
                  <a:lnTo>
                    <a:pt x="999024" y="999024"/>
                  </a:lnTo>
                  <a:lnTo>
                    <a:pt x="966066" y="1029558"/>
                  </a:lnTo>
                  <a:lnTo>
                    <a:pt x="930835" y="1057518"/>
                  </a:lnTo>
                  <a:lnTo>
                    <a:pt x="893481" y="1082752"/>
                  </a:lnTo>
                  <a:lnTo>
                    <a:pt x="854154" y="1105110"/>
                  </a:lnTo>
                  <a:lnTo>
                    <a:pt x="813006" y="1124442"/>
                  </a:lnTo>
                  <a:lnTo>
                    <a:pt x="770188" y="1140596"/>
                  </a:lnTo>
                  <a:lnTo>
                    <a:pt x="725849" y="1153423"/>
                  </a:lnTo>
                  <a:lnTo>
                    <a:pt x="680140" y="1162772"/>
                  </a:lnTo>
                  <a:lnTo>
                    <a:pt x="633212" y="1168492"/>
                  </a:lnTo>
                  <a:lnTo>
                    <a:pt x="585216" y="1170432"/>
                  </a:lnTo>
                  <a:lnTo>
                    <a:pt x="537219" y="1168492"/>
                  </a:lnTo>
                  <a:lnTo>
                    <a:pt x="490291" y="1162772"/>
                  </a:lnTo>
                  <a:lnTo>
                    <a:pt x="444582" y="1153423"/>
                  </a:lnTo>
                  <a:lnTo>
                    <a:pt x="400243" y="1140596"/>
                  </a:lnTo>
                  <a:lnTo>
                    <a:pt x="357425" y="1124442"/>
                  </a:lnTo>
                  <a:lnTo>
                    <a:pt x="316277" y="1105110"/>
                  </a:lnTo>
                  <a:lnTo>
                    <a:pt x="276950" y="1082752"/>
                  </a:lnTo>
                  <a:lnTo>
                    <a:pt x="239596" y="1057518"/>
                  </a:lnTo>
                  <a:lnTo>
                    <a:pt x="204365" y="1029558"/>
                  </a:lnTo>
                  <a:lnTo>
                    <a:pt x="171407" y="999024"/>
                  </a:lnTo>
                  <a:lnTo>
                    <a:pt x="140873" y="966066"/>
                  </a:lnTo>
                  <a:lnTo>
                    <a:pt x="112913" y="930835"/>
                  </a:lnTo>
                  <a:lnTo>
                    <a:pt x="87679" y="893481"/>
                  </a:lnTo>
                  <a:lnTo>
                    <a:pt x="65321" y="854154"/>
                  </a:lnTo>
                  <a:lnTo>
                    <a:pt x="45989" y="813006"/>
                  </a:lnTo>
                  <a:lnTo>
                    <a:pt x="29835" y="770188"/>
                  </a:lnTo>
                  <a:lnTo>
                    <a:pt x="17008" y="725849"/>
                  </a:lnTo>
                  <a:lnTo>
                    <a:pt x="7659" y="680140"/>
                  </a:lnTo>
                  <a:lnTo>
                    <a:pt x="1939" y="633212"/>
                  </a:lnTo>
                  <a:lnTo>
                    <a:pt x="0" y="585216"/>
                  </a:lnTo>
                  <a:close/>
                </a:path>
              </a:pathLst>
            </a:custGeom>
            <a:ln w="12192">
              <a:solidFill>
                <a:srgbClr val="FFFFFF"/>
              </a:solidFill>
            </a:ln>
          </p:spPr>
          <p:txBody>
            <a:bodyPr wrap="square" lIns="0" tIns="0" rIns="0" bIns="0" rtlCol="0"/>
            <a:lstStyle/>
            <a:p>
              <a:endParaRPr/>
            </a:p>
          </p:txBody>
        </p:sp>
        <p:sp>
          <p:nvSpPr>
            <p:cNvPr id="9" name="object 9"/>
            <p:cNvSpPr/>
            <p:nvPr/>
          </p:nvSpPr>
          <p:spPr>
            <a:xfrm>
              <a:off x="3991023" y="6285495"/>
              <a:ext cx="472440" cy="0"/>
            </a:xfrm>
            <a:custGeom>
              <a:avLst/>
              <a:gdLst/>
              <a:ahLst/>
              <a:cxnLst/>
              <a:rect l="l" t="t" r="r" b="b"/>
              <a:pathLst>
                <a:path w="472439">
                  <a:moveTo>
                    <a:pt x="0" y="0"/>
                  </a:moveTo>
                  <a:lnTo>
                    <a:pt x="472440" y="0"/>
                  </a:lnTo>
                </a:path>
              </a:pathLst>
            </a:custGeom>
            <a:ln w="12382">
              <a:solidFill>
                <a:srgbClr val="FEFEFE"/>
              </a:solidFill>
            </a:ln>
          </p:spPr>
          <p:txBody>
            <a:bodyPr wrap="square" lIns="0" tIns="0" rIns="0" bIns="0" rtlCol="0"/>
            <a:lstStyle/>
            <a:p>
              <a:endParaRPr/>
            </a:p>
          </p:txBody>
        </p:sp>
      </p:grpSp>
      <p:sp>
        <p:nvSpPr>
          <p:cNvPr id="10" name="object 10"/>
          <p:cNvSpPr/>
          <p:nvPr/>
        </p:nvSpPr>
        <p:spPr>
          <a:xfrm>
            <a:off x="3201923" y="6006084"/>
            <a:ext cx="311150" cy="394970"/>
          </a:xfrm>
          <a:custGeom>
            <a:avLst/>
            <a:gdLst/>
            <a:ahLst/>
            <a:cxnLst/>
            <a:rect l="l" t="t" r="r" b="b"/>
            <a:pathLst>
              <a:path w="311150" h="394970">
                <a:moveTo>
                  <a:pt x="155447" y="0"/>
                </a:moveTo>
                <a:lnTo>
                  <a:pt x="0" y="197357"/>
                </a:lnTo>
                <a:lnTo>
                  <a:pt x="155447" y="394715"/>
                </a:lnTo>
                <a:lnTo>
                  <a:pt x="155447" y="315772"/>
                </a:lnTo>
                <a:lnTo>
                  <a:pt x="310895" y="315772"/>
                </a:lnTo>
                <a:lnTo>
                  <a:pt x="310895" y="78943"/>
                </a:lnTo>
                <a:lnTo>
                  <a:pt x="155447" y="78943"/>
                </a:lnTo>
                <a:lnTo>
                  <a:pt x="155447" y="0"/>
                </a:lnTo>
                <a:close/>
              </a:path>
            </a:pathLst>
          </a:custGeom>
          <a:solidFill>
            <a:srgbClr val="B5CBE7"/>
          </a:solidFill>
        </p:spPr>
        <p:txBody>
          <a:bodyPr wrap="square" lIns="0" tIns="0" rIns="0" bIns="0" rtlCol="0"/>
          <a:lstStyle/>
          <a:p>
            <a:endParaRPr/>
          </a:p>
        </p:txBody>
      </p:sp>
      <p:grpSp>
        <p:nvGrpSpPr>
          <p:cNvPr id="11" name="object 11"/>
          <p:cNvGrpSpPr/>
          <p:nvPr/>
        </p:nvGrpSpPr>
        <p:grpSpPr>
          <a:xfrm>
            <a:off x="1877567" y="5612891"/>
            <a:ext cx="1184275" cy="1183005"/>
            <a:chOff x="1877567" y="5612891"/>
            <a:chExt cx="1184275" cy="1183005"/>
          </a:xfrm>
        </p:grpSpPr>
        <p:sp>
          <p:nvSpPr>
            <p:cNvPr id="12" name="object 12"/>
            <p:cNvSpPr/>
            <p:nvPr/>
          </p:nvSpPr>
          <p:spPr>
            <a:xfrm>
              <a:off x="1883663" y="5618987"/>
              <a:ext cx="1172210" cy="1170940"/>
            </a:xfrm>
            <a:custGeom>
              <a:avLst/>
              <a:gdLst/>
              <a:ahLst/>
              <a:cxnLst/>
              <a:rect l="l" t="t" r="r" b="b"/>
              <a:pathLst>
                <a:path w="1172210" h="1170940">
                  <a:moveTo>
                    <a:pt x="585978" y="0"/>
                  </a:moveTo>
                  <a:lnTo>
                    <a:pt x="537919" y="1939"/>
                  </a:lnTo>
                  <a:lnTo>
                    <a:pt x="490930" y="7659"/>
                  </a:lnTo>
                  <a:lnTo>
                    <a:pt x="445162" y="17008"/>
                  </a:lnTo>
                  <a:lnTo>
                    <a:pt x="400765" y="29835"/>
                  </a:lnTo>
                  <a:lnTo>
                    <a:pt x="357891" y="45989"/>
                  </a:lnTo>
                  <a:lnTo>
                    <a:pt x="316689" y="65321"/>
                  </a:lnTo>
                  <a:lnTo>
                    <a:pt x="277312" y="87679"/>
                  </a:lnTo>
                  <a:lnTo>
                    <a:pt x="239909" y="112913"/>
                  </a:lnTo>
                  <a:lnTo>
                    <a:pt x="204631" y="140873"/>
                  </a:lnTo>
                  <a:lnTo>
                    <a:pt x="171630" y="171407"/>
                  </a:lnTo>
                  <a:lnTo>
                    <a:pt x="141057" y="204365"/>
                  </a:lnTo>
                  <a:lnTo>
                    <a:pt x="113061" y="239596"/>
                  </a:lnTo>
                  <a:lnTo>
                    <a:pt x="87794" y="276950"/>
                  </a:lnTo>
                  <a:lnTo>
                    <a:pt x="65406" y="316277"/>
                  </a:lnTo>
                  <a:lnTo>
                    <a:pt x="46049" y="357425"/>
                  </a:lnTo>
                  <a:lnTo>
                    <a:pt x="29874" y="400243"/>
                  </a:lnTo>
                  <a:lnTo>
                    <a:pt x="17030" y="444582"/>
                  </a:lnTo>
                  <a:lnTo>
                    <a:pt x="7669" y="490291"/>
                  </a:lnTo>
                  <a:lnTo>
                    <a:pt x="1942" y="537219"/>
                  </a:lnTo>
                  <a:lnTo>
                    <a:pt x="0" y="585216"/>
                  </a:lnTo>
                  <a:lnTo>
                    <a:pt x="1942" y="633212"/>
                  </a:lnTo>
                  <a:lnTo>
                    <a:pt x="7669" y="680140"/>
                  </a:lnTo>
                  <a:lnTo>
                    <a:pt x="17030" y="725849"/>
                  </a:lnTo>
                  <a:lnTo>
                    <a:pt x="29874" y="770188"/>
                  </a:lnTo>
                  <a:lnTo>
                    <a:pt x="46049" y="813006"/>
                  </a:lnTo>
                  <a:lnTo>
                    <a:pt x="65406" y="854154"/>
                  </a:lnTo>
                  <a:lnTo>
                    <a:pt x="87794" y="893481"/>
                  </a:lnTo>
                  <a:lnTo>
                    <a:pt x="113061" y="930835"/>
                  </a:lnTo>
                  <a:lnTo>
                    <a:pt x="141057" y="966066"/>
                  </a:lnTo>
                  <a:lnTo>
                    <a:pt x="171630" y="999024"/>
                  </a:lnTo>
                  <a:lnTo>
                    <a:pt x="204631" y="1029558"/>
                  </a:lnTo>
                  <a:lnTo>
                    <a:pt x="239909" y="1057518"/>
                  </a:lnTo>
                  <a:lnTo>
                    <a:pt x="277312" y="1082752"/>
                  </a:lnTo>
                  <a:lnTo>
                    <a:pt x="316689" y="1105110"/>
                  </a:lnTo>
                  <a:lnTo>
                    <a:pt x="357891" y="1124442"/>
                  </a:lnTo>
                  <a:lnTo>
                    <a:pt x="400765" y="1140596"/>
                  </a:lnTo>
                  <a:lnTo>
                    <a:pt x="445162" y="1153423"/>
                  </a:lnTo>
                  <a:lnTo>
                    <a:pt x="490930" y="1162772"/>
                  </a:lnTo>
                  <a:lnTo>
                    <a:pt x="537919" y="1168492"/>
                  </a:lnTo>
                  <a:lnTo>
                    <a:pt x="585978" y="1170432"/>
                  </a:lnTo>
                  <a:lnTo>
                    <a:pt x="634036" y="1168492"/>
                  </a:lnTo>
                  <a:lnTo>
                    <a:pt x="681025" y="1162772"/>
                  </a:lnTo>
                  <a:lnTo>
                    <a:pt x="726793" y="1153423"/>
                  </a:lnTo>
                  <a:lnTo>
                    <a:pt x="771190" y="1140596"/>
                  </a:lnTo>
                  <a:lnTo>
                    <a:pt x="814064" y="1124442"/>
                  </a:lnTo>
                  <a:lnTo>
                    <a:pt x="855266" y="1105110"/>
                  </a:lnTo>
                  <a:lnTo>
                    <a:pt x="894643" y="1082752"/>
                  </a:lnTo>
                  <a:lnTo>
                    <a:pt x="932046" y="1057518"/>
                  </a:lnTo>
                  <a:lnTo>
                    <a:pt x="967324" y="1029558"/>
                  </a:lnTo>
                  <a:lnTo>
                    <a:pt x="1000325" y="999024"/>
                  </a:lnTo>
                  <a:lnTo>
                    <a:pt x="1030898" y="966066"/>
                  </a:lnTo>
                  <a:lnTo>
                    <a:pt x="1058894" y="930835"/>
                  </a:lnTo>
                  <a:lnTo>
                    <a:pt x="1084161" y="893481"/>
                  </a:lnTo>
                  <a:lnTo>
                    <a:pt x="1106549" y="854154"/>
                  </a:lnTo>
                  <a:lnTo>
                    <a:pt x="1125906" y="813006"/>
                  </a:lnTo>
                  <a:lnTo>
                    <a:pt x="1142081" y="770188"/>
                  </a:lnTo>
                  <a:lnTo>
                    <a:pt x="1154925" y="725849"/>
                  </a:lnTo>
                  <a:lnTo>
                    <a:pt x="1164286" y="680140"/>
                  </a:lnTo>
                  <a:lnTo>
                    <a:pt x="1170013" y="633212"/>
                  </a:lnTo>
                  <a:lnTo>
                    <a:pt x="1171956" y="585216"/>
                  </a:lnTo>
                  <a:lnTo>
                    <a:pt x="1170013" y="537219"/>
                  </a:lnTo>
                  <a:lnTo>
                    <a:pt x="1164286" y="490291"/>
                  </a:lnTo>
                  <a:lnTo>
                    <a:pt x="1154925" y="444582"/>
                  </a:lnTo>
                  <a:lnTo>
                    <a:pt x="1142081" y="400243"/>
                  </a:lnTo>
                  <a:lnTo>
                    <a:pt x="1125906" y="357425"/>
                  </a:lnTo>
                  <a:lnTo>
                    <a:pt x="1106549" y="316277"/>
                  </a:lnTo>
                  <a:lnTo>
                    <a:pt x="1084161" y="276950"/>
                  </a:lnTo>
                  <a:lnTo>
                    <a:pt x="1058894" y="239596"/>
                  </a:lnTo>
                  <a:lnTo>
                    <a:pt x="1030898" y="204365"/>
                  </a:lnTo>
                  <a:lnTo>
                    <a:pt x="1000325" y="171407"/>
                  </a:lnTo>
                  <a:lnTo>
                    <a:pt x="967324" y="140873"/>
                  </a:lnTo>
                  <a:lnTo>
                    <a:pt x="932046" y="112913"/>
                  </a:lnTo>
                  <a:lnTo>
                    <a:pt x="894643" y="87679"/>
                  </a:lnTo>
                  <a:lnTo>
                    <a:pt x="855266" y="65321"/>
                  </a:lnTo>
                  <a:lnTo>
                    <a:pt x="814064" y="45989"/>
                  </a:lnTo>
                  <a:lnTo>
                    <a:pt x="771190" y="29835"/>
                  </a:lnTo>
                  <a:lnTo>
                    <a:pt x="726793" y="17008"/>
                  </a:lnTo>
                  <a:lnTo>
                    <a:pt x="681025" y="7659"/>
                  </a:lnTo>
                  <a:lnTo>
                    <a:pt x="634036" y="1939"/>
                  </a:lnTo>
                  <a:lnTo>
                    <a:pt x="585978" y="0"/>
                  </a:lnTo>
                  <a:close/>
                </a:path>
              </a:pathLst>
            </a:custGeom>
            <a:solidFill>
              <a:srgbClr val="5B9BD5"/>
            </a:solidFill>
          </p:spPr>
          <p:txBody>
            <a:bodyPr wrap="square" lIns="0" tIns="0" rIns="0" bIns="0" rtlCol="0"/>
            <a:lstStyle/>
            <a:p>
              <a:endParaRPr/>
            </a:p>
          </p:txBody>
        </p:sp>
        <p:sp>
          <p:nvSpPr>
            <p:cNvPr id="13" name="object 13"/>
            <p:cNvSpPr/>
            <p:nvPr/>
          </p:nvSpPr>
          <p:spPr>
            <a:xfrm>
              <a:off x="1883663" y="5618987"/>
              <a:ext cx="1172210" cy="1170940"/>
            </a:xfrm>
            <a:custGeom>
              <a:avLst/>
              <a:gdLst/>
              <a:ahLst/>
              <a:cxnLst/>
              <a:rect l="l" t="t" r="r" b="b"/>
              <a:pathLst>
                <a:path w="1172210" h="1170940">
                  <a:moveTo>
                    <a:pt x="0" y="585216"/>
                  </a:moveTo>
                  <a:lnTo>
                    <a:pt x="1942" y="537219"/>
                  </a:lnTo>
                  <a:lnTo>
                    <a:pt x="7669" y="490291"/>
                  </a:lnTo>
                  <a:lnTo>
                    <a:pt x="17030" y="444582"/>
                  </a:lnTo>
                  <a:lnTo>
                    <a:pt x="29874" y="400243"/>
                  </a:lnTo>
                  <a:lnTo>
                    <a:pt x="46049" y="357425"/>
                  </a:lnTo>
                  <a:lnTo>
                    <a:pt x="65406" y="316277"/>
                  </a:lnTo>
                  <a:lnTo>
                    <a:pt x="87794" y="276950"/>
                  </a:lnTo>
                  <a:lnTo>
                    <a:pt x="113061" y="239596"/>
                  </a:lnTo>
                  <a:lnTo>
                    <a:pt x="141057" y="204365"/>
                  </a:lnTo>
                  <a:lnTo>
                    <a:pt x="171630" y="171407"/>
                  </a:lnTo>
                  <a:lnTo>
                    <a:pt x="204631" y="140873"/>
                  </a:lnTo>
                  <a:lnTo>
                    <a:pt x="239909" y="112913"/>
                  </a:lnTo>
                  <a:lnTo>
                    <a:pt x="277312" y="87679"/>
                  </a:lnTo>
                  <a:lnTo>
                    <a:pt x="316689" y="65321"/>
                  </a:lnTo>
                  <a:lnTo>
                    <a:pt x="357891" y="45989"/>
                  </a:lnTo>
                  <a:lnTo>
                    <a:pt x="400765" y="29835"/>
                  </a:lnTo>
                  <a:lnTo>
                    <a:pt x="445162" y="17008"/>
                  </a:lnTo>
                  <a:lnTo>
                    <a:pt x="490930" y="7659"/>
                  </a:lnTo>
                  <a:lnTo>
                    <a:pt x="537919" y="1939"/>
                  </a:lnTo>
                  <a:lnTo>
                    <a:pt x="585978" y="0"/>
                  </a:lnTo>
                  <a:lnTo>
                    <a:pt x="634036" y="1939"/>
                  </a:lnTo>
                  <a:lnTo>
                    <a:pt x="681025" y="7659"/>
                  </a:lnTo>
                  <a:lnTo>
                    <a:pt x="726793" y="17008"/>
                  </a:lnTo>
                  <a:lnTo>
                    <a:pt x="771190" y="29835"/>
                  </a:lnTo>
                  <a:lnTo>
                    <a:pt x="814064" y="45989"/>
                  </a:lnTo>
                  <a:lnTo>
                    <a:pt x="855266" y="65321"/>
                  </a:lnTo>
                  <a:lnTo>
                    <a:pt x="894643" y="87679"/>
                  </a:lnTo>
                  <a:lnTo>
                    <a:pt x="932046" y="112913"/>
                  </a:lnTo>
                  <a:lnTo>
                    <a:pt x="967324" y="140873"/>
                  </a:lnTo>
                  <a:lnTo>
                    <a:pt x="1000325" y="171407"/>
                  </a:lnTo>
                  <a:lnTo>
                    <a:pt x="1030898" y="204365"/>
                  </a:lnTo>
                  <a:lnTo>
                    <a:pt x="1058894" y="239596"/>
                  </a:lnTo>
                  <a:lnTo>
                    <a:pt x="1084161" y="276950"/>
                  </a:lnTo>
                  <a:lnTo>
                    <a:pt x="1106549" y="316277"/>
                  </a:lnTo>
                  <a:lnTo>
                    <a:pt x="1125906" y="357425"/>
                  </a:lnTo>
                  <a:lnTo>
                    <a:pt x="1142081" y="400243"/>
                  </a:lnTo>
                  <a:lnTo>
                    <a:pt x="1154925" y="444582"/>
                  </a:lnTo>
                  <a:lnTo>
                    <a:pt x="1164286" y="490291"/>
                  </a:lnTo>
                  <a:lnTo>
                    <a:pt x="1170013" y="537219"/>
                  </a:lnTo>
                  <a:lnTo>
                    <a:pt x="1171956" y="585216"/>
                  </a:lnTo>
                  <a:lnTo>
                    <a:pt x="1170013" y="633212"/>
                  </a:lnTo>
                  <a:lnTo>
                    <a:pt x="1164286" y="680140"/>
                  </a:lnTo>
                  <a:lnTo>
                    <a:pt x="1154925" y="725849"/>
                  </a:lnTo>
                  <a:lnTo>
                    <a:pt x="1142081" y="770188"/>
                  </a:lnTo>
                  <a:lnTo>
                    <a:pt x="1125906" y="813006"/>
                  </a:lnTo>
                  <a:lnTo>
                    <a:pt x="1106549" y="854154"/>
                  </a:lnTo>
                  <a:lnTo>
                    <a:pt x="1084161" y="893481"/>
                  </a:lnTo>
                  <a:lnTo>
                    <a:pt x="1058894" y="930835"/>
                  </a:lnTo>
                  <a:lnTo>
                    <a:pt x="1030898" y="966066"/>
                  </a:lnTo>
                  <a:lnTo>
                    <a:pt x="1000325" y="999024"/>
                  </a:lnTo>
                  <a:lnTo>
                    <a:pt x="967324" y="1029558"/>
                  </a:lnTo>
                  <a:lnTo>
                    <a:pt x="932046" y="1057518"/>
                  </a:lnTo>
                  <a:lnTo>
                    <a:pt x="894643" y="1082752"/>
                  </a:lnTo>
                  <a:lnTo>
                    <a:pt x="855266" y="1105110"/>
                  </a:lnTo>
                  <a:lnTo>
                    <a:pt x="814064" y="1124442"/>
                  </a:lnTo>
                  <a:lnTo>
                    <a:pt x="771190" y="1140596"/>
                  </a:lnTo>
                  <a:lnTo>
                    <a:pt x="726793" y="1153423"/>
                  </a:lnTo>
                  <a:lnTo>
                    <a:pt x="681025" y="1162772"/>
                  </a:lnTo>
                  <a:lnTo>
                    <a:pt x="634036" y="1168492"/>
                  </a:lnTo>
                  <a:lnTo>
                    <a:pt x="585978" y="1170432"/>
                  </a:lnTo>
                  <a:lnTo>
                    <a:pt x="537919" y="1168492"/>
                  </a:lnTo>
                  <a:lnTo>
                    <a:pt x="490930" y="1162772"/>
                  </a:lnTo>
                  <a:lnTo>
                    <a:pt x="445162" y="1153423"/>
                  </a:lnTo>
                  <a:lnTo>
                    <a:pt x="400765" y="1140596"/>
                  </a:lnTo>
                  <a:lnTo>
                    <a:pt x="357891" y="1124442"/>
                  </a:lnTo>
                  <a:lnTo>
                    <a:pt x="316689" y="1105110"/>
                  </a:lnTo>
                  <a:lnTo>
                    <a:pt x="277312" y="1082752"/>
                  </a:lnTo>
                  <a:lnTo>
                    <a:pt x="239909" y="1057518"/>
                  </a:lnTo>
                  <a:lnTo>
                    <a:pt x="204631" y="1029558"/>
                  </a:lnTo>
                  <a:lnTo>
                    <a:pt x="171630" y="999024"/>
                  </a:lnTo>
                  <a:lnTo>
                    <a:pt x="141057" y="966066"/>
                  </a:lnTo>
                  <a:lnTo>
                    <a:pt x="113061" y="930835"/>
                  </a:lnTo>
                  <a:lnTo>
                    <a:pt x="87794" y="893481"/>
                  </a:lnTo>
                  <a:lnTo>
                    <a:pt x="65406" y="854154"/>
                  </a:lnTo>
                  <a:lnTo>
                    <a:pt x="46049" y="813006"/>
                  </a:lnTo>
                  <a:lnTo>
                    <a:pt x="29874" y="770188"/>
                  </a:lnTo>
                  <a:lnTo>
                    <a:pt x="17030" y="725849"/>
                  </a:lnTo>
                  <a:lnTo>
                    <a:pt x="7669" y="680140"/>
                  </a:lnTo>
                  <a:lnTo>
                    <a:pt x="1942" y="633212"/>
                  </a:lnTo>
                  <a:lnTo>
                    <a:pt x="0" y="585216"/>
                  </a:lnTo>
                  <a:close/>
                </a:path>
              </a:pathLst>
            </a:custGeom>
            <a:ln w="12192">
              <a:solidFill>
                <a:srgbClr val="FFFFFF"/>
              </a:solidFill>
            </a:ln>
          </p:spPr>
          <p:txBody>
            <a:bodyPr wrap="square" lIns="0" tIns="0" rIns="0" bIns="0" rtlCol="0"/>
            <a:lstStyle/>
            <a:p>
              <a:endParaRPr/>
            </a:p>
          </p:txBody>
        </p:sp>
        <p:sp>
          <p:nvSpPr>
            <p:cNvPr id="14" name="object 14"/>
            <p:cNvSpPr/>
            <p:nvPr/>
          </p:nvSpPr>
          <p:spPr>
            <a:xfrm>
              <a:off x="2185739" y="6285495"/>
              <a:ext cx="567055" cy="0"/>
            </a:xfrm>
            <a:custGeom>
              <a:avLst/>
              <a:gdLst/>
              <a:ahLst/>
              <a:cxnLst/>
              <a:rect l="l" t="t" r="r" b="b"/>
              <a:pathLst>
                <a:path w="567055">
                  <a:moveTo>
                    <a:pt x="0" y="0"/>
                  </a:moveTo>
                  <a:lnTo>
                    <a:pt x="566928" y="0"/>
                  </a:lnTo>
                </a:path>
              </a:pathLst>
            </a:custGeom>
            <a:ln w="12382">
              <a:solidFill>
                <a:srgbClr val="FEFEFE"/>
              </a:solidFill>
            </a:ln>
          </p:spPr>
          <p:txBody>
            <a:bodyPr wrap="square" lIns="0" tIns="0" rIns="0" bIns="0" rtlCol="0"/>
            <a:lstStyle/>
            <a:p>
              <a:endParaRPr/>
            </a:p>
          </p:txBody>
        </p:sp>
      </p:grpSp>
      <p:sp>
        <p:nvSpPr>
          <p:cNvPr id="15" name="object 15"/>
          <p:cNvSpPr/>
          <p:nvPr/>
        </p:nvSpPr>
        <p:spPr>
          <a:xfrm>
            <a:off x="2012558" y="5228352"/>
            <a:ext cx="375920" cy="332740"/>
          </a:xfrm>
          <a:custGeom>
            <a:avLst/>
            <a:gdLst/>
            <a:ahLst/>
            <a:cxnLst/>
            <a:rect l="l" t="t" r="r" b="b"/>
            <a:pathLst>
              <a:path w="375919" h="332739">
                <a:moveTo>
                  <a:pt x="139852" y="0"/>
                </a:moveTo>
                <a:lnTo>
                  <a:pt x="0" y="209016"/>
                </a:lnTo>
                <a:lnTo>
                  <a:pt x="75171" y="184594"/>
                </a:lnTo>
                <a:lnTo>
                  <a:pt x="123240" y="332549"/>
                </a:lnTo>
                <a:lnTo>
                  <a:pt x="348754" y="259270"/>
                </a:lnTo>
                <a:lnTo>
                  <a:pt x="300685" y="111315"/>
                </a:lnTo>
                <a:lnTo>
                  <a:pt x="375856" y="86893"/>
                </a:lnTo>
                <a:lnTo>
                  <a:pt x="139852" y="0"/>
                </a:lnTo>
                <a:close/>
              </a:path>
            </a:pathLst>
          </a:custGeom>
          <a:solidFill>
            <a:srgbClr val="B5CBE7"/>
          </a:solidFill>
        </p:spPr>
        <p:txBody>
          <a:bodyPr wrap="square" lIns="0" tIns="0" rIns="0" bIns="0" rtlCol="0"/>
          <a:lstStyle/>
          <a:p>
            <a:endParaRPr/>
          </a:p>
        </p:txBody>
      </p:sp>
      <p:grpSp>
        <p:nvGrpSpPr>
          <p:cNvPr id="16" name="object 16"/>
          <p:cNvGrpSpPr/>
          <p:nvPr/>
        </p:nvGrpSpPr>
        <p:grpSpPr>
          <a:xfrm>
            <a:off x="1343278" y="3123907"/>
            <a:ext cx="4028440" cy="2217420"/>
            <a:chOff x="1335024" y="2906267"/>
            <a:chExt cx="4028440" cy="2217420"/>
          </a:xfrm>
        </p:grpSpPr>
        <p:sp>
          <p:nvSpPr>
            <p:cNvPr id="17" name="object 17"/>
            <p:cNvSpPr/>
            <p:nvPr/>
          </p:nvSpPr>
          <p:spPr>
            <a:xfrm>
              <a:off x="2763012" y="2912363"/>
              <a:ext cx="1170940" cy="1172210"/>
            </a:xfrm>
            <a:custGeom>
              <a:avLst/>
              <a:gdLst/>
              <a:ahLst/>
              <a:cxnLst/>
              <a:rect l="l" t="t" r="r" b="b"/>
              <a:pathLst>
                <a:path w="1170939" h="1172210">
                  <a:moveTo>
                    <a:pt x="585216" y="0"/>
                  </a:moveTo>
                  <a:lnTo>
                    <a:pt x="537219" y="1942"/>
                  </a:lnTo>
                  <a:lnTo>
                    <a:pt x="490291" y="7669"/>
                  </a:lnTo>
                  <a:lnTo>
                    <a:pt x="444582" y="17030"/>
                  </a:lnTo>
                  <a:lnTo>
                    <a:pt x="400243" y="29874"/>
                  </a:lnTo>
                  <a:lnTo>
                    <a:pt x="357425" y="46049"/>
                  </a:lnTo>
                  <a:lnTo>
                    <a:pt x="316277" y="65406"/>
                  </a:lnTo>
                  <a:lnTo>
                    <a:pt x="276950" y="87794"/>
                  </a:lnTo>
                  <a:lnTo>
                    <a:pt x="239596" y="113061"/>
                  </a:lnTo>
                  <a:lnTo>
                    <a:pt x="204365" y="141057"/>
                  </a:lnTo>
                  <a:lnTo>
                    <a:pt x="171407" y="171630"/>
                  </a:lnTo>
                  <a:lnTo>
                    <a:pt x="140873" y="204631"/>
                  </a:lnTo>
                  <a:lnTo>
                    <a:pt x="112913" y="239909"/>
                  </a:lnTo>
                  <a:lnTo>
                    <a:pt x="87679" y="277312"/>
                  </a:lnTo>
                  <a:lnTo>
                    <a:pt x="65321" y="316689"/>
                  </a:lnTo>
                  <a:lnTo>
                    <a:pt x="45989" y="357891"/>
                  </a:lnTo>
                  <a:lnTo>
                    <a:pt x="29835" y="400765"/>
                  </a:lnTo>
                  <a:lnTo>
                    <a:pt x="17008" y="445162"/>
                  </a:lnTo>
                  <a:lnTo>
                    <a:pt x="7659" y="490930"/>
                  </a:lnTo>
                  <a:lnTo>
                    <a:pt x="1939" y="537919"/>
                  </a:lnTo>
                  <a:lnTo>
                    <a:pt x="0" y="585977"/>
                  </a:lnTo>
                  <a:lnTo>
                    <a:pt x="1939" y="634036"/>
                  </a:lnTo>
                  <a:lnTo>
                    <a:pt x="7659" y="681025"/>
                  </a:lnTo>
                  <a:lnTo>
                    <a:pt x="17008" y="726793"/>
                  </a:lnTo>
                  <a:lnTo>
                    <a:pt x="29835" y="771190"/>
                  </a:lnTo>
                  <a:lnTo>
                    <a:pt x="45989" y="814064"/>
                  </a:lnTo>
                  <a:lnTo>
                    <a:pt x="65321" y="855266"/>
                  </a:lnTo>
                  <a:lnTo>
                    <a:pt x="87679" y="894643"/>
                  </a:lnTo>
                  <a:lnTo>
                    <a:pt x="112913" y="932046"/>
                  </a:lnTo>
                  <a:lnTo>
                    <a:pt x="140873" y="967324"/>
                  </a:lnTo>
                  <a:lnTo>
                    <a:pt x="171407" y="1000325"/>
                  </a:lnTo>
                  <a:lnTo>
                    <a:pt x="204365" y="1030898"/>
                  </a:lnTo>
                  <a:lnTo>
                    <a:pt x="239596" y="1058894"/>
                  </a:lnTo>
                  <a:lnTo>
                    <a:pt x="276950" y="1084161"/>
                  </a:lnTo>
                  <a:lnTo>
                    <a:pt x="316277" y="1106549"/>
                  </a:lnTo>
                  <a:lnTo>
                    <a:pt x="357425" y="1125906"/>
                  </a:lnTo>
                  <a:lnTo>
                    <a:pt x="400243" y="1142081"/>
                  </a:lnTo>
                  <a:lnTo>
                    <a:pt x="444582" y="1154925"/>
                  </a:lnTo>
                  <a:lnTo>
                    <a:pt x="490291" y="1164286"/>
                  </a:lnTo>
                  <a:lnTo>
                    <a:pt x="537219" y="1170013"/>
                  </a:lnTo>
                  <a:lnTo>
                    <a:pt x="585216" y="1171955"/>
                  </a:lnTo>
                  <a:lnTo>
                    <a:pt x="633212" y="1170013"/>
                  </a:lnTo>
                  <a:lnTo>
                    <a:pt x="680140" y="1164286"/>
                  </a:lnTo>
                  <a:lnTo>
                    <a:pt x="725849" y="1154925"/>
                  </a:lnTo>
                  <a:lnTo>
                    <a:pt x="770188" y="1142081"/>
                  </a:lnTo>
                  <a:lnTo>
                    <a:pt x="813006" y="1125906"/>
                  </a:lnTo>
                  <a:lnTo>
                    <a:pt x="854154" y="1106549"/>
                  </a:lnTo>
                  <a:lnTo>
                    <a:pt x="893481" y="1084161"/>
                  </a:lnTo>
                  <a:lnTo>
                    <a:pt x="930835" y="1058894"/>
                  </a:lnTo>
                  <a:lnTo>
                    <a:pt x="966066" y="1030898"/>
                  </a:lnTo>
                  <a:lnTo>
                    <a:pt x="999024" y="1000325"/>
                  </a:lnTo>
                  <a:lnTo>
                    <a:pt x="1029558" y="967324"/>
                  </a:lnTo>
                  <a:lnTo>
                    <a:pt x="1057518" y="932046"/>
                  </a:lnTo>
                  <a:lnTo>
                    <a:pt x="1082752" y="894643"/>
                  </a:lnTo>
                  <a:lnTo>
                    <a:pt x="1105110" y="855266"/>
                  </a:lnTo>
                  <a:lnTo>
                    <a:pt x="1124442" y="814064"/>
                  </a:lnTo>
                  <a:lnTo>
                    <a:pt x="1140596" y="771190"/>
                  </a:lnTo>
                  <a:lnTo>
                    <a:pt x="1153423" y="726793"/>
                  </a:lnTo>
                  <a:lnTo>
                    <a:pt x="1162772" y="681025"/>
                  </a:lnTo>
                  <a:lnTo>
                    <a:pt x="1168492" y="634036"/>
                  </a:lnTo>
                  <a:lnTo>
                    <a:pt x="1170432" y="585977"/>
                  </a:lnTo>
                  <a:lnTo>
                    <a:pt x="1168492" y="537919"/>
                  </a:lnTo>
                  <a:lnTo>
                    <a:pt x="1162772" y="490930"/>
                  </a:lnTo>
                  <a:lnTo>
                    <a:pt x="1153423" y="445162"/>
                  </a:lnTo>
                  <a:lnTo>
                    <a:pt x="1140596" y="400765"/>
                  </a:lnTo>
                  <a:lnTo>
                    <a:pt x="1124442" y="357891"/>
                  </a:lnTo>
                  <a:lnTo>
                    <a:pt x="1105110" y="316689"/>
                  </a:lnTo>
                  <a:lnTo>
                    <a:pt x="1082752" y="277312"/>
                  </a:lnTo>
                  <a:lnTo>
                    <a:pt x="1057518" y="239909"/>
                  </a:lnTo>
                  <a:lnTo>
                    <a:pt x="1029558" y="204631"/>
                  </a:lnTo>
                  <a:lnTo>
                    <a:pt x="999024" y="171630"/>
                  </a:lnTo>
                  <a:lnTo>
                    <a:pt x="966066" y="141057"/>
                  </a:lnTo>
                  <a:lnTo>
                    <a:pt x="930835" y="113061"/>
                  </a:lnTo>
                  <a:lnTo>
                    <a:pt x="893481" y="87794"/>
                  </a:lnTo>
                  <a:lnTo>
                    <a:pt x="854154" y="65406"/>
                  </a:lnTo>
                  <a:lnTo>
                    <a:pt x="813006" y="46049"/>
                  </a:lnTo>
                  <a:lnTo>
                    <a:pt x="770188" y="29874"/>
                  </a:lnTo>
                  <a:lnTo>
                    <a:pt x="725849" y="17030"/>
                  </a:lnTo>
                  <a:lnTo>
                    <a:pt x="680140" y="7669"/>
                  </a:lnTo>
                  <a:lnTo>
                    <a:pt x="633212" y="1942"/>
                  </a:lnTo>
                  <a:lnTo>
                    <a:pt x="585216" y="0"/>
                  </a:lnTo>
                  <a:close/>
                </a:path>
              </a:pathLst>
            </a:custGeom>
            <a:solidFill>
              <a:srgbClr val="5B9BD5"/>
            </a:solidFill>
          </p:spPr>
          <p:txBody>
            <a:bodyPr wrap="square" lIns="0" tIns="0" rIns="0" bIns="0" rtlCol="0"/>
            <a:lstStyle/>
            <a:p>
              <a:endParaRPr/>
            </a:p>
          </p:txBody>
        </p:sp>
        <p:sp>
          <p:nvSpPr>
            <p:cNvPr id="18" name="object 18"/>
            <p:cNvSpPr/>
            <p:nvPr/>
          </p:nvSpPr>
          <p:spPr>
            <a:xfrm>
              <a:off x="2763012" y="2912363"/>
              <a:ext cx="1170940" cy="1172210"/>
            </a:xfrm>
            <a:custGeom>
              <a:avLst/>
              <a:gdLst/>
              <a:ahLst/>
              <a:cxnLst/>
              <a:rect l="l" t="t" r="r" b="b"/>
              <a:pathLst>
                <a:path w="1170939" h="1172210">
                  <a:moveTo>
                    <a:pt x="0" y="585977"/>
                  </a:moveTo>
                  <a:lnTo>
                    <a:pt x="1939" y="537919"/>
                  </a:lnTo>
                  <a:lnTo>
                    <a:pt x="7659" y="490930"/>
                  </a:lnTo>
                  <a:lnTo>
                    <a:pt x="17008" y="445162"/>
                  </a:lnTo>
                  <a:lnTo>
                    <a:pt x="29835" y="400765"/>
                  </a:lnTo>
                  <a:lnTo>
                    <a:pt x="45989" y="357891"/>
                  </a:lnTo>
                  <a:lnTo>
                    <a:pt x="65321" y="316689"/>
                  </a:lnTo>
                  <a:lnTo>
                    <a:pt x="87679" y="277312"/>
                  </a:lnTo>
                  <a:lnTo>
                    <a:pt x="112913" y="239909"/>
                  </a:lnTo>
                  <a:lnTo>
                    <a:pt x="140873" y="204631"/>
                  </a:lnTo>
                  <a:lnTo>
                    <a:pt x="171407" y="171630"/>
                  </a:lnTo>
                  <a:lnTo>
                    <a:pt x="204365" y="141057"/>
                  </a:lnTo>
                  <a:lnTo>
                    <a:pt x="239596" y="113061"/>
                  </a:lnTo>
                  <a:lnTo>
                    <a:pt x="276950" y="87794"/>
                  </a:lnTo>
                  <a:lnTo>
                    <a:pt x="316277" y="65406"/>
                  </a:lnTo>
                  <a:lnTo>
                    <a:pt x="357425" y="46049"/>
                  </a:lnTo>
                  <a:lnTo>
                    <a:pt x="400243" y="29874"/>
                  </a:lnTo>
                  <a:lnTo>
                    <a:pt x="444582" y="17030"/>
                  </a:lnTo>
                  <a:lnTo>
                    <a:pt x="490291" y="7669"/>
                  </a:lnTo>
                  <a:lnTo>
                    <a:pt x="537219" y="1942"/>
                  </a:lnTo>
                  <a:lnTo>
                    <a:pt x="585216" y="0"/>
                  </a:lnTo>
                  <a:lnTo>
                    <a:pt x="633212" y="1942"/>
                  </a:lnTo>
                  <a:lnTo>
                    <a:pt x="680140" y="7669"/>
                  </a:lnTo>
                  <a:lnTo>
                    <a:pt x="725849" y="17030"/>
                  </a:lnTo>
                  <a:lnTo>
                    <a:pt x="770188" y="29874"/>
                  </a:lnTo>
                  <a:lnTo>
                    <a:pt x="813006" y="46049"/>
                  </a:lnTo>
                  <a:lnTo>
                    <a:pt x="854154" y="65406"/>
                  </a:lnTo>
                  <a:lnTo>
                    <a:pt x="893481" y="87794"/>
                  </a:lnTo>
                  <a:lnTo>
                    <a:pt x="930835" y="113061"/>
                  </a:lnTo>
                  <a:lnTo>
                    <a:pt x="966066" y="141057"/>
                  </a:lnTo>
                  <a:lnTo>
                    <a:pt x="999024" y="171630"/>
                  </a:lnTo>
                  <a:lnTo>
                    <a:pt x="1029558" y="204631"/>
                  </a:lnTo>
                  <a:lnTo>
                    <a:pt x="1057518" y="239909"/>
                  </a:lnTo>
                  <a:lnTo>
                    <a:pt x="1082752" y="277312"/>
                  </a:lnTo>
                  <a:lnTo>
                    <a:pt x="1105110" y="316689"/>
                  </a:lnTo>
                  <a:lnTo>
                    <a:pt x="1124442" y="357891"/>
                  </a:lnTo>
                  <a:lnTo>
                    <a:pt x="1140596" y="400765"/>
                  </a:lnTo>
                  <a:lnTo>
                    <a:pt x="1153423" y="445162"/>
                  </a:lnTo>
                  <a:lnTo>
                    <a:pt x="1162772" y="490930"/>
                  </a:lnTo>
                  <a:lnTo>
                    <a:pt x="1168492" y="537919"/>
                  </a:lnTo>
                  <a:lnTo>
                    <a:pt x="1170432" y="585977"/>
                  </a:lnTo>
                  <a:lnTo>
                    <a:pt x="1168492" y="634036"/>
                  </a:lnTo>
                  <a:lnTo>
                    <a:pt x="1162772" y="681025"/>
                  </a:lnTo>
                  <a:lnTo>
                    <a:pt x="1153423" y="726793"/>
                  </a:lnTo>
                  <a:lnTo>
                    <a:pt x="1140596" y="771190"/>
                  </a:lnTo>
                  <a:lnTo>
                    <a:pt x="1124442" y="814064"/>
                  </a:lnTo>
                  <a:lnTo>
                    <a:pt x="1105110" y="855266"/>
                  </a:lnTo>
                  <a:lnTo>
                    <a:pt x="1082752" y="894643"/>
                  </a:lnTo>
                  <a:lnTo>
                    <a:pt x="1057518" y="932046"/>
                  </a:lnTo>
                  <a:lnTo>
                    <a:pt x="1029558" y="967324"/>
                  </a:lnTo>
                  <a:lnTo>
                    <a:pt x="999024" y="1000325"/>
                  </a:lnTo>
                  <a:lnTo>
                    <a:pt x="966066" y="1030898"/>
                  </a:lnTo>
                  <a:lnTo>
                    <a:pt x="930835" y="1058894"/>
                  </a:lnTo>
                  <a:lnTo>
                    <a:pt x="893481" y="1084161"/>
                  </a:lnTo>
                  <a:lnTo>
                    <a:pt x="854154" y="1106549"/>
                  </a:lnTo>
                  <a:lnTo>
                    <a:pt x="813006" y="1125906"/>
                  </a:lnTo>
                  <a:lnTo>
                    <a:pt x="770188" y="1142081"/>
                  </a:lnTo>
                  <a:lnTo>
                    <a:pt x="725849" y="1154925"/>
                  </a:lnTo>
                  <a:lnTo>
                    <a:pt x="680140" y="1164286"/>
                  </a:lnTo>
                  <a:lnTo>
                    <a:pt x="633212" y="1170013"/>
                  </a:lnTo>
                  <a:lnTo>
                    <a:pt x="585216" y="1171955"/>
                  </a:lnTo>
                  <a:lnTo>
                    <a:pt x="537219" y="1170013"/>
                  </a:lnTo>
                  <a:lnTo>
                    <a:pt x="490291" y="1164286"/>
                  </a:lnTo>
                  <a:lnTo>
                    <a:pt x="444582" y="1154925"/>
                  </a:lnTo>
                  <a:lnTo>
                    <a:pt x="400243" y="1142081"/>
                  </a:lnTo>
                  <a:lnTo>
                    <a:pt x="357425" y="1125906"/>
                  </a:lnTo>
                  <a:lnTo>
                    <a:pt x="316277" y="1106549"/>
                  </a:lnTo>
                  <a:lnTo>
                    <a:pt x="276950" y="1084161"/>
                  </a:lnTo>
                  <a:lnTo>
                    <a:pt x="239596" y="1058894"/>
                  </a:lnTo>
                  <a:lnTo>
                    <a:pt x="204365" y="1030898"/>
                  </a:lnTo>
                  <a:lnTo>
                    <a:pt x="171407" y="1000325"/>
                  </a:lnTo>
                  <a:lnTo>
                    <a:pt x="140873" y="967324"/>
                  </a:lnTo>
                  <a:lnTo>
                    <a:pt x="112913" y="932046"/>
                  </a:lnTo>
                  <a:lnTo>
                    <a:pt x="87679" y="894643"/>
                  </a:lnTo>
                  <a:lnTo>
                    <a:pt x="65321" y="855266"/>
                  </a:lnTo>
                  <a:lnTo>
                    <a:pt x="45989" y="814064"/>
                  </a:lnTo>
                  <a:lnTo>
                    <a:pt x="29835" y="771190"/>
                  </a:lnTo>
                  <a:lnTo>
                    <a:pt x="17008" y="726793"/>
                  </a:lnTo>
                  <a:lnTo>
                    <a:pt x="7659" y="681025"/>
                  </a:lnTo>
                  <a:lnTo>
                    <a:pt x="1939" y="634036"/>
                  </a:lnTo>
                  <a:lnTo>
                    <a:pt x="0" y="585977"/>
                  </a:lnTo>
                  <a:close/>
                </a:path>
              </a:pathLst>
            </a:custGeom>
            <a:ln w="12192">
              <a:solidFill>
                <a:srgbClr val="FFFFFF"/>
              </a:solidFill>
            </a:ln>
          </p:spPr>
          <p:txBody>
            <a:bodyPr wrap="square" lIns="0" tIns="0" rIns="0" bIns="0" rtlCol="0"/>
            <a:lstStyle/>
            <a:p>
              <a:endParaRPr/>
            </a:p>
          </p:txBody>
        </p:sp>
        <p:sp>
          <p:nvSpPr>
            <p:cNvPr id="19" name="object 19"/>
            <p:cNvSpPr/>
            <p:nvPr/>
          </p:nvSpPr>
          <p:spPr>
            <a:xfrm>
              <a:off x="3017514" y="3580150"/>
              <a:ext cx="661670" cy="0"/>
            </a:xfrm>
            <a:custGeom>
              <a:avLst/>
              <a:gdLst/>
              <a:ahLst/>
              <a:cxnLst/>
              <a:rect l="l" t="t" r="r" b="b"/>
              <a:pathLst>
                <a:path w="661670">
                  <a:moveTo>
                    <a:pt x="0" y="0"/>
                  </a:moveTo>
                  <a:lnTo>
                    <a:pt x="661416" y="0"/>
                  </a:lnTo>
                </a:path>
              </a:pathLst>
            </a:custGeom>
            <a:ln w="12382">
              <a:solidFill>
                <a:srgbClr val="FEFEFE"/>
              </a:solidFill>
            </a:ln>
          </p:spPr>
          <p:txBody>
            <a:bodyPr wrap="square" lIns="0" tIns="0" rIns="0" bIns="0" rtlCol="0"/>
            <a:lstStyle/>
            <a:p>
              <a:endParaRPr/>
            </a:p>
          </p:txBody>
        </p:sp>
        <p:sp>
          <p:nvSpPr>
            <p:cNvPr id="20" name="object 20"/>
            <p:cNvSpPr/>
            <p:nvPr/>
          </p:nvSpPr>
          <p:spPr>
            <a:xfrm>
              <a:off x="3856877" y="3822722"/>
              <a:ext cx="321945" cy="347345"/>
            </a:xfrm>
            <a:custGeom>
              <a:avLst/>
              <a:gdLst/>
              <a:ahLst/>
              <a:cxnLst/>
              <a:rect l="l" t="t" r="r" b="b"/>
              <a:pathLst>
                <a:path w="321945" h="347345">
                  <a:moveTo>
                    <a:pt x="139382" y="0"/>
                  </a:moveTo>
                  <a:lnTo>
                    <a:pt x="0" y="191833"/>
                  </a:lnTo>
                  <a:lnTo>
                    <a:pt x="125869" y="283273"/>
                  </a:lnTo>
                  <a:lnTo>
                    <a:pt x="79400" y="347218"/>
                  </a:lnTo>
                  <a:lnTo>
                    <a:pt x="321411" y="278803"/>
                  </a:lnTo>
                  <a:lnTo>
                    <a:pt x="311696" y="27495"/>
                  </a:lnTo>
                  <a:lnTo>
                    <a:pt x="265239" y="91440"/>
                  </a:lnTo>
                  <a:lnTo>
                    <a:pt x="139382" y="0"/>
                  </a:lnTo>
                  <a:close/>
                </a:path>
              </a:pathLst>
            </a:custGeom>
            <a:solidFill>
              <a:srgbClr val="B5CBE7"/>
            </a:solidFill>
          </p:spPr>
          <p:txBody>
            <a:bodyPr wrap="square" lIns="0" tIns="0" rIns="0" bIns="0" rtlCol="0"/>
            <a:lstStyle/>
            <a:p>
              <a:endParaRPr/>
            </a:p>
          </p:txBody>
        </p:sp>
        <p:sp>
          <p:nvSpPr>
            <p:cNvPr id="21" name="object 21"/>
            <p:cNvSpPr/>
            <p:nvPr/>
          </p:nvSpPr>
          <p:spPr>
            <a:xfrm>
              <a:off x="4184903" y="3947159"/>
              <a:ext cx="1172210" cy="1170940"/>
            </a:xfrm>
            <a:custGeom>
              <a:avLst/>
              <a:gdLst/>
              <a:ahLst/>
              <a:cxnLst/>
              <a:rect l="l" t="t" r="r" b="b"/>
              <a:pathLst>
                <a:path w="1172210" h="1170939">
                  <a:moveTo>
                    <a:pt x="585978" y="0"/>
                  </a:moveTo>
                  <a:lnTo>
                    <a:pt x="537919" y="1939"/>
                  </a:lnTo>
                  <a:lnTo>
                    <a:pt x="490930" y="7659"/>
                  </a:lnTo>
                  <a:lnTo>
                    <a:pt x="445162" y="17008"/>
                  </a:lnTo>
                  <a:lnTo>
                    <a:pt x="400765" y="29835"/>
                  </a:lnTo>
                  <a:lnTo>
                    <a:pt x="357891" y="45989"/>
                  </a:lnTo>
                  <a:lnTo>
                    <a:pt x="316689" y="65321"/>
                  </a:lnTo>
                  <a:lnTo>
                    <a:pt x="277312" y="87679"/>
                  </a:lnTo>
                  <a:lnTo>
                    <a:pt x="239909" y="112913"/>
                  </a:lnTo>
                  <a:lnTo>
                    <a:pt x="204631" y="140873"/>
                  </a:lnTo>
                  <a:lnTo>
                    <a:pt x="171630" y="171407"/>
                  </a:lnTo>
                  <a:lnTo>
                    <a:pt x="141057" y="204365"/>
                  </a:lnTo>
                  <a:lnTo>
                    <a:pt x="113061" y="239596"/>
                  </a:lnTo>
                  <a:lnTo>
                    <a:pt x="87794" y="276950"/>
                  </a:lnTo>
                  <a:lnTo>
                    <a:pt x="65406" y="316277"/>
                  </a:lnTo>
                  <a:lnTo>
                    <a:pt x="46049" y="357425"/>
                  </a:lnTo>
                  <a:lnTo>
                    <a:pt x="29874" y="400243"/>
                  </a:lnTo>
                  <a:lnTo>
                    <a:pt x="17030" y="444582"/>
                  </a:lnTo>
                  <a:lnTo>
                    <a:pt x="7669" y="490291"/>
                  </a:lnTo>
                  <a:lnTo>
                    <a:pt x="1942" y="537219"/>
                  </a:lnTo>
                  <a:lnTo>
                    <a:pt x="0" y="585215"/>
                  </a:lnTo>
                  <a:lnTo>
                    <a:pt x="1942" y="633212"/>
                  </a:lnTo>
                  <a:lnTo>
                    <a:pt x="7669" y="680140"/>
                  </a:lnTo>
                  <a:lnTo>
                    <a:pt x="17030" y="725849"/>
                  </a:lnTo>
                  <a:lnTo>
                    <a:pt x="29874" y="770188"/>
                  </a:lnTo>
                  <a:lnTo>
                    <a:pt x="46049" y="813006"/>
                  </a:lnTo>
                  <a:lnTo>
                    <a:pt x="65406" y="854154"/>
                  </a:lnTo>
                  <a:lnTo>
                    <a:pt x="87794" y="893481"/>
                  </a:lnTo>
                  <a:lnTo>
                    <a:pt x="113061" y="930835"/>
                  </a:lnTo>
                  <a:lnTo>
                    <a:pt x="141057" y="966066"/>
                  </a:lnTo>
                  <a:lnTo>
                    <a:pt x="171630" y="999024"/>
                  </a:lnTo>
                  <a:lnTo>
                    <a:pt x="204631" y="1029558"/>
                  </a:lnTo>
                  <a:lnTo>
                    <a:pt x="239909" y="1057518"/>
                  </a:lnTo>
                  <a:lnTo>
                    <a:pt x="277312" y="1082752"/>
                  </a:lnTo>
                  <a:lnTo>
                    <a:pt x="316689" y="1105110"/>
                  </a:lnTo>
                  <a:lnTo>
                    <a:pt x="357891" y="1124442"/>
                  </a:lnTo>
                  <a:lnTo>
                    <a:pt x="400765" y="1140596"/>
                  </a:lnTo>
                  <a:lnTo>
                    <a:pt x="445162" y="1153423"/>
                  </a:lnTo>
                  <a:lnTo>
                    <a:pt x="490930" y="1162772"/>
                  </a:lnTo>
                  <a:lnTo>
                    <a:pt x="537919" y="1168492"/>
                  </a:lnTo>
                  <a:lnTo>
                    <a:pt x="585978" y="1170431"/>
                  </a:lnTo>
                  <a:lnTo>
                    <a:pt x="634036" y="1168492"/>
                  </a:lnTo>
                  <a:lnTo>
                    <a:pt x="681025" y="1162772"/>
                  </a:lnTo>
                  <a:lnTo>
                    <a:pt x="726793" y="1153423"/>
                  </a:lnTo>
                  <a:lnTo>
                    <a:pt x="771190" y="1140596"/>
                  </a:lnTo>
                  <a:lnTo>
                    <a:pt x="814064" y="1124442"/>
                  </a:lnTo>
                  <a:lnTo>
                    <a:pt x="855266" y="1105110"/>
                  </a:lnTo>
                  <a:lnTo>
                    <a:pt x="894643" y="1082752"/>
                  </a:lnTo>
                  <a:lnTo>
                    <a:pt x="932046" y="1057518"/>
                  </a:lnTo>
                  <a:lnTo>
                    <a:pt x="967324" y="1029558"/>
                  </a:lnTo>
                  <a:lnTo>
                    <a:pt x="1000325" y="999024"/>
                  </a:lnTo>
                  <a:lnTo>
                    <a:pt x="1030898" y="966066"/>
                  </a:lnTo>
                  <a:lnTo>
                    <a:pt x="1058894" y="930835"/>
                  </a:lnTo>
                  <a:lnTo>
                    <a:pt x="1084161" y="893481"/>
                  </a:lnTo>
                  <a:lnTo>
                    <a:pt x="1106549" y="854154"/>
                  </a:lnTo>
                  <a:lnTo>
                    <a:pt x="1125906" y="813006"/>
                  </a:lnTo>
                  <a:lnTo>
                    <a:pt x="1142081" y="770188"/>
                  </a:lnTo>
                  <a:lnTo>
                    <a:pt x="1154925" y="725849"/>
                  </a:lnTo>
                  <a:lnTo>
                    <a:pt x="1164286" y="680140"/>
                  </a:lnTo>
                  <a:lnTo>
                    <a:pt x="1170013" y="633212"/>
                  </a:lnTo>
                  <a:lnTo>
                    <a:pt x="1171956" y="585215"/>
                  </a:lnTo>
                  <a:lnTo>
                    <a:pt x="1170013" y="537219"/>
                  </a:lnTo>
                  <a:lnTo>
                    <a:pt x="1164286" y="490291"/>
                  </a:lnTo>
                  <a:lnTo>
                    <a:pt x="1154925" y="444582"/>
                  </a:lnTo>
                  <a:lnTo>
                    <a:pt x="1142081" y="400243"/>
                  </a:lnTo>
                  <a:lnTo>
                    <a:pt x="1125906" y="357425"/>
                  </a:lnTo>
                  <a:lnTo>
                    <a:pt x="1106549" y="316277"/>
                  </a:lnTo>
                  <a:lnTo>
                    <a:pt x="1084161" y="276950"/>
                  </a:lnTo>
                  <a:lnTo>
                    <a:pt x="1058894" y="239596"/>
                  </a:lnTo>
                  <a:lnTo>
                    <a:pt x="1030898" y="204365"/>
                  </a:lnTo>
                  <a:lnTo>
                    <a:pt x="1000325" y="171407"/>
                  </a:lnTo>
                  <a:lnTo>
                    <a:pt x="967324" y="140873"/>
                  </a:lnTo>
                  <a:lnTo>
                    <a:pt x="932046" y="112913"/>
                  </a:lnTo>
                  <a:lnTo>
                    <a:pt x="894643" y="87679"/>
                  </a:lnTo>
                  <a:lnTo>
                    <a:pt x="855266" y="65321"/>
                  </a:lnTo>
                  <a:lnTo>
                    <a:pt x="814064" y="45989"/>
                  </a:lnTo>
                  <a:lnTo>
                    <a:pt x="771190" y="29835"/>
                  </a:lnTo>
                  <a:lnTo>
                    <a:pt x="726793" y="17008"/>
                  </a:lnTo>
                  <a:lnTo>
                    <a:pt x="681025" y="7659"/>
                  </a:lnTo>
                  <a:lnTo>
                    <a:pt x="634036" y="1939"/>
                  </a:lnTo>
                  <a:lnTo>
                    <a:pt x="585978" y="0"/>
                  </a:lnTo>
                  <a:close/>
                </a:path>
              </a:pathLst>
            </a:custGeom>
            <a:solidFill>
              <a:srgbClr val="5B9BD5"/>
            </a:solidFill>
          </p:spPr>
          <p:txBody>
            <a:bodyPr wrap="square" lIns="0" tIns="0" rIns="0" bIns="0" rtlCol="0"/>
            <a:lstStyle/>
            <a:p>
              <a:endParaRPr/>
            </a:p>
          </p:txBody>
        </p:sp>
        <p:sp>
          <p:nvSpPr>
            <p:cNvPr id="22" name="object 22"/>
            <p:cNvSpPr/>
            <p:nvPr/>
          </p:nvSpPr>
          <p:spPr>
            <a:xfrm>
              <a:off x="4184903" y="3947159"/>
              <a:ext cx="1172210" cy="1170940"/>
            </a:xfrm>
            <a:custGeom>
              <a:avLst/>
              <a:gdLst/>
              <a:ahLst/>
              <a:cxnLst/>
              <a:rect l="l" t="t" r="r" b="b"/>
              <a:pathLst>
                <a:path w="1172210" h="1170939">
                  <a:moveTo>
                    <a:pt x="0" y="585215"/>
                  </a:moveTo>
                  <a:lnTo>
                    <a:pt x="1942" y="537219"/>
                  </a:lnTo>
                  <a:lnTo>
                    <a:pt x="7669" y="490291"/>
                  </a:lnTo>
                  <a:lnTo>
                    <a:pt x="17030" y="444582"/>
                  </a:lnTo>
                  <a:lnTo>
                    <a:pt x="29874" y="400243"/>
                  </a:lnTo>
                  <a:lnTo>
                    <a:pt x="46049" y="357425"/>
                  </a:lnTo>
                  <a:lnTo>
                    <a:pt x="65406" y="316277"/>
                  </a:lnTo>
                  <a:lnTo>
                    <a:pt x="87794" y="276950"/>
                  </a:lnTo>
                  <a:lnTo>
                    <a:pt x="113061" y="239596"/>
                  </a:lnTo>
                  <a:lnTo>
                    <a:pt x="141057" y="204365"/>
                  </a:lnTo>
                  <a:lnTo>
                    <a:pt x="171630" y="171407"/>
                  </a:lnTo>
                  <a:lnTo>
                    <a:pt x="204631" y="140873"/>
                  </a:lnTo>
                  <a:lnTo>
                    <a:pt x="239909" y="112913"/>
                  </a:lnTo>
                  <a:lnTo>
                    <a:pt x="277312" y="87679"/>
                  </a:lnTo>
                  <a:lnTo>
                    <a:pt x="316689" y="65321"/>
                  </a:lnTo>
                  <a:lnTo>
                    <a:pt x="357891" y="45989"/>
                  </a:lnTo>
                  <a:lnTo>
                    <a:pt x="400765" y="29835"/>
                  </a:lnTo>
                  <a:lnTo>
                    <a:pt x="445162" y="17008"/>
                  </a:lnTo>
                  <a:lnTo>
                    <a:pt x="490930" y="7659"/>
                  </a:lnTo>
                  <a:lnTo>
                    <a:pt x="537919" y="1939"/>
                  </a:lnTo>
                  <a:lnTo>
                    <a:pt x="585978" y="0"/>
                  </a:lnTo>
                  <a:lnTo>
                    <a:pt x="634036" y="1939"/>
                  </a:lnTo>
                  <a:lnTo>
                    <a:pt x="681025" y="7659"/>
                  </a:lnTo>
                  <a:lnTo>
                    <a:pt x="726793" y="17008"/>
                  </a:lnTo>
                  <a:lnTo>
                    <a:pt x="771190" y="29835"/>
                  </a:lnTo>
                  <a:lnTo>
                    <a:pt x="814064" y="45989"/>
                  </a:lnTo>
                  <a:lnTo>
                    <a:pt x="855266" y="65321"/>
                  </a:lnTo>
                  <a:lnTo>
                    <a:pt x="894643" y="87679"/>
                  </a:lnTo>
                  <a:lnTo>
                    <a:pt x="932046" y="112913"/>
                  </a:lnTo>
                  <a:lnTo>
                    <a:pt x="967324" y="140873"/>
                  </a:lnTo>
                  <a:lnTo>
                    <a:pt x="1000325" y="171407"/>
                  </a:lnTo>
                  <a:lnTo>
                    <a:pt x="1030898" y="204365"/>
                  </a:lnTo>
                  <a:lnTo>
                    <a:pt x="1058894" y="239596"/>
                  </a:lnTo>
                  <a:lnTo>
                    <a:pt x="1084161" y="276950"/>
                  </a:lnTo>
                  <a:lnTo>
                    <a:pt x="1106549" y="316277"/>
                  </a:lnTo>
                  <a:lnTo>
                    <a:pt x="1125906" y="357425"/>
                  </a:lnTo>
                  <a:lnTo>
                    <a:pt x="1142081" y="400243"/>
                  </a:lnTo>
                  <a:lnTo>
                    <a:pt x="1154925" y="444582"/>
                  </a:lnTo>
                  <a:lnTo>
                    <a:pt x="1164286" y="490291"/>
                  </a:lnTo>
                  <a:lnTo>
                    <a:pt x="1170013" y="537219"/>
                  </a:lnTo>
                  <a:lnTo>
                    <a:pt x="1171956" y="585215"/>
                  </a:lnTo>
                  <a:lnTo>
                    <a:pt x="1170013" y="633212"/>
                  </a:lnTo>
                  <a:lnTo>
                    <a:pt x="1164286" y="680140"/>
                  </a:lnTo>
                  <a:lnTo>
                    <a:pt x="1154925" y="725849"/>
                  </a:lnTo>
                  <a:lnTo>
                    <a:pt x="1142081" y="770188"/>
                  </a:lnTo>
                  <a:lnTo>
                    <a:pt x="1125906" y="813006"/>
                  </a:lnTo>
                  <a:lnTo>
                    <a:pt x="1106549" y="854154"/>
                  </a:lnTo>
                  <a:lnTo>
                    <a:pt x="1084161" y="893481"/>
                  </a:lnTo>
                  <a:lnTo>
                    <a:pt x="1058894" y="930835"/>
                  </a:lnTo>
                  <a:lnTo>
                    <a:pt x="1030898" y="966066"/>
                  </a:lnTo>
                  <a:lnTo>
                    <a:pt x="1000325" y="999024"/>
                  </a:lnTo>
                  <a:lnTo>
                    <a:pt x="967324" y="1029558"/>
                  </a:lnTo>
                  <a:lnTo>
                    <a:pt x="932046" y="1057518"/>
                  </a:lnTo>
                  <a:lnTo>
                    <a:pt x="894643" y="1082752"/>
                  </a:lnTo>
                  <a:lnTo>
                    <a:pt x="855266" y="1105110"/>
                  </a:lnTo>
                  <a:lnTo>
                    <a:pt x="814064" y="1124442"/>
                  </a:lnTo>
                  <a:lnTo>
                    <a:pt x="771190" y="1140596"/>
                  </a:lnTo>
                  <a:lnTo>
                    <a:pt x="726793" y="1153423"/>
                  </a:lnTo>
                  <a:lnTo>
                    <a:pt x="681025" y="1162772"/>
                  </a:lnTo>
                  <a:lnTo>
                    <a:pt x="634036" y="1168492"/>
                  </a:lnTo>
                  <a:lnTo>
                    <a:pt x="585978" y="1170431"/>
                  </a:lnTo>
                  <a:lnTo>
                    <a:pt x="537919" y="1168492"/>
                  </a:lnTo>
                  <a:lnTo>
                    <a:pt x="490930" y="1162772"/>
                  </a:lnTo>
                  <a:lnTo>
                    <a:pt x="445162" y="1153423"/>
                  </a:lnTo>
                  <a:lnTo>
                    <a:pt x="400765" y="1140596"/>
                  </a:lnTo>
                  <a:lnTo>
                    <a:pt x="357891" y="1124442"/>
                  </a:lnTo>
                  <a:lnTo>
                    <a:pt x="316689" y="1105110"/>
                  </a:lnTo>
                  <a:lnTo>
                    <a:pt x="277312" y="1082752"/>
                  </a:lnTo>
                  <a:lnTo>
                    <a:pt x="239909" y="1057518"/>
                  </a:lnTo>
                  <a:lnTo>
                    <a:pt x="204631" y="1029558"/>
                  </a:lnTo>
                  <a:lnTo>
                    <a:pt x="171630" y="999024"/>
                  </a:lnTo>
                  <a:lnTo>
                    <a:pt x="141057" y="966066"/>
                  </a:lnTo>
                  <a:lnTo>
                    <a:pt x="113061" y="930835"/>
                  </a:lnTo>
                  <a:lnTo>
                    <a:pt x="87794" y="893481"/>
                  </a:lnTo>
                  <a:lnTo>
                    <a:pt x="65406" y="854154"/>
                  </a:lnTo>
                  <a:lnTo>
                    <a:pt x="46049" y="813006"/>
                  </a:lnTo>
                  <a:lnTo>
                    <a:pt x="29874" y="770188"/>
                  </a:lnTo>
                  <a:lnTo>
                    <a:pt x="17030" y="725849"/>
                  </a:lnTo>
                  <a:lnTo>
                    <a:pt x="7669" y="680140"/>
                  </a:lnTo>
                  <a:lnTo>
                    <a:pt x="1942" y="633212"/>
                  </a:lnTo>
                  <a:lnTo>
                    <a:pt x="0" y="585215"/>
                  </a:lnTo>
                  <a:close/>
                </a:path>
              </a:pathLst>
            </a:custGeom>
            <a:ln w="12192">
              <a:solidFill>
                <a:srgbClr val="FFFFFF"/>
              </a:solidFill>
            </a:ln>
          </p:spPr>
          <p:txBody>
            <a:bodyPr wrap="square" lIns="0" tIns="0" rIns="0" bIns="0" rtlCol="0"/>
            <a:lstStyle/>
            <a:p>
              <a:endParaRPr/>
            </a:p>
          </p:txBody>
        </p:sp>
        <p:sp>
          <p:nvSpPr>
            <p:cNvPr id="23" name="object 23"/>
            <p:cNvSpPr/>
            <p:nvPr/>
          </p:nvSpPr>
          <p:spPr>
            <a:xfrm>
              <a:off x="4392554" y="4613499"/>
              <a:ext cx="756285" cy="0"/>
            </a:xfrm>
            <a:custGeom>
              <a:avLst/>
              <a:gdLst/>
              <a:ahLst/>
              <a:cxnLst/>
              <a:rect l="l" t="t" r="r" b="b"/>
              <a:pathLst>
                <a:path w="756285">
                  <a:moveTo>
                    <a:pt x="0" y="0"/>
                  </a:moveTo>
                  <a:lnTo>
                    <a:pt x="755904" y="0"/>
                  </a:lnTo>
                </a:path>
              </a:pathLst>
            </a:custGeom>
            <a:ln w="12382">
              <a:solidFill>
                <a:srgbClr val="FEFEFE"/>
              </a:solidFill>
            </a:ln>
          </p:spPr>
          <p:txBody>
            <a:bodyPr wrap="square" lIns="0" tIns="0" rIns="0" bIns="0" rtlCol="0"/>
            <a:lstStyle/>
            <a:p>
              <a:endParaRPr/>
            </a:p>
          </p:txBody>
        </p:sp>
        <p:sp>
          <p:nvSpPr>
            <p:cNvPr id="24" name="object 24"/>
            <p:cNvSpPr/>
            <p:nvPr/>
          </p:nvSpPr>
          <p:spPr>
            <a:xfrm>
              <a:off x="1341120" y="3947159"/>
              <a:ext cx="1170940" cy="1170940"/>
            </a:xfrm>
            <a:custGeom>
              <a:avLst/>
              <a:gdLst/>
              <a:ahLst/>
              <a:cxnLst/>
              <a:rect l="l" t="t" r="r" b="b"/>
              <a:pathLst>
                <a:path w="1170939" h="1170939">
                  <a:moveTo>
                    <a:pt x="585216" y="0"/>
                  </a:moveTo>
                  <a:lnTo>
                    <a:pt x="537219" y="1939"/>
                  </a:lnTo>
                  <a:lnTo>
                    <a:pt x="490291" y="7659"/>
                  </a:lnTo>
                  <a:lnTo>
                    <a:pt x="444582" y="17008"/>
                  </a:lnTo>
                  <a:lnTo>
                    <a:pt x="400243" y="29835"/>
                  </a:lnTo>
                  <a:lnTo>
                    <a:pt x="357425" y="45989"/>
                  </a:lnTo>
                  <a:lnTo>
                    <a:pt x="316277" y="65321"/>
                  </a:lnTo>
                  <a:lnTo>
                    <a:pt x="276950" y="87679"/>
                  </a:lnTo>
                  <a:lnTo>
                    <a:pt x="239596" y="112913"/>
                  </a:lnTo>
                  <a:lnTo>
                    <a:pt x="204365" y="140873"/>
                  </a:lnTo>
                  <a:lnTo>
                    <a:pt x="171407" y="171407"/>
                  </a:lnTo>
                  <a:lnTo>
                    <a:pt x="140873" y="204365"/>
                  </a:lnTo>
                  <a:lnTo>
                    <a:pt x="112913" y="239596"/>
                  </a:lnTo>
                  <a:lnTo>
                    <a:pt x="87679" y="276950"/>
                  </a:lnTo>
                  <a:lnTo>
                    <a:pt x="65321" y="316277"/>
                  </a:lnTo>
                  <a:lnTo>
                    <a:pt x="45989" y="357425"/>
                  </a:lnTo>
                  <a:lnTo>
                    <a:pt x="29835" y="400243"/>
                  </a:lnTo>
                  <a:lnTo>
                    <a:pt x="17008" y="444582"/>
                  </a:lnTo>
                  <a:lnTo>
                    <a:pt x="7659" y="490291"/>
                  </a:lnTo>
                  <a:lnTo>
                    <a:pt x="1939" y="537219"/>
                  </a:lnTo>
                  <a:lnTo>
                    <a:pt x="0" y="585215"/>
                  </a:lnTo>
                  <a:lnTo>
                    <a:pt x="1939" y="633212"/>
                  </a:lnTo>
                  <a:lnTo>
                    <a:pt x="7659" y="680140"/>
                  </a:lnTo>
                  <a:lnTo>
                    <a:pt x="17008" y="725849"/>
                  </a:lnTo>
                  <a:lnTo>
                    <a:pt x="29835" y="770188"/>
                  </a:lnTo>
                  <a:lnTo>
                    <a:pt x="45989" y="813006"/>
                  </a:lnTo>
                  <a:lnTo>
                    <a:pt x="65321" y="854154"/>
                  </a:lnTo>
                  <a:lnTo>
                    <a:pt x="87679" y="893481"/>
                  </a:lnTo>
                  <a:lnTo>
                    <a:pt x="112913" y="930835"/>
                  </a:lnTo>
                  <a:lnTo>
                    <a:pt x="140873" y="966066"/>
                  </a:lnTo>
                  <a:lnTo>
                    <a:pt x="171407" y="999024"/>
                  </a:lnTo>
                  <a:lnTo>
                    <a:pt x="204365" y="1029558"/>
                  </a:lnTo>
                  <a:lnTo>
                    <a:pt x="239596" y="1057518"/>
                  </a:lnTo>
                  <a:lnTo>
                    <a:pt x="276950" y="1082752"/>
                  </a:lnTo>
                  <a:lnTo>
                    <a:pt x="316277" y="1105110"/>
                  </a:lnTo>
                  <a:lnTo>
                    <a:pt x="357425" y="1124442"/>
                  </a:lnTo>
                  <a:lnTo>
                    <a:pt x="400243" y="1140596"/>
                  </a:lnTo>
                  <a:lnTo>
                    <a:pt x="444582" y="1153423"/>
                  </a:lnTo>
                  <a:lnTo>
                    <a:pt x="490291" y="1162772"/>
                  </a:lnTo>
                  <a:lnTo>
                    <a:pt x="537219" y="1168492"/>
                  </a:lnTo>
                  <a:lnTo>
                    <a:pt x="585216" y="1170431"/>
                  </a:lnTo>
                  <a:lnTo>
                    <a:pt x="633212" y="1168492"/>
                  </a:lnTo>
                  <a:lnTo>
                    <a:pt x="680140" y="1162772"/>
                  </a:lnTo>
                  <a:lnTo>
                    <a:pt x="725849" y="1153423"/>
                  </a:lnTo>
                  <a:lnTo>
                    <a:pt x="770188" y="1140596"/>
                  </a:lnTo>
                  <a:lnTo>
                    <a:pt x="813006" y="1124442"/>
                  </a:lnTo>
                  <a:lnTo>
                    <a:pt x="854154" y="1105110"/>
                  </a:lnTo>
                  <a:lnTo>
                    <a:pt x="893481" y="1082752"/>
                  </a:lnTo>
                  <a:lnTo>
                    <a:pt x="930835" y="1057518"/>
                  </a:lnTo>
                  <a:lnTo>
                    <a:pt x="966066" y="1029558"/>
                  </a:lnTo>
                  <a:lnTo>
                    <a:pt x="999024" y="999024"/>
                  </a:lnTo>
                  <a:lnTo>
                    <a:pt x="1029558" y="966066"/>
                  </a:lnTo>
                  <a:lnTo>
                    <a:pt x="1057518" y="930835"/>
                  </a:lnTo>
                  <a:lnTo>
                    <a:pt x="1082752" y="893481"/>
                  </a:lnTo>
                  <a:lnTo>
                    <a:pt x="1105110" y="854154"/>
                  </a:lnTo>
                  <a:lnTo>
                    <a:pt x="1124442" y="813006"/>
                  </a:lnTo>
                  <a:lnTo>
                    <a:pt x="1140596" y="770188"/>
                  </a:lnTo>
                  <a:lnTo>
                    <a:pt x="1153423" y="725849"/>
                  </a:lnTo>
                  <a:lnTo>
                    <a:pt x="1162772" y="680140"/>
                  </a:lnTo>
                  <a:lnTo>
                    <a:pt x="1168492" y="633212"/>
                  </a:lnTo>
                  <a:lnTo>
                    <a:pt x="1170432" y="585215"/>
                  </a:lnTo>
                  <a:lnTo>
                    <a:pt x="1168492" y="537219"/>
                  </a:lnTo>
                  <a:lnTo>
                    <a:pt x="1162772" y="490291"/>
                  </a:lnTo>
                  <a:lnTo>
                    <a:pt x="1153423" y="444582"/>
                  </a:lnTo>
                  <a:lnTo>
                    <a:pt x="1140596" y="400243"/>
                  </a:lnTo>
                  <a:lnTo>
                    <a:pt x="1124442" y="357425"/>
                  </a:lnTo>
                  <a:lnTo>
                    <a:pt x="1105110" y="316277"/>
                  </a:lnTo>
                  <a:lnTo>
                    <a:pt x="1082752" y="276950"/>
                  </a:lnTo>
                  <a:lnTo>
                    <a:pt x="1057518" y="239596"/>
                  </a:lnTo>
                  <a:lnTo>
                    <a:pt x="1029558" y="204365"/>
                  </a:lnTo>
                  <a:lnTo>
                    <a:pt x="999024" y="171407"/>
                  </a:lnTo>
                  <a:lnTo>
                    <a:pt x="966066" y="140873"/>
                  </a:lnTo>
                  <a:lnTo>
                    <a:pt x="930835" y="112913"/>
                  </a:lnTo>
                  <a:lnTo>
                    <a:pt x="893481" y="87679"/>
                  </a:lnTo>
                  <a:lnTo>
                    <a:pt x="854154" y="65321"/>
                  </a:lnTo>
                  <a:lnTo>
                    <a:pt x="813006" y="45989"/>
                  </a:lnTo>
                  <a:lnTo>
                    <a:pt x="770188" y="29835"/>
                  </a:lnTo>
                  <a:lnTo>
                    <a:pt x="725849" y="17008"/>
                  </a:lnTo>
                  <a:lnTo>
                    <a:pt x="680140" y="7659"/>
                  </a:lnTo>
                  <a:lnTo>
                    <a:pt x="633212" y="1939"/>
                  </a:lnTo>
                  <a:lnTo>
                    <a:pt x="585216" y="0"/>
                  </a:lnTo>
                  <a:close/>
                </a:path>
              </a:pathLst>
            </a:custGeom>
            <a:solidFill>
              <a:srgbClr val="5B9BD5"/>
            </a:solidFill>
          </p:spPr>
          <p:txBody>
            <a:bodyPr wrap="square" lIns="0" tIns="0" rIns="0" bIns="0" rtlCol="0"/>
            <a:lstStyle/>
            <a:p>
              <a:endParaRPr/>
            </a:p>
          </p:txBody>
        </p:sp>
        <p:sp>
          <p:nvSpPr>
            <p:cNvPr id="25" name="object 25"/>
            <p:cNvSpPr/>
            <p:nvPr/>
          </p:nvSpPr>
          <p:spPr>
            <a:xfrm>
              <a:off x="1341120" y="3947159"/>
              <a:ext cx="1170940" cy="1170940"/>
            </a:xfrm>
            <a:custGeom>
              <a:avLst/>
              <a:gdLst/>
              <a:ahLst/>
              <a:cxnLst/>
              <a:rect l="l" t="t" r="r" b="b"/>
              <a:pathLst>
                <a:path w="1170939" h="1170939">
                  <a:moveTo>
                    <a:pt x="0" y="585215"/>
                  </a:moveTo>
                  <a:lnTo>
                    <a:pt x="1939" y="537219"/>
                  </a:lnTo>
                  <a:lnTo>
                    <a:pt x="7659" y="490291"/>
                  </a:lnTo>
                  <a:lnTo>
                    <a:pt x="17008" y="444582"/>
                  </a:lnTo>
                  <a:lnTo>
                    <a:pt x="29835" y="400243"/>
                  </a:lnTo>
                  <a:lnTo>
                    <a:pt x="45989" y="357425"/>
                  </a:lnTo>
                  <a:lnTo>
                    <a:pt x="65321" y="316277"/>
                  </a:lnTo>
                  <a:lnTo>
                    <a:pt x="87679" y="276950"/>
                  </a:lnTo>
                  <a:lnTo>
                    <a:pt x="112913" y="239596"/>
                  </a:lnTo>
                  <a:lnTo>
                    <a:pt x="140873" y="204365"/>
                  </a:lnTo>
                  <a:lnTo>
                    <a:pt x="171407" y="171407"/>
                  </a:lnTo>
                  <a:lnTo>
                    <a:pt x="204365" y="140873"/>
                  </a:lnTo>
                  <a:lnTo>
                    <a:pt x="239596" y="112913"/>
                  </a:lnTo>
                  <a:lnTo>
                    <a:pt x="276950" y="87679"/>
                  </a:lnTo>
                  <a:lnTo>
                    <a:pt x="316277" y="65321"/>
                  </a:lnTo>
                  <a:lnTo>
                    <a:pt x="357425" y="45989"/>
                  </a:lnTo>
                  <a:lnTo>
                    <a:pt x="400243" y="29835"/>
                  </a:lnTo>
                  <a:lnTo>
                    <a:pt x="444582" y="17008"/>
                  </a:lnTo>
                  <a:lnTo>
                    <a:pt x="490291" y="7659"/>
                  </a:lnTo>
                  <a:lnTo>
                    <a:pt x="537219" y="1939"/>
                  </a:lnTo>
                  <a:lnTo>
                    <a:pt x="585216" y="0"/>
                  </a:lnTo>
                  <a:lnTo>
                    <a:pt x="633212" y="1939"/>
                  </a:lnTo>
                  <a:lnTo>
                    <a:pt x="680140" y="7659"/>
                  </a:lnTo>
                  <a:lnTo>
                    <a:pt x="725849" y="17008"/>
                  </a:lnTo>
                  <a:lnTo>
                    <a:pt x="770188" y="29835"/>
                  </a:lnTo>
                  <a:lnTo>
                    <a:pt x="813006" y="45989"/>
                  </a:lnTo>
                  <a:lnTo>
                    <a:pt x="854154" y="65321"/>
                  </a:lnTo>
                  <a:lnTo>
                    <a:pt x="893481" y="87679"/>
                  </a:lnTo>
                  <a:lnTo>
                    <a:pt x="930835" y="112913"/>
                  </a:lnTo>
                  <a:lnTo>
                    <a:pt x="966066" y="140873"/>
                  </a:lnTo>
                  <a:lnTo>
                    <a:pt x="999024" y="171407"/>
                  </a:lnTo>
                  <a:lnTo>
                    <a:pt x="1029558" y="204365"/>
                  </a:lnTo>
                  <a:lnTo>
                    <a:pt x="1057518" y="239596"/>
                  </a:lnTo>
                  <a:lnTo>
                    <a:pt x="1082752" y="276950"/>
                  </a:lnTo>
                  <a:lnTo>
                    <a:pt x="1105110" y="316277"/>
                  </a:lnTo>
                  <a:lnTo>
                    <a:pt x="1124442" y="357425"/>
                  </a:lnTo>
                  <a:lnTo>
                    <a:pt x="1140596" y="400243"/>
                  </a:lnTo>
                  <a:lnTo>
                    <a:pt x="1153423" y="444582"/>
                  </a:lnTo>
                  <a:lnTo>
                    <a:pt x="1162772" y="490291"/>
                  </a:lnTo>
                  <a:lnTo>
                    <a:pt x="1168492" y="537219"/>
                  </a:lnTo>
                  <a:lnTo>
                    <a:pt x="1170432" y="585215"/>
                  </a:lnTo>
                  <a:lnTo>
                    <a:pt x="1168492" y="633212"/>
                  </a:lnTo>
                  <a:lnTo>
                    <a:pt x="1162772" y="680140"/>
                  </a:lnTo>
                  <a:lnTo>
                    <a:pt x="1153423" y="725849"/>
                  </a:lnTo>
                  <a:lnTo>
                    <a:pt x="1140596" y="770188"/>
                  </a:lnTo>
                  <a:lnTo>
                    <a:pt x="1124442" y="813006"/>
                  </a:lnTo>
                  <a:lnTo>
                    <a:pt x="1105110" y="854154"/>
                  </a:lnTo>
                  <a:lnTo>
                    <a:pt x="1082752" y="893481"/>
                  </a:lnTo>
                  <a:lnTo>
                    <a:pt x="1057518" y="930835"/>
                  </a:lnTo>
                  <a:lnTo>
                    <a:pt x="1029558" y="966066"/>
                  </a:lnTo>
                  <a:lnTo>
                    <a:pt x="999024" y="999024"/>
                  </a:lnTo>
                  <a:lnTo>
                    <a:pt x="966066" y="1029558"/>
                  </a:lnTo>
                  <a:lnTo>
                    <a:pt x="930835" y="1057518"/>
                  </a:lnTo>
                  <a:lnTo>
                    <a:pt x="893481" y="1082752"/>
                  </a:lnTo>
                  <a:lnTo>
                    <a:pt x="854154" y="1105110"/>
                  </a:lnTo>
                  <a:lnTo>
                    <a:pt x="813006" y="1124442"/>
                  </a:lnTo>
                  <a:lnTo>
                    <a:pt x="770188" y="1140596"/>
                  </a:lnTo>
                  <a:lnTo>
                    <a:pt x="725849" y="1153423"/>
                  </a:lnTo>
                  <a:lnTo>
                    <a:pt x="680140" y="1162772"/>
                  </a:lnTo>
                  <a:lnTo>
                    <a:pt x="633212" y="1168492"/>
                  </a:lnTo>
                  <a:lnTo>
                    <a:pt x="585216" y="1170431"/>
                  </a:lnTo>
                  <a:lnTo>
                    <a:pt x="537219" y="1168492"/>
                  </a:lnTo>
                  <a:lnTo>
                    <a:pt x="490291" y="1162772"/>
                  </a:lnTo>
                  <a:lnTo>
                    <a:pt x="444582" y="1153423"/>
                  </a:lnTo>
                  <a:lnTo>
                    <a:pt x="400243" y="1140596"/>
                  </a:lnTo>
                  <a:lnTo>
                    <a:pt x="357425" y="1124442"/>
                  </a:lnTo>
                  <a:lnTo>
                    <a:pt x="316277" y="1105110"/>
                  </a:lnTo>
                  <a:lnTo>
                    <a:pt x="276950" y="1082752"/>
                  </a:lnTo>
                  <a:lnTo>
                    <a:pt x="239596" y="1057518"/>
                  </a:lnTo>
                  <a:lnTo>
                    <a:pt x="204365" y="1029558"/>
                  </a:lnTo>
                  <a:lnTo>
                    <a:pt x="171407" y="999024"/>
                  </a:lnTo>
                  <a:lnTo>
                    <a:pt x="140873" y="966066"/>
                  </a:lnTo>
                  <a:lnTo>
                    <a:pt x="112913" y="930835"/>
                  </a:lnTo>
                  <a:lnTo>
                    <a:pt x="87679" y="893481"/>
                  </a:lnTo>
                  <a:lnTo>
                    <a:pt x="65321" y="854154"/>
                  </a:lnTo>
                  <a:lnTo>
                    <a:pt x="45989" y="813006"/>
                  </a:lnTo>
                  <a:lnTo>
                    <a:pt x="29835" y="770188"/>
                  </a:lnTo>
                  <a:lnTo>
                    <a:pt x="17008" y="725849"/>
                  </a:lnTo>
                  <a:lnTo>
                    <a:pt x="7659" y="680140"/>
                  </a:lnTo>
                  <a:lnTo>
                    <a:pt x="1939" y="633212"/>
                  </a:lnTo>
                  <a:lnTo>
                    <a:pt x="0" y="585215"/>
                  </a:lnTo>
                  <a:close/>
                </a:path>
              </a:pathLst>
            </a:custGeom>
            <a:ln w="12192">
              <a:solidFill>
                <a:srgbClr val="FFFFFF"/>
              </a:solidFill>
            </a:ln>
          </p:spPr>
          <p:txBody>
            <a:bodyPr wrap="square" lIns="0" tIns="0" rIns="0" bIns="0" rtlCol="0"/>
            <a:lstStyle/>
            <a:p>
              <a:endParaRPr/>
            </a:p>
          </p:txBody>
        </p:sp>
        <p:sp>
          <p:nvSpPr>
            <p:cNvPr id="26" name="object 26"/>
            <p:cNvSpPr/>
            <p:nvPr/>
          </p:nvSpPr>
          <p:spPr>
            <a:xfrm>
              <a:off x="1642474" y="4613499"/>
              <a:ext cx="567055" cy="0"/>
            </a:xfrm>
            <a:custGeom>
              <a:avLst/>
              <a:gdLst/>
              <a:ahLst/>
              <a:cxnLst/>
              <a:rect l="l" t="t" r="r" b="b"/>
              <a:pathLst>
                <a:path w="567055">
                  <a:moveTo>
                    <a:pt x="0" y="0"/>
                  </a:moveTo>
                  <a:lnTo>
                    <a:pt x="566928" y="0"/>
                  </a:lnTo>
                </a:path>
              </a:pathLst>
            </a:custGeom>
            <a:ln w="12382">
              <a:solidFill>
                <a:srgbClr val="FEFEFE"/>
              </a:solidFill>
            </a:ln>
          </p:spPr>
          <p:txBody>
            <a:bodyPr wrap="square" lIns="0" tIns="0" rIns="0" bIns="0" rtlCol="0"/>
            <a:lstStyle/>
            <a:p>
              <a:endParaRPr/>
            </a:p>
          </p:txBody>
        </p:sp>
        <p:sp>
          <p:nvSpPr>
            <p:cNvPr id="27" name="object 27"/>
            <p:cNvSpPr/>
            <p:nvPr/>
          </p:nvSpPr>
          <p:spPr>
            <a:xfrm>
              <a:off x="2434598" y="3860575"/>
              <a:ext cx="321945" cy="347345"/>
            </a:xfrm>
            <a:custGeom>
              <a:avLst/>
              <a:gdLst/>
              <a:ahLst/>
              <a:cxnLst/>
              <a:rect l="l" t="t" r="r" b="b"/>
              <a:pathLst>
                <a:path w="321944" h="347345">
                  <a:moveTo>
                    <a:pt x="79400" y="0"/>
                  </a:moveTo>
                  <a:lnTo>
                    <a:pt x="125857" y="63944"/>
                  </a:lnTo>
                  <a:lnTo>
                    <a:pt x="0" y="155384"/>
                  </a:lnTo>
                  <a:lnTo>
                    <a:pt x="139382" y="347217"/>
                  </a:lnTo>
                  <a:lnTo>
                    <a:pt x="265239" y="255777"/>
                  </a:lnTo>
                  <a:lnTo>
                    <a:pt x="311696" y="319722"/>
                  </a:lnTo>
                  <a:lnTo>
                    <a:pt x="321411" y="68414"/>
                  </a:lnTo>
                  <a:lnTo>
                    <a:pt x="79400" y="0"/>
                  </a:lnTo>
                  <a:close/>
                </a:path>
              </a:pathLst>
            </a:custGeom>
            <a:solidFill>
              <a:srgbClr val="B5CBE7"/>
            </a:solidFill>
          </p:spPr>
          <p:txBody>
            <a:bodyPr wrap="square" lIns="0" tIns="0" rIns="0" bIns="0" rtlCol="0"/>
            <a:lstStyle/>
            <a:p>
              <a:endParaRPr/>
            </a:p>
          </p:txBody>
        </p:sp>
      </p:grpSp>
      <p:sp>
        <p:nvSpPr>
          <p:cNvPr id="28" name="Action Button: Custom 27">
            <a:hlinkClick r:id="" action="ppaction://noaction" highlightClick="1"/>
          </p:cNvPr>
          <p:cNvSpPr/>
          <p:nvPr/>
        </p:nvSpPr>
        <p:spPr>
          <a:xfrm>
            <a:off x="8762542" y="-140445"/>
            <a:ext cx="3042282" cy="1892174"/>
          </a:xfrm>
          <a:prstGeom prst="actionButtonBlank">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101595" y="516358"/>
            <a:ext cx="7988808" cy="5891783"/>
          </a:xfrm>
          <a:prstGeom prst="rect">
            <a:avLst/>
          </a:prstGeom>
        </p:spPr>
      </p:pic>
      <p:sp>
        <p:nvSpPr>
          <p:cNvPr id="3" name="Action Button: Custom 2">
            <a:hlinkClick r:id="" action="ppaction://noaction" highlightClick="1"/>
          </p:cNvPr>
          <p:cNvSpPr/>
          <p:nvPr/>
        </p:nvSpPr>
        <p:spPr>
          <a:xfrm>
            <a:off x="8746682" y="92311"/>
            <a:ext cx="3042282" cy="1892174"/>
          </a:xfrm>
          <a:prstGeom prst="actionButtonBlank">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70675" y="403398"/>
            <a:ext cx="7023100" cy="635000"/>
          </a:xfrm>
          <a:prstGeom prst="rect">
            <a:avLst/>
          </a:prstGeom>
        </p:spPr>
        <p:txBody>
          <a:bodyPr vert="horz" wrap="square" lIns="0" tIns="12065" rIns="0" bIns="0" rtlCol="0">
            <a:spAutoFit/>
          </a:bodyPr>
          <a:lstStyle/>
          <a:p>
            <a:pPr marL="12700">
              <a:lnSpc>
                <a:spcPct val="100000"/>
              </a:lnSpc>
              <a:spcBef>
                <a:spcPts val="95"/>
              </a:spcBef>
            </a:pPr>
            <a:r>
              <a:rPr spc="-10" dirty="0"/>
              <a:t>The </a:t>
            </a:r>
            <a:r>
              <a:rPr spc="-5" dirty="0"/>
              <a:t>Iceberg</a:t>
            </a:r>
            <a:r>
              <a:rPr spc="10" dirty="0"/>
              <a:t> </a:t>
            </a:r>
            <a:r>
              <a:rPr spc="-10" dirty="0"/>
              <a:t>Model</a:t>
            </a:r>
            <a:r>
              <a:rPr spc="10" dirty="0"/>
              <a:t> </a:t>
            </a:r>
            <a:r>
              <a:rPr spc="-5" dirty="0"/>
              <a:t>of Culture</a:t>
            </a:r>
          </a:p>
        </p:txBody>
      </p:sp>
      <p:pic>
        <p:nvPicPr>
          <p:cNvPr id="3" name="object 3"/>
          <p:cNvPicPr/>
          <p:nvPr/>
        </p:nvPicPr>
        <p:blipFill>
          <a:blip r:embed="rId2" cstate="print"/>
          <a:stretch>
            <a:fillRect/>
          </a:stretch>
        </p:blipFill>
        <p:spPr>
          <a:xfrm>
            <a:off x="3283905" y="1203793"/>
            <a:ext cx="3596639" cy="4352543"/>
          </a:xfrm>
          <a:prstGeom prst="rect">
            <a:avLst/>
          </a:prstGeom>
        </p:spPr>
      </p:pic>
      <p:sp>
        <p:nvSpPr>
          <p:cNvPr id="4" name="object 4"/>
          <p:cNvSpPr txBox="1"/>
          <p:nvPr/>
        </p:nvSpPr>
        <p:spPr>
          <a:xfrm>
            <a:off x="1038939" y="5721732"/>
            <a:ext cx="10016490" cy="345440"/>
          </a:xfrm>
          <a:prstGeom prst="rect">
            <a:avLst/>
          </a:prstGeom>
        </p:spPr>
        <p:txBody>
          <a:bodyPr vert="horz" wrap="square" lIns="0" tIns="12700" rIns="0" bIns="0" rtlCol="0">
            <a:spAutoFit/>
          </a:bodyPr>
          <a:lstStyle/>
          <a:p>
            <a:pPr marL="12700">
              <a:lnSpc>
                <a:spcPct val="100000"/>
              </a:lnSpc>
              <a:spcBef>
                <a:spcPts val="100"/>
              </a:spcBef>
            </a:pPr>
            <a:r>
              <a:rPr sz="2100" u="heavy" spc="-5" dirty="0">
                <a:solidFill>
                  <a:srgbClr val="0563C1"/>
                </a:solidFill>
                <a:uFill>
                  <a:solidFill>
                    <a:srgbClr val="0563C1"/>
                  </a:solidFill>
                </a:uFill>
                <a:latin typeface="Arial MT"/>
                <a:cs typeface="Arial MT"/>
                <a:hlinkClick r:id="rId3"/>
              </a:rPr>
              <a:t>The</a:t>
            </a:r>
            <a:r>
              <a:rPr sz="2100" u="heavy" spc="30" dirty="0">
                <a:solidFill>
                  <a:srgbClr val="0563C1"/>
                </a:solidFill>
                <a:uFill>
                  <a:solidFill>
                    <a:srgbClr val="0563C1"/>
                  </a:solidFill>
                </a:uFill>
                <a:latin typeface="Arial MT"/>
                <a:cs typeface="Arial MT"/>
                <a:hlinkClick r:id="rId3"/>
              </a:rPr>
              <a:t> </a:t>
            </a:r>
            <a:r>
              <a:rPr sz="2100" u="heavy" spc="-5" dirty="0">
                <a:solidFill>
                  <a:srgbClr val="0563C1"/>
                </a:solidFill>
                <a:uFill>
                  <a:solidFill>
                    <a:srgbClr val="0563C1"/>
                  </a:solidFill>
                </a:uFill>
                <a:latin typeface="Arial MT"/>
                <a:cs typeface="Arial MT"/>
                <a:hlinkClick r:id="rId3"/>
              </a:rPr>
              <a:t>Iceberg</a:t>
            </a:r>
            <a:r>
              <a:rPr sz="2100" u="heavy" spc="20" dirty="0">
                <a:solidFill>
                  <a:srgbClr val="0563C1"/>
                </a:solidFill>
                <a:uFill>
                  <a:solidFill>
                    <a:srgbClr val="0563C1"/>
                  </a:solidFill>
                </a:uFill>
                <a:latin typeface="Arial MT"/>
                <a:cs typeface="Arial MT"/>
                <a:hlinkClick r:id="rId3"/>
              </a:rPr>
              <a:t> </a:t>
            </a:r>
            <a:r>
              <a:rPr sz="2100" u="heavy" spc="-5" dirty="0">
                <a:solidFill>
                  <a:srgbClr val="0563C1"/>
                </a:solidFill>
                <a:uFill>
                  <a:solidFill>
                    <a:srgbClr val="0563C1"/>
                  </a:solidFill>
                </a:uFill>
                <a:latin typeface="Arial MT"/>
                <a:cs typeface="Arial MT"/>
                <a:hlinkClick r:id="rId3"/>
              </a:rPr>
              <a:t>Model.</a:t>
            </a:r>
            <a:r>
              <a:rPr sz="2100" u="heavy" spc="25" dirty="0">
                <a:solidFill>
                  <a:srgbClr val="0563C1"/>
                </a:solidFill>
                <a:uFill>
                  <a:solidFill>
                    <a:srgbClr val="0563C1"/>
                  </a:solidFill>
                </a:uFill>
                <a:latin typeface="Arial MT"/>
                <a:cs typeface="Arial MT"/>
                <a:hlinkClick r:id="rId3"/>
              </a:rPr>
              <a:t> </a:t>
            </a:r>
            <a:r>
              <a:rPr sz="2100" u="heavy" spc="-5" dirty="0">
                <a:solidFill>
                  <a:srgbClr val="0563C1"/>
                </a:solidFill>
                <a:uFill>
                  <a:solidFill>
                    <a:srgbClr val="0563C1"/>
                  </a:solidFill>
                </a:uFill>
                <a:latin typeface="Arial MT"/>
                <a:cs typeface="Arial MT"/>
                <a:hlinkClick r:id="rId3"/>
              </a:rPr>
              <a:t>Retrieved</a:t>
            </a:r>
            <a:r>
              <a:rPr sz="2100" u="heavy" spc="35" dirty="0">
                <a:solidFill>
                  <a:srgbClr val="0563C1"/>
                </a:solidFill>
                <a:uFill>
                  <a:solidFill>
                    <a:srgbClr val="0563C1"/>
                  </a:solidFill>
                </a:uFill>
                <a:latin typeface="Arial MT"/>
                <a:cs typeface="Arial MT"/>
                <a:hlinkClick r:id="rId3"/>
              </a:rPr>
              <a:t> </a:t>
            </a:r>
            <a:r>
              <a:rPr sz="2100" u="heavy" spc="-5" dirty="0">
                <a:solidFill>
                  <a:srgbClr val="0563C1"/>
                </a:solidFill>
                <a:uFill>
                  <a:solidFill>
                    <a:srgbClr val="0563C1"/>
                  </a:solidFill>
                </a:uFill>
                <a:latin typeface="Arial MT"/>
                <a:cs typeface="Arial MT"/>
                <a:hlinkClick r:id="rId3"/>
              </a:rPr>
              <a:t>from</a:t>
            </a:r>
            <a:r>
              <a:rPr sz="2100" u="heavy" spc="35" dirty="0">
                <a:solidFill>
                  <a:srgbClr val="0563C1"/>
                </a:solidFill>
                <a:uFill>
                  <a:solidFill>
                    <a:srgbClr val="0563C1"/>
                  </a:solidFill>
                </a:uFill>
                <a:latin typeface="Arial MT"/>
                <a:cs typeface="Arial MT"/>
                <a:hlinkClick r:id="rId3"/>
              </a:rPr>
              <a:t> </a:t>
            </a:r>
            <a:r>
              <a:rPr sz="2100" u="heavy" spc="-10" dirty="0">
                <a:solidFill>
                  <a:srgbClr val="0563C1"/>
                </a:solidFill>
                <a:uFill>
                  <a:solidFill>
                    <a:srgbClr val="0563C1"/>
                  </a:solidFill>
                </a:uFill>
                <a:latin typeface="Arial MT"/>
                <a:cs typeface="Arial MT"/>
                <a:hlinkClick r:id="rId3"/>
              </a:rPr>
              <a:t>http://civet.dedi.velay.greta.fr/book/export/html/36</a:t>
            </a:r>
            <a:endParaRPr sz="2100">
              <a:latin typeface="Arial MT"/>
              <a:cs typeface="Arial MT"/>
            </a:endParaRPr>
          </a:p>
        </p:txBody>
      </p:sp>
      <p:sp>
        <p:nvSpPr>
          <p:cNvPr id="5" name="Action Button: Custom 4">
            <a:hlinkClick r:id="" action="ppaction://noaction" highlightClick="1"/>
          </p:cNvPr>
          <p:cNvSpPr/>
          <p:nvPr/>
        </p:nvSpPr>
        <p:spPr>
          <a:xfrm>
            <a:off x="8746682" y="92311"/>
            <a:ext cx="3042282" cy="1892174"/>
          </a:xfrm>
          <a:prstGeom prst="actionButtonBlank">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6939" y="1114933"/>
            <a:ext cx="9650095" cy="4401205"/>
          </a:xfrm>
          <a:prstGeom prst="rect">
            <a:avLst/>
          </a:prstGeom>
        </p:spPr>
        <p:txBody>
          <a:bodyPr vert="horz" wrap="square" lIns="0" tIns="48260" rIns="0" bIns="0" rtlCol="0">
            <a:spAutoFit/>
          </a:bodyPr>
          <a:lstStyle/>
          <a:p>
            <a:pPr marL="241300" marR="454659" indent="-228600">
              <a:spcBef>
                <a:spcPts val="380"/>
              </a:spcBef>
              <a:buClr>
                <a:srgbClr val="1F2A44"/>
              </a:buClr>
              <a:buFont typeface="Arial MT"/>
              <a:buChar char="•"/>
              <a:tabLst>
                <a:tab pos="240665" algn="l"/>
                <a:tab pos="241300" algn="l"/>
              </a:tabLst>
            </a:pPr>
            <a:r>
              <a:rPr sz="2800" spc="-5" dirty="0">
                <a:solidFill>
                  <a:srgbClr val="1F2A44"/>
                </a:solidFill>
                <a:latin typeface="Arial MT"/>
                <a:cs typeface="Arial MT"/>
              </a:rPr>
              <a:t>The</a:t>
            </a:r>
            <a:r>
              <a:rPr sz="2800" spc="5" dirty="0">
                <a:solidFill>
                  <a:srgbClr val="1F2A44"/>
                </a:solidFill>
                <a:latin typeface="Arial MT"/>
                <a:cs typeface="Arial MT"/>
              </a:rPr>
              <a:t> </a:t>
            </a:r>
            <a:r>
              <a:rPr sz="2800" spc="-5" dirty="0">
                <a:solidFill>
                  <a:srgbClr val="1F2A44"/>
                </a:solidFill>
                <a:latin typeface="Arial MT"/>
                <a:cs typeface="Arial MT"/>
              </a:rPr>
              <a:t>Iceberg</a:t>
            </a:r>
            <a:r>
              <a:rPr sz="2800" spc="-10" dirty="0">
                <a:solidFill>
                  <a:srgbClr val="1F2A44"/>
                </a:solidFill>
                <a:latin typeface="Arial MT"/>
                <a:cs typeface="Arial MT"/>
              </a:rPr>
              <a:t> </a:t>
            </a:r>
            <a:r>
              <a:rPr sz="2800" spc="-5" dirty="0">
                <a:solidFill>
                  <a:srgbClr val="1F2A44"/>
                </a:solidFill>
                <a:latin typeface="Arial MT"/>
                <a:cs typeface="Arial MT"/>
              </a:rPr>
              <a:t>Model of</a:t>
            </a:r>
            <a:r>
              <a:rPr sz="2800" spc="10" dirty="0">
                <a:solidFill>
                  <a:srgbClr val="1F2A44"/>
                </a:solidFill>
                <a:latin typeface="Arial MT"/>
                <a:cs typeface="Arial MT"/>
              </a:rPr>
              <a:t> </a:t>
            </a:r>
            <a:r>
              <a:rPr sz="2800" spc="-5" dirty="0">
                <a:solidFill>
                  <a:srgbClr val="1F2A44"/>
                </a:solidFill>
                <a:latin typeface="Arial MT"/>
                <a:cs typeface="Arial MT"/>
              </a:rPr>
              <a:t>Culture</a:t>
            </a:r>
            <a:r>
              <a:rPr sz="2800" spc="-10" dirty="0">
                <a:solidFill>
                  <a:srgbClr val="1F2A44"/>
                </a:solidFill>
                <a:latin typeface="Arial MT"/>
                <a:cs typeface="Arial MT"/>
              </a:rPr>
              <a:t> </a:t>
            </a:r>
            <a:r>
              <a:rPr sz="2800" spc="-5" dirty="0">
                <a:solidFill>
                  <a:srgbClr val="1F2A44"/>
                </a:solidFill>
                <a:latin typeface="Arial MT"/>
                <a:cs typeface="Arial MT"/>
              </a:rPr>
              <a:t>illustrates</a:t>
            </a:r>
            <a:r>
              <a:rPr sz="2800" spc="-10" dirty="0">
                <a:solidFill>
                  <a:srgbClr val="1F2A44"/>
                </a:solidFill>
                <a:latin typeface="Arial MT"/>
                <a:cs typeface="Arial MT"/>
              </a:rPr>
              <a:t> </a:t>
            </a:r>
            <a:r>
              <a:rPr sz="2800" spc="-5" dirty="0">
                <a:solidFill>
                  <a:srgbClr val="1F2A44"/>
                </a:solidFill>
                <a:latin typeface="Arial MT"/>
                <a:cs typeface="Arial MT"/>
              </a:rPr>
              <a:t>the</a:t>
            </a:r>
            <a:r>
              <a:rPr sz="2800" spc="5" dirty="0">
                <a:solidFill>
                  <a:srgbClr val="1F2A44"/>
                </a:solidFill>
                <a:latin typeface="Arial MT"/>
                <a:cs typeface="Arial MT"/>
              </a:rPr>
              <a:t> </a:t>
            </a:r>
            <a:r>
              <a:rPr sz="2800" spc="-5" dirty="0">
                <a:solidFill>
                  <a:srgbClr val="1F2A44"/>
                </a:solidFill>
                <a:latin typeface="Arial MT"/>
                <a:cs typeface="Arial MT"/>
              </a:rPr>
              <a:t>visible</a:t>
            </a:r>
            <a:r>
              <a:rPr sz="2800" spc="-20" dirty="0">
                <a:solidFill>
                  <a:srgbClr val="1F2A44"/>
                </a:solidFill>
                <a:latin typeface="Arial MT"/>
                <a:cs typeface="Arial MT"/>
              </a:rPr>
              <a:t> </a:t>
            </a:r>
            <a:r>
              <a:rPr sz="2800" spc="-5" dirty="0">
                <a:solidFill>
                  <a:srgbClr val="1F2A44"/>
                </a:solidFill>
                <a:latin typeface="Arial MT"/>
                <a:cs typeface="Arial MT"/>
              </a:rPr>
              <a:t>(objective)</a:t>
            </a:r>
            <a:r>
              <a:rPr sz="2800" spc="5" dirty="0">
                <a:solidFill>
                  <a:srgbClr val="1F2A44"/>
                </a:solidFill>
                <a:latin typeface="Arial MT"/>
                <a:cs typeface="Arial MT"/>
              </a:rPr>
              <a:t> </a:t>
            </a:r>
            <a:r>
              <a:rPr sz="2800" spc="-5" dirty="0">
                <a:solidFill>
                  <a:srgbClr val="1F2A44"/>
                </a:solidFill>
                <a:latin typeface="Arial MT"/>
                <a:cs typeface="Arial MT"/>
              </a:rPr>
              <a:t>and</a:t>
            </a:r>
            <a:r>
              <a:rPr sz="2800" spc="5" dirty="0">
                <a:solidFill>
                  <a:srgbClr val="1F2A44"/>
                </a:solidFill>
                <a:latin typeface="Arial MT"/>
                <a:cs typeface="Arial MT"/>
              </a:rPr>
              <a:t> </a:t>
            </a:r>
            <a:r>
              <a:rPr sz="2800" spc="-5" dirty="0">
                <a:solidFill>
                  <a:srgbClr val="1F2A44"/>
                </a:solidFill>
                <a:latin typeface="Arial MT"/>
                <a:cs typeface="Arial MT"/>
              </a:rPr>
              <a:t>invisible </a:t>
            </a:r>
            <a:r>
              <a:rPr sz="2800" dirty="0">
                <a:solidFill>
                  <a:srgbClr val="1F2A44"/>
                </a:solidFill>
                <a:latin typeface="Arial MT"/>
                <a:cs typeface="Arial MT"/>
              </a:rPr>
              <a:t> </a:t>
            </a:r>
            <a:r>
              <a:rPr sz="2800" spc="-5" dirty="0">
                <a:solidFill>
                  <a:srgbClr val="1F2A44"/>
                </a:solidFill>
                <a:latin typeface="Arial MT"/>
                <a:cs typeface="Arial MT"/>
              </a:rPr>
              <a:t>(subjective)</a:t>
            </a:r>
            <a:r>
              <a:rPr sz="2800" spc="10" dirty="0">
                <a:solidFill>
                  <a:srgbClr val="1F2A44"/>
                </a:solidFill>
                <a:latin typeface="Arial MT"/>
                <a:cs typeface="Arial MT"/>
              </a:rPr>
              <a:t> </a:t>
            </a:r>
            <a:r>
              <a:rPr sz="2800" spc="-5" dirty="0">
                <a:solidFill>
                  <a:srgbClr val="1F2A44"/>
                </a:solidFill>
                <a:latin typeface="Arial MT"/>
                <a:cs typeface="Arial MT"/>
              </a:rPr>
              <a:t>aspects of</a:t>
            </a:r>
            <a:r>
              <a:rPr sz="2800" spc="15" dirty="0">
                <a:solidFill>
                  <a:srgbClr val="1F2A44"/>
                </a:solidFill>
                <a:latin typeface="Arial MT"/>
                <a:cs typeface="Arial MT"/>
              </a:rPr>
              <a:t> </a:t>
            </a:r>
            <a:r>
              <a:rPr sz="2800" spc="-5" dirty="0">
                <a:solidFill>
                  <a:srgbClr val="1F2A44"/>
                </a:solidFill>
                <a:latin typeface="Arial MT"/>
                <a:cs typeface="Arial MT"/>
              </a:rPr>
              <a:t>culture</a:t>
            </a:r>
            <a:r>
              <a:rPr sz="2800" spc="-15" dirty="0">
                <a:solidFill>
                  <a:srgbClr val="1F2A44"/>
                </a:solidFill>
                <a:latin typeface="Arial MT"/>
                <a:cs typeface="Arial MT"/>
              </a:rPr>
              <a:t> </a:t>
            </a:r>
            <a:r>
              <a:rPr sz="2800" spc="-5" dirty="0">
                <a:solidFill>
                  <a:srgbClr val="1F2A44"/>
                </a:solidFill>
                <a:latin typeface="Arial MT"/>
                <a:cs typeface="Arial MT"/>
              </a:rPr>
              <a:t>which </a:t>
            </a:r>
            <a:r>
              <a:rPr sz="2800" spc="-10" dirty="0">
                <a:solidFill>
                  <a:srgbClr val="1F2A44"/>
                </a:solidFill>
                <a:latin typeface="Arial MT"/>
                <a:cs typeface="Arial MT"/>
              </a:rPr>
              <a:t>affect</a:t>
            </a:r>
            <a:r>
              <a:rPr sz="2800" spc="5" dirty="0">
                <a:solidFill>
                  <a:srgbClr val="1F2A44"/>
                </a:solidFill>
                <a:latin typeface="Arial MT"/>
                <a:cs typeface="Arial MT"/>
              </a:rPr>
              <a:t> </a:t>
            </a:r>
            <a:r>
              <a:rPr sz="2800" spc="-5" dirty="0">
                <a:solidFill>
                  <a:srgbClr val="1F2A44"/>
                </a:solidFill>
                <a:latin typeface="Arial MT"/>
                <a:cs typeface="Arial MT"/>
              </a:rPr>
              <a:t>human life in</a:t>
            </a:r>
            <a:r>
              <a:rPr sz="2800" spc="10" dirty="0">
                <a:solidFill>
                  <a:srgbClr val="1F2A44"/>
                </a:solidFill>
                <a:latin typeface="Arial MT"/>
                <a:cs typeface="Arial MT"/>
              </a:rPr>
              <a:t> </a:t>
            </a:r>
            <a:r>
              <a:rPr sz="2800" spc="-5" dirty="0">
                <a:solidFill>
                  <a:srgbClr val="1F2A44"/>
                </a:solidFill>
                <a:latin typeface="Arial MT"/>
                <a:cs typeface="Arial MT"/>
              </a:rPr>
              <a:t>both conscious</a:t>
            </a:r>
            <a:r>
              <a:rPr sz="2800" spc="-20" dirty="0">
                <a:solidFill>
                  <a:srgbClr val="1F2A44"/>
                </a:solidFill>
                <a:latin typeface="Arial MT"/>
                <a:cs typeface="Arial MT"/>
              </a:rPr>
              <a:t> </a:t>
            </a:r>
            <a:r>
              <a:rPr sz="2800" spc="-10" dirty="0">
                <a:solidFill>
                  <a:srgbClr val="1F2A44"/>
                </a:solidFill>
                <a:latin typeface="Arial MT"/>
                <a:cs typeface="Arial MT"/>
              </a:rPr>
              <a:t>and </a:t>
            </a:r>
            <a:r>
              <a:rPr sz="2800" spc="-570" dirty="0">
                <a:solidFill>
                  <a:srgbClr val="1F2A44"/>
                </a:solidFill>
                <a:latin typeface="Arial MT"/>
                <a:cs typeface="Arial MT"/>
              </a:rPr>
              <a:t> </a:t>
            </a:r>
            <a:r>
              <a:rPr sz="2800" spc="-5" dirty="0">
                <a:solidFill>
                  <a:srgbClr val="1F2A44"/>
                </a:solidFill>
                <a:latin typeface="Arial MT"/>
                <a:cs typeface="Arial MT"/>
              </a:rPr>
              <a:t>subconscious</a:t>
            </a:r>
            <a:r>
              <a:rPr sz="2800" spc="-45" dirty="0">
                <a:solidFill>
                  <a:srgbClr val="1F2A44"/>
                </a:solidFill>
                <a:latin typeface="Arial MT"/>
                <a:cs typeface="Arial MT"/>
              </a:rPr>
              <a:t> way</a:t>
            </a:r>
            <a:r>
              <a:rPr sz="2800" spc="-45" dirty="0" smtClean="0">
                <a:solidFill>
                  <a:srgbClr val="1F2A44"/>
                </a:solidFill>
                <a:latin typeface="Arial MT"/>
                <a:cs typeface="Arial MT"/>
              </a:rPr>
              <a:t>.</a:t>
            </a:r>
            <a:endParaRPr lang="en-US" sz="2800" spc="-45" dirty="0" smtClean="0">
              <a:solidFill>
                <a:srgbClr val="1F2A44"/>
              </a:solidFill>
              <a:latin typeface="Arial MT"/>
              <a:cs typeface="Arial MT"/>
            </a:endParaRPr>
          </a:p>
          <a:p>
            <a:pPr marL="12700" marR="454659">
              <a:lnSpc>
                <a:spcPts val="2270"/>
              </a:lnSpc>
              <a:spcBef>
                <a:spcPts val="380"/>
              </a:spcBef>
              <a:buClr>
                <a:srgbClr val="1F2A44"/>
              </a:buClr>
              <a:tabLst>
                <a:tab pos="240665" algn="l"/>
                <a:tab pos="241300" algn="l"/>
              </a:tabLst>
            </a:pPr>
            <a:endParaRPr sz="2800" dirty="0">
              <a:latin typeface="Arial MT"/>
              <a:cs typeface="Arial MT"/>
            </a:endParaRPr>
          </a:p>
          <a:p>
            <a:pPr marL="241300" marR="5080" indent="-228600">
              <a:spcBef>
                <a:spcPts val="1005"/>
              </a:spcBef>
              <a:buChar char="•"/>
              <a:tabLst>
                <a:tab pos="240665" algn="l"/>
                <a:tab pos="241300" algn="l"/>
              </a:tabLst>
            </a:pPr>
            <a:r>
              <a:rPr sz="2800" dirty="0">
                <a:solidFill>
                  <a:srgbClr val="1F2A44"/>
                </a:solidFill>
                <a:latin typeface="Arial MT"/>
                <a:cs typeface="Arial MT"/>
              </a:rPr>
              <a:t>It</a:t>
            </a:r>
            <a:r>
              <a:rPr sz="2800" spc="10" dirty="0">
                <a:solidFill>
                  <a:srgbClr val="1F2A44"/>
                </a:solidFill>
                <a:latin typeface="Arial MT"/>
                <a:cs typeface="Arial MT"/>
              </a:rPr>
              <a:t> </a:t>
            </a:r>
            <a:r>
              <a:rPr sz="2800" spc="-5" dirty="0">
                <a:solidFill>
                  <a:srgbClr val="1F2A44"/>
                </a:solidFill>
                <a:latin typeface="Arial MT"/>
                <a:cs typeface="Arial MT"/>
              </a:rPr>
              <a:t>is</a:t>
            </a:r>
            <a:r>
              <a:rPr sz="2800" dirty="0">
                <a:solidFill>
                  <a:srgbClr val="1F2A44"/>
                </a:solidFill>
                <a:latin typeface="Arial MT"/>
                <a:cs typeface="Arial MT"/>
              </a:rPr>
              <a:t> </a:t>
            </a:r>
            <a:r>
              <a:rPr sz="2800" spc="-5" dirty="0">
                <a:solidFill>
                  <a:srgbClr val="1F2A44"/>
                </a:solidFill>
                <a:latin typeface="Arial MT"/>
                <a:cs typeface="Arial MT"/>
              </a:rPr>
              <a:t>much easier</a:t>
            </a:r>
            <a:r>
              <a:rPr sz="2800" spc="-10" dirty="0">
                <a:solidFill>
                  <a:srgbClr val="1F2A44"/>
                </a:solidFill>
                <a:latin typeface="Arial MT"/>
                <a:cs typeface="Arial MT"/>
              </a:rPr>
              <a:t> </a:t>
            </a:r>
            <a:r>
              <a:rPr sz="2800" dirty="0">
                <a:solidFill>
                  <a:srgbClr val="1F2A44"/>
                </a:solidFill>
                <a:latin typeface="Arial MT"/>
                <a:cs typeface="Arial MT"/>
              </a:rPr>
              <a:t>to</a:t>
            </a:r>
            <a:r>
              <a:rPr sz="2800" spc="15" dirty="0">
                <a:solidFill>
                  <a:srgbClr val="1F2A44"/>
                </a:solidFill>
                <a:latin typeface="Arial MT"/>
                <a:cs typeface="Arial MT"/>
              </a:rPr>
              <a:t> </a:t>
            </a:r>
            <a:r>
              <a:rPr sz="2800" spc="-5" dirty="0">
                <a:solidFill>
                  <a:srgbClr val="1F2A44"/>
                </a:solidFill>
                <a:latin typeface="Arial MT"/>
                <a:cs typeface="Arial MT"/>
              </a:rPr>
              <a:t>recognise</a:t>
            </a:r>
            <a:r>
              <a:rPr sz="2800" spc="-15" dirty="0">
                <a:solidFill>
                  <a:srgbClr val="1F2A44"/>
                </a:solidFill>
                <a:latin typeface="Arial MT"/>
                <a:cs typeface="Arial MT"/>
              </a:rPr>
              <a:t> </a:t>
            </a:r>
            <a:r>
              <a:rPr sz="2800" spc="-5" dirty="0">
                <a:solidFill>
                  <a:srgbClr val="1F2A44"/>
                </a:solidFill>
                <a:latin typeface="Arial MT"/>
                <a:cs typeface="Arial MT"/>
              </a:rPr>
              <a:t>the</a:t>
            </a:r>
            <a:r>
              <a:rPr sz="2800" spc="10" dirty="0">
                <a:solidFill>
                  <a:srgbClr val="1F2A44"/>
                </a:solidFill>
                <a:latin typeface="Arial MT"/>
                <a:cs typeface="Arial MT"/>
              </a:rPr>
              <a:t> </a:t>
            </a:r>
            <a:r>
              <a:rPr sz="2800" spc="-5" dirty="0">
                <a:solidFill>
                  <a:srgbClr val="1F2A44"/>
                </a:solidFill>
                <a:latin typeface="Arial MT"/>
                <a:cs typeface="Arial MT"/>
              </a:rPr>
              <a:t>visible,</a:t>
            </a:r>
            <a:r>
              <a:rPr sz="2800" spc="-10" dirty="0">
                <a:solidFill>
                  <a:srgbClr val="1F2A44"/>
                </a:solidFill>
                <a:latin typeface="Arial MT"/>
                <a:cs typeface="Arial MT"/>
              </a:rPr>
              <a:t> </a:t>
            </a:r>
            <a:r>
              <a:rPr sz="2800" spc="-5" dirty="0">
                <a:solidFill>
                  <a:srgbClr val="1F2A44"/>
                </a:solidFill>
                <a:latin typeface="Arial MT"/>
                <a:cs typeface="Arial MT"/>
              </a:rPr>
              <a:t>physical</a:t>
            </a:r>
            <a:r>
              <a:rPr sz="2800" spc="-10" dirty="0">
                <a:solidFill>
                  <a:srgbClr val="1F2A44"/>
                </a:solidFill>
                <a:latin typeface="Arial MT"/>
                <a:cs typeface="Arial MT"/>
              </a:rPr>
              <a:t> </a:t>
            </a:r>
            <a:r>
              <a:rPr sz="2800" spc="-5" dirty="0">
                <a:solidFill>
                  <a:srgbClr val="1F2A44"/>
                </a:solidFill>
                <a:latin typeface="Arial MT"/>
                <a:cs typeface="Arial MT"/>
              </a:rPr>
              <a:t>expression</a:t>
            </a:r>
            <a:r>
              <a:rPr sz="2800" spc="-10" dirty="0">
                <a:solidFill>
                  <a:srgbClr val="1F2A44"/>
                </a:solidFill>
                <a:latin typeface="Arial MT"/>
                <a:cs typeface="Arial MT"/>
              </a:rPr>
              <a:t> </a:t>
            </a:r>
            <a:r>
              <a:rPr sz="2800" spc="-5" dirty="0">
                <a:solidFill>
                  <a:srgbClr val="1F2A44"/>
                </a:solidFill>
                <a:latin typeface="Arial MT"/>
                <a:cs typeface="Arial MT"/>
              </a:rPr>
              <a:t>of</a:t>
            </a:r>
            <a:r>
              <a:rPr sz="2800" spc="15" dirty="0">
                <a:solidFill>
                  <a:srgbClr val="1F2A44"/>
                </a:solidFill>
                <a:latin typeface="Arial MT"/>
                <a:cs typeface="Arial MT"/>
              </a:rPr>
              <a:t> </a:t>
            </a:r>
            <a:r>
              <a:rPr sz="2800" spc="-5" dirty="0">
                <a:solidFill>
                  <a:srgbClr val="1F2A44"/>
                </a:solidFill>
                <a:latin typeface="Arial MT"/>
                <a:cs typeface="Arial MT"/>
              </a:rPr>
              <a:t>greetings,</a:t>
            </a:r>
            <a:r>
              <a:rPr sz="2800" spc="-15" dirty="0">
                <a:solidFill>
                  <a:srgbClr val="1F2A44"/>
                </a:solidFill>
                <a:latin typeface="Arial MT"/>
                <a:cs typeface="Arial MT"/>
              </a:rPr>
              <a:t> </a:t>
            </a:r>
            <a:r>
              <a:rPr sz="2800" spc="-5" dirty="0">
                <a:solidFill>
                  <a:srgbClr val="1F2A44"/>
                </a:solidFill>
                <a:latin typeface="Arial MT"/>
                <a:cs typeface="Arial MT"/>
              </a:rPr>
              <a:t>food, </a:t>
            </a:r>
            <a:r>
              <a:rPr sz="2800" spc="-570" dirty="0">
                <a:solidFill>
                  <a:srgbClr val="1F2A44"/>
                </a:solidFill>
                <a:latin typeface="Arial MT"/>
                <a:cs typeface="Arial MT"/>
              </a:rPr>
              <a:t> </a:t>
            </a:r>
            <a:r>
              <a:rPr sz="2800" spc="-5" dirty="0">
                <a:solidFill>
                  <a:srgbClr val="1F2A44"/>
                </a:solidFill>
                <a:latin typeface="Arial MT"/>
                <a:cs typeface="Arial MT"/>
              </a:rPr>
              <a:t>language</a:t>
            </a:r>
            <a:r>
              <a:rPr sz="2800" spc="-10" dirty="0">
                <a:solidFill>
                  <a:srgbClr val="1F2A44"/>
                </a:solidFill>
                <a:latin typeface="Arial MT"/>
                <a:cs typeface="Arial MT"/>
              </a:rPr>
              <a:t> </a:t>
            </a:r>
            <a:r>
              <a:rPr sz="2800" spc="-5" dirty="0">
                <a:solidFill>
                  <a:srgbClr val="1F2A44"/>
                </a:solidFill>
                <a:latin typeface="Arial MT"/>
                <a:cs typeface="Arial MT"/>
              </a:rPr>
              <a:t>or</a:t>
            </a:r>
            <a:r>
              <a:rPr sz="2800" spc="10" dirty="0">
                <a:solidFill>
                  <a:srgbClr val="1F2A44"/>
                </a:solidFill>
                <a:latin typeface="Arial MT"/>
                <a:cs typeface="Arial MT"/>
              </a:rPr>
              <a:t> </a:t>
            </a:r>
            <a:r>
              <a:rPr sz="2800" spc="-5" dirty="0">
                <a:solidFill>
                  <a:srgbClr val="1F2A44"/>
                </a:solidFill>
                <a:latin typeface="Arial MT"/>
                <a:cs typeface="Arial MT"/>
              </a:rPr>
              <a:t>religion, </a:t>
            </a:r>
            <a:r>
              <a:rPr sz="2800" spc="-25" dirty="0">
                <a:solidFill>
                  <a:srgbClr val="1F2A44"/>
                </a:solidFill>
                <a:latin typeface="Arial MT"/>
                <a:cs typeface="Arial MT"/>
              </a:rPr>
              <a:t>however,</a:t>
            </a:r>
            <a:r>
              <a:rPr sz="2800" spc="30" dirty="0">
                <a:solidFill>
                  <a:srgbClr val="1F2A44"/>
                </a:solidFill>
                <a:latin typeface="Arial MT"/>
                <a:cs typeface="Arial MT"/>
              </a:rPr>
              <a:t> </a:t>
            </a:r>
            <a:r>
              <a:rPr sz="2800" spc="-5" dirty="0">
                <a:solidFill>
                  <a:srgbClr val="1F2A44"/>
                </a:solidFill>
                <a:latin typeface="Arial MT"/>
                <a:cs typeface="Arial MT"/>
              </a:rPr>
              <a:t>misunderstanding</a:t>
            </a:r>
            <a:r>
              <a:rPr sz="2800" spc="-35" dirty="0">
                <a:solidFill>
                  <a:srgbClr val="1F2A44"/>
                </a:solidFill>
                <a:latin typeface="Arial MT"/>
                <a:cs typeface="Arial MT"/>
              </a:rPr>
              <a:t> </a:t>
            </a:r>
            <a:r>
              <a:rPr sz="2800" spc="-5" dirty="0">
                <a:solidFill>
                  <a:srgbClr val="1F2A44"/>
                </a:solidFill>
                <a:latin typeface="Arial MT"/>
                <a:cs typeface="Arial MT"/>
              </a:rPr>
              <a:t>the</a:t>
            </a:r>
            <a:r>
              <a:rPr sz="2800" spc="10" dirty="0">
                <a:solidFill>
                  <a:srgbClr val="1F2A44"/>
                </a:solidFill>
                <a:latin typeface="Arial MT"/>
                <a:cs typeface="Arial MT"/>
              </a:rPr>
              <a:t> </a:t>
            </a:r>
            <a:r>
              <a:rPr sz="2800" spc="-5" dirty="0">
                <a:solidFill>
                  <a:srgbClr val="1F2A44"/>
                </a:solidFill>
                <a:latin typeface="Arial MT"/>
                <a:cs typeface="Arial MT"/>
              </a:rPr>
              <a:t>less visible</a:t>
            </a:r>
            <a:r>
              <a:rPr sz="2800" spc="-20" dirty="0">
                <a:solidFill>
                  <a:srgbClr val="1F2A44"/>
                </a:solidFill>
                <a:latin typeface="Arial MT"/>
                <a:cs typeface="Arial MT"/>
              </a:rPr>
              <a:t> </a:t>
            </a:r>
            <a:r>
              <a:rPr sz="2800" spc="-5" dirty="0">
                <a:solidFill>
                  <a:srgbClr val="1F2A44"/>
                </a:solidFill>
                <a:latin typeface="Arial MT"/>
                <a:cs typeface="Arial MT"/>
              </a:rPr>
              <a:t>psychological </a:t>
            </a:r>
            <a:r>
              <a:rPr sz="2800" dirty="0">
                <a:solidFill>
                  <a:srgbClr val="1F2A44"/>
                </a:solidFill>
                <a:latin typeface="Arial MT"/>
                <a:cs typeface="Arial MT"/>
              </a:rPr>
              <a:t> </a:t>
            </a:r>
            <a:r>
              <a:rPr sz="2800" spc="-5" dirty="0">
                <a:solidFill>
                  <a:srgbClr val="1F2A44"/>
                </a:solidFill>
                <a:latin typeface="Arial MT"/>
                <a:cs typeface="Arial MT"/>
              </a:rPr>
              <a:t>attitudes, values and beliefs can </a:t>
            </a:r>
            <a:r>
              <a:rPr sz="2800" dirty="0">
                <a:solidFill>
                  <a:srgbClr val="1F2A44"/>
                </a:solidFill>
                <a:latin typeface="Arial MT"/>
                <a:cs typeface="Arial MT"/>
              </a:rPr>
              <a:t>act </a:t>
            </a:r>
            <a:r>
              <a:rPr sz="2800" spc="-5" dirty="0">
                <a:solidFill>
                  <a:srgbClr val="1F2A44"/>
                </a:solidFill>
                <a:latin typeface="Arial MT"/>
                <a:cs typeface="Arial MT"/>
              </a:rPr>
              <a:t>as stumbling blocks in intercultural </a:t>
            </a:r>
            <a:r>
              <a:rPr sz="2800" dirty="0">
                <a:solidFill>
                  <a:srgbClr val="1F2A44"/>
                </a:solidFill>
                <a:latin typeface="Arial MT"/>
                <a:cs typeface="Arial MT"/>
              </a:rPr>
              <a:t> </a:t>
            </a:r>
            <a:r>
              <a:rPr sz="2800" spc="-5" dirty="0">
                <a:solidFill>
                  <a:srgbClr val="1F2A44"/>
                </a:solidFill>
                <a:latin typeface="Arial MT"/>
                <a:cs typeface="Arial MT"/>
              </a:rPr>
              <a:t>communication.</a:t>
            </a:r>
            <a:endParaRPr sz="2800" dirty="0">
              <a:latin typeface="Arial MT"/>
              <a:cs typeface="Arial MT"/>
            </a:endParaRPr>
          </a:p>
        </p:txBody>
      </p:sp>
      <p:sp>
        <p:nvSpPr>
          <p:cNvPr id="3" name="Action Button: Custom 2">
            <a:hlinkClick r:id="" action="ppaction://noaction" highlightClick="1"/>
          </p:cNvPr>
          <p:cNvSpPr/>
          <p:nvPr/>
        </p:nvSpPr>
        <p:spPr>
          <a:xfrm>
            <a:off x="8971126" y="-115507"/>
            <a:ext cx="3042282" cy="1892174"/>
          </a:xfrm>
          <a:prstGeom prst="actionButtonBlank">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98020" y="3732414"/>
            <a:ext cx="10474035" cy="2677656"/>
          </a:xfrm>
          <a:prstGeom prst="rect">
            <a:avLst/>
          </a:prstGeom>
        </p:spPr>
        <p:txBody>
          <a:bodyPr wrap="square">
            <a:spAutoFit/>
          </a:bodyPr>
          <a:lstStyle/>
          <a:p>
            <a:pPr algn="ctr"/>
            <a:endParaRPr lang="en-US" sz="2800" b="1" i="0" u="none" strike="noStrike" baseline="0" dirty="0" smtClean="0">
              <a:solidFill>
                <a:srgbClr val="000000"/>
              </a:solidFill>
              <a:latin typeface="Calibri" panose="020F0502020204030204" pitchFamily="34" charset="0"/>
            </a:endParaRPr>
          </a:p>
          <a:p>
            <a:pPr algn="ctr"/>
            <a:r>
              <a:rPr lang="en-US" sz="2800" b="1" i="0" u="none" strike="noStrike" baseline="0" dirty="0" smtClean="0">
                <a:solidFill>
                  <a:srgbClr val="000000"/>
                </a:solidFill>
                <a:latin typeface="Calibri" panose="020F0502020204030204" pitchFamily="34" charset="0"/>
              </a:rPr>
              <a:t> This module describes concepts and theories related to </a:t>
            </a:r>
            <a:r>
              <a:rPr lang="en-US" sz="2800" b="1" i="0" u="none" strike="noStrike" baseline="0" dirty="0" smtClean="0">
                <a:solidFill>
                  <a:srgbClr val="FF0000"/>
                </a:solidFill>
                <a:latin typeface="Calibri" panose="020F0502020204030204" pitchFamily="34" charset="0"/>
              </a:rPr>
              <a:t>culture including language, </a:t>
            </a:r>
            <a:r>
              <a:rPr lang="en-US" sz="2800" b="1" i="0" u="none" strike="noStrike" baseline="0" dirty="0" smtClean="0">
                <a:solidFill>
                  <a:srgbClr val="0070C0"/>
                </a:solidFill>
                <a:latin typeface="Calibri" panose="020F0502020204030204" pitchFamily="34" charset="0"/>
              </a:rPr>
              <a:t>diversity,</a:t>
            </a:r>
            <a:r>
              <a:rPr lang="en-US" sz="2800" b="1" i="0" u="none" strike="noStrike" baseline="0" dirty="0" smtClean="0">
                <a:solidFill>
                  <a:srgbClr val="000000"/>
                </a:solidFill>
                <a:latin typeface="Calibri" panose="020F0502020204030204" pitchFamily="34" charset="0"/>
              </a:rPr>
              <a:t> and </a:t>
            </a:r>
            <a:r>
              <a:rPr lang="en-US" sz="2800" b="1" i="0" u="none" strike="noStrike" baseline="0" dirty="0" smtClean="0">
                <a:solidFill>
                  <a:srgbClr val="002060"/>
                </a:solidFill>
                <a:latin typeface="Calibri" panose="020F0502020204030204" pitchFamily="34" charset="0"/>
              </a:rPr>
              <a:t>identity in cross-cultural communication </a:t>
            </a:r>
            <a:r>
              <a:rPr lang="en-US" sz="2800" b="1" i="0" u="none" strike="noStrike" baseline="0" dirty="0" smtClean="0">
                <a:solidFill>
                  <a:srgbClr val="000000"/>
                </a:solidFill>
                <a:latin typeface="Calibri" panose="020F0502020204030204" pitchFamily="34" charset="0"/>
              </a:rPr>
              <a:t>settings through investigating various cultural practices and values for intercultural competence and an appreciation of cultural diversity.	</a:t>
            </a:r>
          </a:p>
        </p:txBody>
      </p:sp>
      <p:sp>
        <p:nvSpPr>
          <p:cNvPr id="3" name="Rectangle 2"/>
          <p:cNvSpPr/>
          <p:nvPr/>
        </p:nvSpPr>
        <p:spPr>
          <a:xfrm>
            <a:off x="3217025" y="282633"/>
            <a:ext cx="5465615" cy="3707475"/>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ction Button: Custom 3">
            <a:hlinkClick r:id="" action="ppaction://noaction" highlightClick="1"/>
          </p:cNvPr>
          <p:cNvSpPr/>
          <p:nvPr/>
        </p:nvSpPr>
        <p:spPr>
          <a:xfrm>
            <a:off x="8779933" y="433981"/>
            <a:ext cx="3042282" cy="1892174"/>
          </a:xfrm>
          <a:prstGeom prst="actionButtonBlank">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170448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63660" y="1160225"/>
            <a:ext cx="9843951" cy="1183005"/>
          </a:xfrm>
          <a:prstGeom prst="rect">
            <a:avLst/>
          </a:prstGeom>
        </p:spPr>
        <p:txBody>
          <a:bodyPr vert="horz" wrap="square" lIns="0" tIns="81280" rIns="0" bIns="0" rtlCol="0">
            <a:spAutoFit/>
          </a:bodyPr>
          <a:lstStyle/>
          <a:p>
            <a:pPr marL="3387090" marR="5080" indent="-2893060">
              <a:lnSpc>
                <a:spcPts val="4320"/>
              </a:lnSpc>
              <a:spcBef>
                <a:spcPts val="640"/>
              </a:spcBef>
            </a:pPr>
            <a:r>
              <a:rPr spc="-5" dirty="0"/>
              <a:t>Three</a:t>
            </a:r>
            <a:r>
              <a:rPr dirty="0"/>
              <a:t> </a:t>
            </a:r>
            <a:r>
              <a:rPr spc="-5" dirty="0"/>
              <a:t>Levels</a:t>
            </a:r>
            <a:r>
              <a:rPr spc="5" dirty="0"/>
              <a:t> </a:t>
            </a:r>
            <a:r>
              <a:rPr spc="-5" dirty="0"/>
              <a:t>of</a:t>
            </a:r>
            <a:r>
              <a:rPr spc="10" dirty="0"/>
              <a:t> </a:t>
            </a:r>
            <a:r>
              <a:rPr spc="-10" dirty="0"/>
              <a:t>Uniqueness</a:t>
            </a:r>
            <a:r>
              <a:rPr spc="20" dirty="0"/>
              <a:t> </a:t>
            </a:r>
            <a:r>
              <a:rPr dirty="0"/>
              <a:t>in</a:t>
            </a:r>
            <a:r>
              <a:rPr spc="-20" dirty="0"/>
              <a:t> </a:t>
            </a:r>
            <a:r>
              <a:rPr spc="-10" dirty="0"/>
              <a:t>Mental </a:t>
            </a:r>
            <a:r>
              <a:rPr spc="-1095" dirty="0"/>
              <a:t> </a:t>
            </a:r>
            <a:r>
              <a:rPr spc="-10" dirty="0"/>
              <a:t>Programming</a:t>
            </a:r>
          </a:p>
        </p:txBody>
      </p:sp>
      <p:sp>
        <p:nvSpPr>
          <p:cNvPr id="3" name="object 3"/>
          <p:cNvSpPr txBox="1"/>
          <p:nvPr/>
        </p:nvSpPr>
        <p:spPr>
          <a:xfrm>
            <a:off x="907529" y="5303713"/>
            <a:ext cx="10356215" cy="934229"/>
          </a:xfrm>
          <a:prstGeom prst="rect">
            <a:avLst/>
          </a:prstGeom>
        </p:spPr>
        <p:txBody>
          <a:bodyPr vert="horz" wrap="square" lIns="0" tIns="48894" rIns="0" bIns="0" rtlCol="0">
            <a:spAutoFit/>
          </a:bodyPr>
          <a:lstStyle/>
          <a:p>
            <a:pPr marL="12700" marR="5080" algn="just">
              <a:lnSpc>
                <a:spcPts val="2270"/>
              </a:lnSpc>
              <a:spcBef>
                <a:spcPts val="384"/>
              </a:spcBef>
            </a:pPr>
            <a:r>
              <a:rPr sz="2100" b="1" spc="-5" dirty="0">
                <a:solidFill>
                  <a:srgbClr val="1F2A44"/>
                </a:solidFill>
                <a:latin typeface="Arial MT"/>
                <a:cs typeface="Arial MT"/>
              </a:rPr>
              <a:t>“Three</a:t>
            </a:r>
            <a:r>
              <a:rPr sz="2100" b="1" dirty="0">
                <a:solidFill>
                  <a:srgbClr val="1F2A44"/>
                </a:solidFill>
                <a:latin typeface="Arial MT"/>
                <a:cs typeface="Arial MT"/>
              </a:rPr>
              <a:t> </a:t>
            </a:r>
            <a:r>
              <a:rPr sz="2100" b="1" spc="-5" dirty="0">
                <a:solidFill>
                  <a:srgbClr val="1F2A44"/>
                </a:solidFill>
                <a:latin typeface="Arial MT"/>
                <a:cs typeface="Arial MT"/>
              </a:rPr>
              <a:t>levels</a:t>
            </a:r>
            <a:r>
              <a:rPr sz="2100" b="1" dirty="0">
                <a:solidFill>
                  <a:srgbClr val="1F2A44"/>
                </a:solidFill>
                <a:latin typeface="Arial MT"/>
                <a:cs typeface="Arial MT"/>
              </a:rPr>
              <a:t> </a:t>
            </a:r>
            <a:r>
              <a:rPr sz="2100" b="1" spc="-5" dirty="0">
                <a:solidFill>
                  <a:srgbClr val="1F2A44"/>
                </a:solidFill>
                <a:latin typeface="Arial MT"/>
                <a:cs typeface="Arial MT"/>
              </a:rPr>
              <a:t>of</a:t>
            </a:r>
            <a:r>
              <a:rPr sz="2100" b="1" dirty="0">
                <a:solidFill>
                  <a:srgbClr val="1F2A44"/>
                </a:solidFill>
                <a:latin typeface="Arial MT"/>
                <a:cs typeface="Arial MT"/>
              </a:rPr>
              <a:t> </a:t>
            </a:r>
            <a:r>
              <a:rPr sz="2100" b="1" spc="-10" dirty="0">
                <a:solidFill>
                  <a:srgbClr val="1F2A44"/>
                </a:solidFill>
                <a:latin typeface="Arial MT"/>
                <a:cs typeface="Arial MT"/>
              </a:rPr>
              <a:t>uniqueness</a:t>
            </a:r>
            <a:r>
              <a:rPr sz="2100" b="1" spc="-5" dirty="0">
                <a:solidFill>
                  <a:srgbClr val="1F2A44"/>
                </a:solidFill>
                <a:latin typeface="Arial MT"/>
                <a:cs typeface="Arial MT"/>
              </a:rPr>
              <a:t> in</a:t>
            </a:r>
            <a:r>
              <a:rPr sz="2100" b="1" dirty="0">
                <a:solidFill>
                  <a:srgbClr val="1F2A44"/>
                </a:solidFill>
                <a:latin typeface="Arial MT"/>
                <a:cs typeface="Arial MT"/>
              </a:rPr>
              <a:t> </a:t>
            </a:r>
            <a:r>
              <a:rPr sz="2100" b="1" spc="-10" dirty="0">
                <a:solidFill>
                  <a:srgbClr val="1F2A44"/>
                </a:solidFill>
                <a:latin typeface="Arial MT"/>
                <a:cs typeface="Arial MT"/>
              </a:rPr>
              <a:t>mental</a:t>
            </a:r>
            <a:r>
              <a:rPr sz="2100" b="1" spc="-5" dirty="0">
                <a:solidFill>
                  <a:srgbClr val="1F2A44"/>
                </a:solidFill>
                <a:latin typeface="Arial MT"/>
                <a:cs typeface="Arial MT"/>
              </a:rPr>
              <a:t> programming”.</a:t>
            </a:r>
            <a:r>
              <a:rPr sz="2100" b="1" dirty="0">
                <a:solidFill>
                  <a:srgbClr val="1F2A44"/>
                </a:solidFill>
                <a:latin typeface="Arial MT"/>
                <a:cs typeface="Arial MT"/>
              </a:rPr>
              <a:t> </a:t>
            </a:r>
            <a:r>
              <a:rPr sz="2100" b="1" spc="-10" dirty="0">
                <a:solidFill>
                  <a:srgbClr val="1F2A44"/>
                </a:solidFill>
                <a:latin typeface="Arial MT"/>
                <a:cs typeface="Arial MT"/>
              </a:rPr>
              <a:t>Reprined</a:t>
            </a:r>
            <a:r>
              <a:rPr sz="2100" b="1" spc="-5" dirty="0">
                <a:solidFill>
                  <a:srgbClr val="1F2A44"/>
                </a:solidFill>
                <a:latin typeface="Arial MT"/>
                <a:cs typeface="Arial MT"/>
              </a:rPr>
              <a:t> from</a:t>
            </a:r>
            <a:r>
              <a:rPr sz="2100" b="1" dirty="0">
                <a:solidFill>
                  <a:srgbClr val="1F2A44"/>
                </a:solidFill>
                <a:latin typeface="Arial MT"/>
                <a:cs typeface="Arial MT"/>
              </a:rPr>
              <a:t> </a:t>
            </a:r>
            <a:r>
              <a:rPr sz="2100" b="1" spc="-5" dirty="0">
                <a:solidFill>
                  <a:srgbClr val="FF0000"/>
                </a:solidFill>
                <a:latin typeface="Arial MT"/>
                <a:cs typeface="Arial MT"/>
              </a:rPr>
              <a:t>Hofstede</a:t>
            </a:r>
            <a:r>
              <a:rPr sz="2100" b="1" spc="-5" dirty="0">
                <a:solidFill>
                  <a:srgbClr val="1F2A44"/>
                </a:solidFill>
                <a:latin typeface="Arial MT"/>
                <a:cs typeface="Arial MT"/>
              </a:rPr>
              <a:t>,</a:t>
            </a:r>
            <a:r>
              <a:rPr sz="2100" b="1" dirty="0">
                <a:solidFill>
                  <a:srgbClr val="1F2A44"/>
                </a:solidFill>
                <a:latin typeface="Arial MT"/>
                <a:cs typeface="Arial MT"/>
              </a:rPr>
              <a:t> </a:t>
            </a:r>
            <a:r>
              <a:rPr sz="2100" b="1" spc="-5" dirty="0">
                <a:solidFill>
                  <a:srgbClr val="1F2A44"/>
                </a:solidFill>
                <a:latin typeface="Arial MT"/>
                <a:cs typeface="Arial MT"/>
              </a:rPr>
              <a:t>G., </a:t>
            </a:r>
            <a:r>
              <a:rPr sz="2100" b="1" spc="-570" dirty="0">
                <a:solidFill>
                  <a:srgbClr val="1F2A44"/>
                </a:solidFill>
                <a:latin typeface="Arial MT"/>
                <a:cs typeface="Arial MT"/>
              </a:rPr>
              <a:t> </a:t>
            </a:r>
            <a:r>
              <a:rPr sz="2100" b="1" spc="-5" dirty="0">
                <a:solidFill>
                  <a:srgbClr val="1F2A44"/>
                </a:solidFill>
                <a:latin typeface="Arial MT"/>
                <a:cs typeface="Arial MT"/>
              </a:rPr>
              <a:t>Hofstede G. </a:t>
            </a:r>
            <a:r>
              <a:rPr sz="2100" b="1" dirty="0">
                <a:solidFill>
                  <a:srgbClr val="1F2A44"/>
                </a:solidFill>
                <a:latin typeface="Arial MT"/>
                <a:cs typeface="Arial MT"/>
              </a:rPr>
              <a:t>J., &amp; </a:t>
            </a:r>
            <a:r>
              <a:rPr sz="2100" b="1" spc="-30" dirty="0">
                <a:solidFill>
                  <a:srgbClr val="1F2A44"/>
                </a:solidFill>
                <a:latin typeface="Arial MT"/>
                <a:cs typeface="Arial MT"/>
              </a:rPr>
              <a:t>Minkov, </a:t>
            </a:r>
            <a:r>
              <a:rPr sz="2100" b="1" dirty="0">
                <a:solidFill>
                  <a:srgbClr val="1F2A44"/>
                </a:solidFill>
                <a:latin typeface="Arial MT"/>
                <a:cs typeface="Arial MT"/>
              </a:rPr>
              <a:t>M. </a:t>
            </a:r>
            <a:r>
              <a:rPr sz="2100" b="1" spc="-5" dirty="0">
                <a:solidFill>
                  <a:srgbClr val="1F2A44"/>
                </a:solidFill>
                <a:latin typeface="Arial MT"/>
                <a:cs typeface="Arial MT"/>
              </a:rPr>
              <a:t>(2010, p. 6). Cultures and organizations: </a:t>
            </a:r>
            <a:r>
              <a:rPr sz="2100" b="1" spc="-10" dirty="0">
                <a:solidFill>
                  <a:srgbClr val="1F2A44"/>
                </a:solidFill>
                <a:latin typeface="Arial MT"/>
                <a:cs typeface="Arial MT"/>
              </a:rPr>
              <a:t>Software </a:t>
            </a:r>
            <a:r>
              <a:rPr sz="2100" b="1" spc="-5" dirty="0">
                <a:solidFill>
                  <a:srgbClr val="1F2A44"/>
                </a:solidFill>
                <a:latin typeface="Arial MT"/>
                <a:cs typeface="Arial MT"/>
              </a:rPr>
              <a:t>of the </a:t>
            </a:r>
            <a:r>
              <a:rPr sz="2100" b="1" dirty="0">
                <a:solidFill>
                  <a:srgbClr val="1F2A44"/>
                </a:solidFill>
                <a:latin typeface="Arial MT"/>
                <a:cs typeface="Arial MT"/>
              </a:rPr>
              <a:t> </a:t>
            </a:r>
            <a:r>
              <a:rPr sz="2100" b="1" spc="-5" dirty="0">
                <a:solidFill>
                  <a:srgbClr val="1F2A44"/>
                </a:solidFill>
                <a:latin typeface="Arial MT"/>
                <a:cs typeface="Arial MT"/>
              </a:rPr>
              <a:t>mind. Revised</a:t>
            </a:r>
            <a:r>
              <a:rPr sz="2100" b="1" spc="-10" dirty="0">
                <a:solidFill>
                  <a:srgbClr val="1F2A44"/>
                </a:solidFill>
                <a:latin typeface="Arial MT"/>
                <a:cs typeface="Arial MT"/>
              </a:rPr>
              <a:t> </a:t>
            </a:r>
            <a:r>
              <a:rPr sz="2100" b="1" spc="-5" dirty="0">
                <a:solidFill>
                  <a:srgbClr val="1F2A44"/>
                </a:solidFill>
                <a:latin typeface="Arial MT"/>
                <a:cs typeface="Arial MT"/>
              </a:rPr>
              <a:t>and</a:t>
            </a:r>
            <a:r>
              <a:rPr sz="2100" b="1" dirty="0">
                <a:solidFill>
                  <a:srgbClr val="1F2A44"/>
                </a:solidFill>
                <a:latin typeface="Arial MT"/>
                <a:cs typeface="Arial MT"/>
              </a:rPr>
              <a:t> </a:t>
            </a:r>
            <a:r>
              <a:rPr sz="2100" b="1" spc="-5" dirty="0">
                <a:solidFill>
                  <a:srgbClr val="1F2A44"/>
                </a:solidFill>
                <a:latin typeface="Arial MT"/>
                <a:cs typeface="Arial MT"/>
              </a:rPr>
              <a:t>Expanded</a:t>
            </a:r>
            <a:r>
              <a:rPr sz="2100" b="1" spc="-10" dirty="0">
                <a:solidFill>
                  <a:srgbClr val="1F2A44"/>
                </a:solidFill>
                <a:latin typeface="Arial MT"/>
                <a:cs typeface="Arial MT"/>
              </a:rPr>
              <a:t> </a:t>
            </a:r>
            <a:r>
              <a:rPr sz="2100" b="1" spc="-5" dirty="0">
                <a:solidFill>
                  <a:srgbClr val="1F2A44"/>
                </a:solidFill>
                <a:latin typeface="Arial MT"/>
                <a:cs typeface="Arial MT"/>
              </a:rPr>
              <a:t>3rd</a:t>
            </a:r>
            <a:r>
              <a:rPr sz="2100" b="1" dirty="0">
                <a:solidFill>
                  <a:srgbClr val="1F2A44"/>
                </a:solidFill>
                <a:latin typeface="Arial MT"/>
                <a:cs typeface="Arial MT"/>
              </a:rPr>
              <a:t> </a:t>
            </a:r>
            <a:r>
              <a:rPr sz="2100" b="1" spc="-5" dirty="0">
                <a:solidFill>
                  <a:srgbClr val="1F2A44"/>
                </a:solidFill>
                <a:latin typeface="Arial MT"/>
                <a:cs typeface="Arial MT"/>
              </a:rPr>
              <a:t>Edition.</a:t>
            </a:r>
            <a:r>
              <a:rPr sz="2100" b="1" spc="-15" dirty="0">
                <a:solidFill>
                  <a:srgbClr val="1F2A44"/>
                </a:solidFill>
                <a:latin typeface="Arial MT"/>
                <a:cs typeface="Arial MT"/>
              </a:rPr>
              <a:t> </a:t>
            </a:r>
            <a:r>
              <a:rPr sz="2100" b="1" spc="-5" dirty="0">
                <a:solidFill>
                  <a:srgbClr val="1F2A44"/>
                </a:solidFill>
                <a:latin typeface="Arial MT"/>
                <a:cs typeface="Arial MT"/>
              </a:rPr>
              <a:t>New</a:t>
            </a:r>
            <a:r>
              <a:rPr sz="2100" b="1" spc="-40" dirty="0">
                <a:solidFill>
                  <a:srgbClr val="1F2A44"/>
                </a:solidFill>
                <a:latin typeface="Arial MT"/>
                <a:cs typeface="Arial MT"/>
              </a:rPr>
              <a:t> York:</a:t>
            </a:r>
            <a:r>
              <a:rPr sz="2100" b="1" spc="-5" dirty="0">
                <a:solidFill>
                  <a:srgbClr val="1F2A44"/>
                </a:solidFill>
                <a:latin typeface="Arial MT"/>
                <a:cs typeface="Arial MT"/>
              </a:rPr>
              <a:t> McGraw-Hill.</a:t>
            </a:r>
            <a:endParaRPr sz="2100" b="1" dirty="0">
              <a:latin typeface="Arial MT"/>
              <a:cs typeface="Arial MT"/>
            </a:endParaRPr>
          </a:p>
        </p:txBody>
      </p:sp>
      <p:pic>
        <p:nvPicPr>
          <p:cNvPr id="4" name="object 4"/>
          <p:cNvPicPr/>
          <p:nvPr/>
        </p:nvPicPr>
        <p:blipFill>
          <a:blip r:embed="rId2" cstate="print"/>
          <a:stretch>
            <a:fillRect/>
          </a:stretch>
        </p:blipFill>
        <p:spPr>
          <a:xfrm>
            <a:off x="3505926" y="2493819"/>
            <a:ext cx="5159420" cy="2735080"/>
          </a:xfrm>
          <a:prstGeom prst="rect">
            <a:avLst/>
          </a:prstGeom>
        </p:spPr>
      </p:pic>
      <p:sp>
        <p:nvSpPr>
          <p:cNvPr id="5" name="Action Button: Custom 4">
            <a:hlinkClick r:id="" action="ppaction://noaction" highlightClick="1"/>
          </p:cNvPr>
          <p:cNvSpPr/>
          <p:nvPr/>
        </p:nvSpPr>
        <p:spPr>
          <a:xfrm>
            <a:off x="9021002" y="-215260"/>
            <a:ext cx="3042282" cy="1892174"/>
          </a:xfrm>
          <a:prstGeom prst="actionButtonBlank">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732712"/>
            <a:ext cx="7165975" cy="635000"/>
          </a:xfrm>
          <a:prstGeom prst="rect">
            <a:avLst/>
          </a:prstGeom>
        </p:spPr>
        <p:txBody>
          <a:bodyPr vert="horz" wrap="square" lIns="0" tIns="12065" rIns="0" bIns="0" rtlCol="0">
            <a:spAutoFit/>
          </a:bodyPr>
          <a:lstStyle/>
          <a:p>
            <a:pPr marL="12700">
              <a:lnSpc>
                <a:spcPct val="100000"/>
              </a:lnSpc>
              <a:spcBef>
                <a:spcPts val="95"/>
              </a:spcBef>
              <a:tabLst>
                <a:tab pos="3061970" algn="l"/>
              </a:tabLst>
            </a:pPr>
            <a:r>
              <a:rPr spc="-5" dirty="0"/>
              <a:t>Culture</a:t>
            </a:r>
            <a:r>
              <a:rPr spc="15" dirty="0"/>
              <a:t> </a:t>
            </a:r>
            <a:r>
              <a:rPr spc="-10" dirty="0"/>
              <a:t>as</a:t>
            </a:r>
            <a:r>
              <a:rPr spc="20" dirty="0"/>
              <a:t> </a:t>
            </a:r>
            <a:r>
              <a:rPr spc="-5" dirty="0"/>
              <a:t>a	</a:t>
            </a:r>
            <a:r>
              <a:rPr spc="-10" dirty="0"/>
              <a:t>Complex</a:t>
            </a:r>
            <a:r>
              <a:rPr spc="-20" dirty="0"/>
              <a:t> </a:t>
            </a:r>
            <a:r>
              <a:rPr spc="-10" dirty="0"/>
              <a:t>System</a:t>
            </a:r>
          </a:p>
        </p:txBody>
      </p:sp>
      <p:sp>
        <p:nvSpPr>
          <p:cNvPr id="3" name="object 3"/>
          <p:cNvSpPr txBox="1"/>
          <p:nvPr/>
        </p:nvSpPr>
        <p:spPr>
          <a:xfrm>
            <a:off x="916939" y="1819021"/>
            <a:ext cx="4945380" cy="3718967"/>
          </a:xfrm>
          <a:prstGeom prst="rect">
            <a:avLst/>
          </a:prstGeom>
        </p:spPr>
        <p:txBody>
          <a:bodyPr vert="horz" wrap="square" lIns="0" tIns="48260" rIns="0" bIns="0" rtlCol="0">
            <a:spAutoFit/>
          </a:bodyPr>
          <a:lstStyle/>
          <a:p>
            <a:pPr marL="12700" marR="5080">
              <a:lnSpc>
                <a:spcPts val="2270"/>
              </a:lnSpc>
              <a:spcBef>
                <a:spcPts val="380"/>
              </a:spcBef>
              <a:tabLst>
                <a:tab pos="240665" algn="l"/>
                <a:tab pos="241300" algn="l"/>
              </a:tabLst>
            </a:pPr>
            <a:r>
              <a:rPr sz="2400" b="1" dirty="0">
                <a:solidFill>
                  <a:schemeClr val="tx2">
                    <a:lumMod val="50000"/>
                  </a:schemeClr>
                </a:solidFill>
                <a:latin typeface="Arial MT"/>
                <a:cs typeface="Arial MT"/>
              </a:rPr>
              <a:t>A</a:t>
            </a:r>
            <a:r>
              <a:rPr sz="2400" b="1" spc="-120" dirty="0">
                <a:solidFill>
                  <a:schemeClr val="tx2">
                    <a:lumMod val="50000"/>
                  </a:schemeClr>
                </a:solidFill>
                <a:latin typeface="Arial MT"/>
                <a:cs typeface="Arial MT"/>
              </a:rPr>
              <a:t> </a:t>
            </a:r>
            <a:r>
              <a:rPr sz="2400" b="1" spc="-5" dirty="0">
                <a:solidFill>
                  <a:schemeClr val="tx2">
                    <a:lumMod val="50000"/>
                  </a:schemeClr>
                </a:solidFill>
                <a:latin typeface="Arial MT"/>
                <a:cs typeface="Arial MT"/>
              </a:rPr>
              <a:t>complex</a:t>
            </a:r>
            <a:r>
              <a:rPr sz="2400" b="1" spc="-15" dirty="0">
                <a:solidFill>
                  <a:schemeClr val="tx2">
                    <a:lumMod val="50000"/>
                  </a:schemeClr>
                </a:solidFill>
                <a:latin typeface="Arial MT"/>
                <a:cs typeface="Arial MT"/>
              </a:rPr>
              <a:t> </a:t>
            </a:r>
            <a:r>
              <a:rPr sz="2400" b="1" spc="-5" dirty="0">
                <a:solidFill>
                  <a:schemeClr val="tx2">
                    <a:lumMod val="50000"/>
                  </a:schemeClr>
                </a:solidFill>
                <a:latin typeface="Arial MT"/>
                <a:cs typeface="Arial MT"/>
              </a:rPr>
              <a:t>system</a:t>
            </a:r>
            <a:r>
              <a:rPr sz="2400" b="1" spc="-10" dirty="0">
                <a:solidFill>
                  <a:schemeClr val="tx2">
                    <a:lumMod val="50000"/>
                  </a:schemeClr>
                </a:solidFill>
                <a:latin typeface="Arial MT"/>
                <a:cs typeface="Arial MT"/>
              </a:rPr>
              <a:t> </a:t>
            </a:r>
            <a:r>
              <a:rPr sz="2400" b="1" spc="-5" dirty="0">
                <a:solidFill>
                  <a:schemeClr val="tx2">
                    <a:lumMod val="50000"/>
                  </a:schemeClr>
                </a:solidFill>
                <a:latin typeface="Arial MT"/>
                <a:cs typeface="Arial MT"/>
              </a:rPr>
              <a:t>of</a:t>
            </a:r>
            <a:r>
              <a:rPr sz="2400" b="1" spc="5" dirty="0">
                <a:solidFill>
                  <a:schemeClr val="tx2">
                    <a:lumMod val="50000"/>
                  </a:schemeClr>
                </a:solidFill>
                <a:latin typeface="Arial MT"/>
                <a:cs typeface="Arial MT"/>
              </a:rPr>
              <a:t> </a:t>
            </a:r>
            <a:r>
              <a:rPr sz="2400" b="1" spc="-5" dirty="0">
                <a:solidFill>
                  <a:schemeClr val="tx2">
                    <a:lumMod val="50000"/>
                  </a:schemeClr>
                </a:solidFill>
                <a:latin typeface="Arial MT"/>
                <a:cs typeface="Arial MT"/>
              </a:rPr>
              <a:t>shared</a:t>
            </a:r>
            <a:r>
              <a:rPr sz="2400" b="1" spc="-20" dirty="0">
                <a:solidFill>
                  <a:schemeClr val="tx2">
                    <a:lumMod val="50000"/>
                  </a:schemeClr>
                </a:solidFill>
                <a:latin typeface="Arial MT"/>
                <a:cs typeface="Arial MT"/>
              </a:rPr>
              <a:t> </a:t>
            </a:r>
            <a:r>
              <a:rPr sz="2400" b="1" spc="-5" dirty="0">
                <a:solidFill>
                  <a:schemeClr val="tx2">
                    <a:lumMod val="50000"/>
                  </a:schemeClr>
                </a:solidFill>
                <a:latin typeface="Arial MT"/>
                <a:cs typeface="Arial MT"/>
              </a:rPr>
              <a:t>values </a:t>
            </a:r>
            <a:r>
              <a:rPr sz="2400" b="1" spc="-10" dirty="0">
                <a:solidFill>
                  <a:schemeClr val="tx2">
                    <a:lumMod val="50000"/>
                  </a:schemeClr>
                </a:solidFill>
                <a:latin typeface="Arial MT"/>
                <a:cs typeface="Arial MT"/>
              </a:rPr>
              <a:t>and </a:t>
            </a:r>
            <a:r>
              <a:rPr sz="2400" b="1" spc="-570" dirty="0">
                <a:solidFill>
                  <a:schemeClr val="tx2">
                    <a:lumMod val="50000"/>
                  </a:schemeClr>
                </a:solidFill>
                <a:latin typeface="Arial MT"/>
                <a:cs typeface="Arial MT"/>
              </a:rPr>
              <a:t> </a:t>
            </a:r>
            <a:r>
              <a:rPr sz="2400" b="1" spc="-5" dirty="0">
                <a:solidFill>
                  <a:schemeClr val="tx2">
                    <a:lumMod val="50000"/>
                  </a:schemeClr>
                </a:solidFill>
                <a:latin typeface="Arial MT"/>
                <a:cs typeface="Arial MT"/>
              </a:rPr>
              <a:t>beliefs giving people a sense of </a:t>
            </a:r>
            <a:r>
              <a:rPr sz="2400" b="1" dirty="0">
                <a:solidFill>
                  <a:schemeClr val="tx2">
                    <a:lumMod val="50000"/>
                  </a:schemeClr>
                </a:solidFill>
                <a:latin typeface="Arial MT"/>
                <a:cs typeface="Arial MT"/>
              </a:rPr>
              <a:t> </a:t>
            </a:r>
            <a:r>
              <a:rPr sz="2400" b="1" spc="-5" dirty="0">
                <a:solidFill>
                  <a:schemeClr val="tx2">
                    <a:lumMod val="50000"/>
                  </a:schemeClr>
                </a:solidFill>
                <a:latin typeface="Arial MT"/>
                <a:cs typeface="Arial MT"/>
              </a:rPr>
              <a:t>belonging</a:t>
            </a:r>
            <a:r>
              <a:rPr sz="2400" b="1" spc="-30" dirty="0">
                <a:solidFill>
                  <a:schemeClr val="tx2">
                    <a:lumMod val="50000"/>
                  </a:schemeClr>
                </a:solidFill>
                <a:latin typeface="Arial MT"/>
                <a:cs typeface="Arial MT"/>
              </a:rPr>
              <a:t> </a:t>
            </a:r>
            <a:r>
              <a:rPr sz="2400" b="1" spc="-5" dirty="0">
                <a:solidFill>
                  <a:schemeClr val="tx2">
                    <a:lumMod val="50000"/>
                  </a:schemeClr>
                </a:solidFill>
                <a:latin typeface="Arial MT"/>
                <a:cs typeface="Arial MT"/>
              </a:rPr>
              <a:t>or identity</a:t>
            </a:r>
            <a:r>
              <a:rPr sz="2400" b="1" spc="-15" dirty="0">
                <a:solidFill>
                  <a:schemeClr val="tx2">
                    <a:lumMod val="50000"/>
                  </a:schemeClr>
                </a:solidFill>
                <a:latin typeface="Arial MT"/>
                <a:cs typeface="Arial MT"/>
              </a:rPr>
              <a:t> </a:t>
            </a:r>
            <a:r>
              <a:rPr sz="2400" b="1" spc="-5" dirty="0">
                <a:solidFill>
                  <a:schemeClr val="tx2">
                    <a:lumMod val="50000"/>
                  </a:schemeClr>
                </a:solidFill>
                <a:latin typeface="Arial MT"/>
                <a:cs typeface="Arial MT"/>
              </a:rPr>
              <a:t>through:</a:t>
            </a:r>
            <a:endParaRPr sz="2400" b="1" dirty="0">
              <a:solidFill>
                <a:schemeClr val="tx2">
                  <a:lumMod val="50000"/>
                </a:schemeClr>
              </a:solidFill>
              <a:latin typeface="Arial MT"/>
              <a:cs typeface="Arial MT"/>
            </a:endParaRPr>
          </a:p>
          <a:p>
            <a:pPr marL="241300" indent="-228600">
              <a:lnSpc>
                <a:spcPct val="100000"/>
              </a:lnSpc>
              <a:spcBef>
                <a:spcPts val="720"/>
              </a:spcBef>
              <a:buChar char="•"/>
              <a:tabLst>
                <a:tab pos="240665" algn="l"/>
                <a:tab pos="241300" algn="l"/>
              </a:tabLst>
            </a:pPr>
            <a:r>
              <a:rPr sz="2100" spc="-5" dirty="0">
                <a:solidFill>
                  <a:srgbClr val="1F2A44"/>
                </a:solidFill>
                <a:latin typeface="Arial MT"/>
                <a:cs typeface="Arial MT"/>
              </a:rPr>
              <a:t>Language</a:t>
            </a:r>
            <a:r>
              <a:rPr sz="2100" spc="-35" dirty="0">
                <a:solidFill>
                  <a:srgbClr val="1F2A44"/>
                </a:solidFill>
                <a:latin typeface="Arial MT"/>
                <a:cs typeface="Arial MT"/>
              </a:rPr>
              <a:t> </a:t>
            </a:r>
            <a:r>
              <a:rPr sz="2100" spc="-5" dirty="0">
                <a:solidFill>
                  <a:srgbClr val="1F2A44"/>
                </a:solidFill>
                <a:latin typeface="Arial MT"/>
                <a:cs typeface="Arial MT"/>
              </a:rPr>
              <a:t>and</a:t>
            </a:r>
            <a:r>
              <a:rPr sz="2100" spc="-15" dirty="0">
                <a:solidFill>
                  <a:srgbClr val="1F2A44"/>
                </a:solidFill>
                <a:latin typeface="Arial MT"/>
                <a:cs typeface="Arial MT"/>
              </a:rPr>
              <a:t> </a:t>
            </a:r>
            <a:r>
              <a:rPr sz="2100" spc="-5" dirty="0">
                <a:solidFill>
                  <a:srgbClr val="1F2A44"/>
                </a:solidFill>
                <a:latin typeface="Arial MT"/>
                <a:cs typeface="Arial MT"/>
              </a:rPr>
              <a:t>communication</a:t>
            </a:r>
            <a:endParaRPr sz="2100" dirty="0">
              <a:latin typeface="Arial MT"/>
              <a:cs typeface="Arial MT"/>
            </a:endParaRPr>
          </a:p>
          <a:p>
            <a:pPr marL="241300" indent="-228600">
              <a:lnSpc>
                <a:spcPct val="100000"/>
              </a:lnSpc>
              <a:spcBef>
                <a:spcPts val="745"/>
              </a:spcBef>
              <a:buChar char="•"/>
              <a:tabLst>
                <a:tab pos="240665" algn="l"/>
                <a:tab pos="241300" algn="l"/>
              </a:tabLst>
            </a:pPr>
            <a:r>
              <a:rPr sz="2100" spc="-5" dirty="0">
                <a:solidFill>
                  <a:srgbClr val="1F2A44"/>
                </a:solidFill>
                <a:latin typeface="Arial MT"/>
                <a:cs typeface="Arial MT"/>
              </a:rPr>
              <a:t>History</a:t>
            </a:r>
            <a:r>
              <a:rPr sz="2100" spc="-15" dirty="0">
                <a:solidFill>
                  <a:srgbClr val="1F2A44"/>
                </a:solidFill>
                <a:latin typeface="Arial MT"/>
                <a:cs typeface="Arial MT"/>
              </a:rPr>
              <a:t> </a:t>
            </a:r>
            <a:r>
              <a:rPr sz="2100" spc="-5" dirty="0">
                <a:solidFill>
                  <a:srgbClr val="1F2A44"/>
                </a:solidFill>
                <a:latin typeface="Arial MT"/>
                <a:cs typeface="Arial MT"/>
              </a:rPr>
              <a:t>and</a:t>
            </a:r>
            <a:r>
              <a:rPr sz="2100" spc="-25" dirty="0">
                <a:solidFill>
                  <a:srgbClr val="1F2A44"/>
                </a:solidFill>
                <a:latin typeface="Arial MT"/>
                <a:cs typeface="Arial MT"/>
              </a:rPr>
              <a:t> </a:t>
            </a:r>
            <a:r>
              <a:rPr sz="2100" spc="-10" dirty="0">
                <a:solidFill>
                  <a:srgbClr val="1F2A44"/>
                </a:solidFill>
                <a:latin typeface="Arial MT"/>
                <a:cs typeface="Arial MT"/>
              </a:rPr>
              <a:t>geography</a:t>
            </a:r>
            <a:endParaRPr sz="2100" dirty="0">
              <a:latin typeface="Arial MT"/>
              <a:cs typeface="Arial MT"/>
            </a:endParaRPr>
          </a:p>
          <a:p>
            <a:pPr marL="241300" indent="-228600">
              <a:lnSpc>
                <a:spcPct val="100000"/>
              </a:lnSpc>
              <a:spcBef>
                <a:spcPts val="745"/>
              </a:spcBef>
              <a:buChar char="•"/>
              <a:tabLst>
                <a:tab pos="240665" algn="l"/>
                <a:tab pos="241300" algn="l"/>
              </a:tabLst>
            </a:pPr>
            <a:r>
              <a:rPr sz="2100" spc="-5" dirty="0">
                <a:solidFill>
                  <a:srgbClr val="1F2A44"/>
                </a:solidFill>
                <a:latin typeface="Arial MT"/>
                <a:cs typeface="Arial MT"/>
              </a:rPr>
              <a:t>Arts</a:t>
            </a:r>
            <a:r>
              <a:rPr sz="2100" spc="-25" dirty="0">
                <a:solidFill>
                  <a:srgbClr val="1F2A44"/>
                </a:solidFill>
                <a:latin typeface="Arial MT"/>
                <a:cs typeface="Arial MT"/>
              </a:rPr>
              <a:t> </a:t>
            </a:r>
            <a:r>
              <a:rPr sz="2100" spc="-5" dirty="0">
                <a:solidFill>
                  <a:srgbClr val="1F2A44"/>
                </a:solidFill>
                <a:latin typeface="Arial MT"/>
                <a:cs typeface="Arial MT"/>
              </a:rPr>
              <a:t>and</a:t>
            </a:r>
            <a:r>
              <a:rPr sz="2100" spc="-20" dirty="0">
                <a:solidFill>
                  <a:srgbClr val="1F2A44"/>
                </a:solidFill>
                <a:latin typeface="Arial MT"/>
                <a:cs typeface="Arial MT"/>
              </a:rPr>
              <a:t> </a:t>
            </a:r>
            <a:r>
              <a:rPr sz="2100" spc="-5" dirty="0">
                <a:solidFill>
                  <a:srgbClr val="1F2A44"/>
                </a:solidFill>
                <a:latin typeface="Arial MT"/>
                <a:cs typeface="Arial MT"/>
              </a:rPr>
              <a:t>traditions</a:t>
            </a:r>
            <a:endParaRPr sz="2100" dirty="0">
              <a:latin typeface="Arial MT"/>
              <a:cs typeface="Arial MT"/>
            </a:endParaRPr>
          </a:p>
          <a:p>
            <a:pPr marL="241300" indent="-228600">
              <a:lnSpc>
                <a:spcPct val="100000"/>
              </a:lnSpc>
              <a:spcBef>
                <a:spcPts val="755"/>
              </a:spcBef>
              <a:buChar char="•"/>
              <a:tabLst>
                <a:tab pos="240665" algn="l"/>
                <a:tab pos="241300" algn="l"/>
              </a:tabLst>
            </a:pPr>
            <a:r>
              <a:rPr sz="2100" spc="-5" dirty="0">
                <a:solidFill>
                  <a:srgbClr val="1F2A44"/>
                </a:solidFill>
                <a:latin typeface="Arial MT"/>
                <a:cs typeface="Arial MT"/>
              </a:rPr>
              <a:t>Beliefs</a:t>
            </a:r>
            <a:r>
              <a:rPr sz="2100" spc="-35" dirty="0">
                <a:solidFill>
                  <a:srgbClr val="1F2A44"/>
                </a:solidFill>
                <a:latin typeface="Arial MT"/>
                <a:cs typeface="Arial MT"/>
              </a:rPr>
              <a:t> </a:t>
            </a:r>
            <a:r>
              <a:rPr sz="2100" spc="-5" dirty="0">
                <a:solidFill>
                  <a:srgbClr val="1F2A44"/>
                </a:solidFill>
                <a:latin typeface="Arial MT"/>
                <a:cs typeface="Arial MT"/>
              </a:rPr>
              <a:t>and</a:t>
            </a:r>
            <a:r>
              <a:rPr sz="2100" spc="-35" dirty="0">
                <a:solidFill>
                  <a:srgbClr val="1F2A44"/>
                </a:solidFill>
                <a:latin typeface="Arial MT"/>
                <a:cs typeface="Arial MT"/>
              </a:rPr>
              <a:t> </a:t>
            </a:r>
            <a:r>
              <a:rPr sz="2100" spc="-5" dirty="0">
                <a:solidFill>
                  <a:srgbClr val="1F2A44"/>
                </a:solidFill>
                <a:latin typeface="Arial MT"/>
                <a:cs typeface="Arial MT"/>
              </a:rPr>
              <a:t>religion</a:t>
            </a:r>
            <a:endParaRPr sz="2100" dirty="0">
              <a:latin typeface="Arial MT"/>
              <a:cs typeface="Arial MT"/>
            </a:endParaRPr>
          </a:p>
          <a:p>
            <a:pPr marL="241300" indent="-228600">
              <a:lnSpc>
                <a:spcPct val="100000"/>
              </a:lnSpc>
              <a:spcBef>
                <a:spcPts val="745"/>
              </a:spcBef>
              <a:buChar char="•"/>
              <a:tabLst>
                <a:tab pos="240665" algn="l"/>
                <a:tab pos="241300" algn="l"/>
              </a:tabLst>
            </a:pPr>
            <a:r>
              <a:rPr sz="2100" spc="-5" dirty="0">
                <a:solidFill>
                  <a:srgbClr val="1F2A44"/>
                </a:solidFill>
                <a:latin typeface="Arial MT"/>
                <a:cs typeface="Arial MT"/>
              </a:rPr>
              <a:t>Food</a:t>
            </a:r>
            <a:r>
              <a:rPr sz="2100" spc="-20" dirty="0">
                <a:solidFill>
                  <a:srgbClr val="1F2A44"/>
                </a:solidFill>
                <a:latin typeface="Arial MT"/>
                <a:cs typeface="Arial MT"/>
              </a:rPr>
              <a:t> </a:t>
            </a:r>
            <a:r>
              <a:rPr sz="2100" spc="-5" dirty="0">
                <a:solidFill>
                  <a:srgbClr val="1F2A44"/>
                </a:solidFill>
                <a:latin typeface="Arial MT"/>
                <a:cs typeface="Arial MT"/>
              </a:rPr>
              <a:t>and</a:t>
            </a:r>
            <a:r>
              <a:rPr sz="2100" spc="-35" dirty="0">
                <a:solidFill>
                  <a:srgbClr val="1F2A44"/>
                </a:solidFill>
                <a:latin typeface="Arial MT"/>
                <a:cs typeface="Arial MT"/>
              </a:rPr>
              <a:t> </a:t>
            </a:r>
            <a:r>
              <a:rPr sz="2100" spc="-5" dirty="0">
                <a:solidFill>
                  <a:srgbClr val="1F2A44"/>
                </a:solidFill>
                <a:latin typeface="Arial MT"/>
                <a:cs typeface="Arial MT"/>
              </a:rPr>
              <a:t>cuisine</a:t>
            </a:r>
            <a:endParaRPr sz="2100" dirty="0">
              <a:latin typeface="Arial MT"/>
              <a:cs typeface="Arial MT"/>
            </a:endParaRPr>
          </a:p>
          <a:p>
            <a:pPr marL="241300" indent="-228600">
              <a:lnSpc>
                <a:spcPct val="100000"/>
              </a:lnSpc>
              <a:spcBef>
                <a:spcPts val="740"/>
              </a:spcBef>
              <a:buChar char="•"/>
              <a:tabLst>
                <a:tab pos="240665" algn="l"/>
                <a:tab pos="241300" algn="l"/>
              </a:tabLst>
            </a:pPr>
            <a:r>
              <a:rPr sz="2100" spc="-5" dirty="0">
                <a:solidFill>
                  <a:srgbClr val="1F2A44"/>
                </a:solidFill>
                <a:latin typeface="Arial MT"/>
                <a:cs typeface="Arial MT"/>
              </a:rPr>
              <a:t>Architecture</a:t>
            </a:r>
            <a:endParaRPr sz="2100" dirty="0">
              <a:latin typeface="Arial MT"/>
              <a:cs typeface="Arial MT"/>
            </a:endParaRPr>
          </a:p>
        </p:txBody>
      </p:sp>
      <p:sp>
        <p:nvSpPr>
          <p:cNvPr id="4" name="object 4"/>
          <p:cNvSpPr txBox="1"/>
          <p:nvPr/>
        </p:nvSpPr>
        <p:spPr>
          <a:xfrm>
            <a:off x="6753860" y="2961158"/>
            <a:ext cx="4495800" cy="2402581"/>
          </a:xfrm>
          <a:prstGeom prst="rect">
            <a:avLst/>
          </a:prstGeom>
        </p:spPr>
        <p:txBody>
          <a:bodyPr vert="horz" wrap="square" lIns="0" tIns="108585" rIns="0" bIns="0" rtlCol="0">
            <a:spAutoFit/>
          </a:bodyPr>
          <a:lstStyle/>
          <a:p>
            <a:pPr marL="241300" indent="-228600">
              <a:lnSpc>
                <a:spcPct val="100000"/>
              </a:lnSpc>
              <a:spcBef>
                <a:spcPts val="855"/>
              </a:spcBef>
              <a:buChar char="•"/>
              <a:tabLst>
                <a:tab pos="240665" algn="l"/>
                <a:tab pos="241300" algn="l"/>
              </a:tabLst>
            </a:pPr>
            <a:r>
              <a:rPr sz="2100" spc="-5" dirty="0">
                <a:solidFill>
                  <a:srgbClr val="1F2A44"/>
                </a:solidFill>
                <a:latin typeface="Arial MT"/>
                <a:cs typeface="Arial MT"/>
              </a:rPr>
              <a:t>Ceremonies</a:t>
            </a:r>
            <a:r>
              <a:rPr sz="2100" spc="-20" dirty="0">
                <a:solidFill>
                  <a:srgbClr val="1F2A44"/>
                </a:solidFill>
                <a:latin typeface="Arial MT"/>
                <a:cs typeface="Arial MT"/>
              </a:rPr>
              <a:t> </a:t>
            </a:r>
            <a:r>
              <a:rPr sz="2100" spc="-5" dirty="0">
                <a:solidFill>
                  <a:srgbClr val="1F2A44"/>
                </a:solidFill>
                <a:latin typeface="Arial MT"/>
                <a:cs typeface="Arial MT"/>
              </a:rPr>
              <a:t>and</a:t>
            </a:r>
            <a:r>
              <a:rPr sz="2100" spc="-30" dirty="0">
                <a:solidFill>
                  <a:srgbClr val="1F2A44"/>
                </a:solidFill>
                <a:latin typeface="Arial MT"/>
                <a:cs typeface="Arial MT"/>
              </a:rPr>
              <a:t> </a:t>
            </a:r>
            <a:r>
              <a:rPr sz="2100" spc="-5" dirty="0">
                <a:solidFill>
                  <a:srgbClr val="1F2A44"/>
                </a:solidFill>
                <a:latin typeface="Arial MT"/>
                <a:cs typeface="Arial MT"/>
              </a:rPr>
              <a:t>festivals</a:t>
            </a:r>
            <a:endParaRPr sz="2100" dirty="0">
              <a:latin typeface="Arial MT"/>
              <a:cs typeface="Arial MT"/>
            </a:endParaRPr>
          </a:p>
          <a:p>
            <a:pPr marL="241300" marR="5080" indent="-228600">
              <a:lnSpc>
                <a:spcPts val="2270"/>
              </a:lnSpc>
              <a:spcBef>
                <a:spcPts val="1040"/>
              </a:spcBef>
              <a:buChar char="•"/>
              <a:tabLst>
                <a:tab pos="240665" algn="l"/>
                <a:tab pos="241300" algn="l"/>
              </a:tabLst>
            </a:pPr>
            <a:r>
              <a:rPr sz="2100" spc="-10" dirty="0">
                <a:solidFill>
                  <a:srgbClr val="1F2A44"/>
                </a:solidFill>
                <a:latin typeface="Arial MT"/>
                <a:cs typeface="Arial MT"/>
              </a:rPr>
              <a:t>Nonverbal </a:t>
            </a:r>
            <a:r>
              <a:rPr sz="2100" spc="-5" dirty="0">
                <a:solidFill>
                  <a:srgbClr val="1F2A44"/>
                </a:solidFill>
                <a:latin typeface="Arial MT"/>
                <a:cs typeface="Arial MT"/>
              </a:rPr>
              <a:t>communication and </a:t>
            </a:r>
            <a:r>
              <a:rPr sz="2100" spc="-10" dirty="0">
                <a:solidFill>
                  <a:srgbClr val="1F2A44"/>
                </a:solidFill>
                <a:latin typeface="Arial MT"/>
                <a:cs typeface="Arial MT"/>
              </a:rPr>
              <a:t>body </a:t>
            </a:r>
            <a:r>
              <a:rPr sz="2100" spc="-570" dirty="0">
                <a:solidFill>
                  <a:srgbClr val="1F2A44"/>
                </a:solidFill>
                <a:latin typeface="Arial MT"/>
                <a:cs typeface="Arial MT"/>
              </a:rPr>
              <a:t> </a:t>
            </a:r>
            <a:r>
              <a:rPr sz="2100" spc="-5" dirty="0">
                <a:solidFill>
                  <a:srgbClr val="1F2A44"/>
                </a:solidFill>
                <a:latin typeface="Arial MT"/>
                <a:cs typeface="Arial MT"/>
              </a:rPr>
              <a:t>language</a:t>
            </a:r>
            <a:endParaRPr sz="2100" dirty="0">
              <a:latin typeface="Arial MT"/>
              <a:cs typeface="Arial MT"/>
            </a:endParaRPr>
          </a:p>
          <a:p>
            <a:pPr marL="241300" indent="-228600">
              <a:lnSpc>
                <a:spcPct val="100000"/>
              </a:lnSpc>
              <a:spcBef>
                <a:spcPts val="705"/>
              </a:spcBef>
              <a:buChar char="•"/>
              <a:tabLst>
                <a:tab pos="240665" algn="l"/>
                <a:tab pos="241300" algn="l"/>
              </a:tabLst>
            </a:pPr>
            <a:r>
              <a:rPr sz="2100" spc="-5" dirty="0">
                <a:solidFill>
                  <a:srgbClr val="1F2A44"/>
                </a:solidFill>
                <a:latin typeface="Arial MT"/>
                <a:cs typeface="Arial MT"/>
              </a:rPr>
              <a:t>Business</a:t>
            </a:r>
            <a:r>
              <a:rPr sz="2100" spc="-50" dirty="0">
                <a:solidFill>
                  <a:srgbClr val="1F2A44"/>
                </a:solidFill>
                <a:latin typeface="Arial MT"/>
                <a:cs typeface="Arial MT"/>
              </a:rPr>
              <a:t> </a:t>
            </a:r>
            <a:r>
              <a:rPr sz="2100" spc="-5" dirty="0">
                <a:solidFill>
                  <a:srgbClr val="1F2A44"/>
                </a:solidFill>
                <a:latin typeface="Arial MT"/>
                <a:cs typeface="Arial MT"/>
              </a:rPr>
              <a:t>etiquette</a:t>
            </a:r>
            <a:endParaRPr sz="2100" dirty="0">
              <a:latin typeface="Arial MT"/>
              <a:cs typeface="Arial MT"/>
            </a:endParaRPr>
          </a:p>
          <a:p>
            <a:pPr marL="241300" indent="-228600">
              <a:lnSpc>
                <a:spcPct val="100000"/>
              </a:lnSpc>
              <a:spcBef>
                <a:spcPts val="745"/>
              </a:spcBef>
              <a:buChar char="•"/>
              <a:tabLst>
                <a:tab pos="240665" algn="l"/>
                <a:tab pos="241300" algn="l"/>
              </a:tabLst>
            </a:pPr>
            <a:r>
              <a:rPr sz="2100" spc="-5" dirty="0">
                <a:solidFill>
                  <a:srgbClr val="1F2A44"/>
                </a:solidFill>
                <a:latin typeface="Arial MT"/>
                <a:cs typeface="Arial MT"/>
              </a:rPr>
              <a:t>Leadership</a:t>
            </a:r>
            <a:r>
              <a:rPr sz="2100" spc="-60" dirty="0">
                <a:solidFill>
                  <a:srgbClr val="1F2A44"/>
                </a:solidFill>
                <a:latin typeface="Arial MT"/>
                <a:cs typeface="Arial MT"/>
              </a:rPr>
              <a:t> </a:t>
            </a:r>
            <a:r>
              <a:rPr sz="2100" spc="-5" dirty="0">
                <a:solidFill>
                  <a:srgbClr val="1F2A44"/>
                </a:solidFill>
                <a:latin typeface="Arial MT"/>
                <a:cs typeface="Arial MT"/>
              </a:rPr>
              <a:t>styles</a:t>
            </a:r>
            <a:endParaRPr sz="2100" dirty="0">
              <a:latin typeface="Arial MT"/>
              <a:cs typeface="Arial MT"/>
            </a:endParaRPr>
          </a:p>
          <a:p>
            <a:pPr marL="241300" indent="-228600">
              <a:lnSpc>
                <a:spcPct val="100000"/>
              </a:lnSpc>
              <a:spcBef>
                <a:spcPts val="755"/>
              </a:spcBef>
              <a:buChar char="•"/>
              <a:tabLst>
                <a:tab pos="240665" algn="l"/>
                <a:tab pos="241300" algn="l"/>
              </a:tabLst>
            </a:pPr>
            <a:r>
              <a:rPr sz="2100" spc="-5" dirty="0">
                <a:solidFill>
                  <a:srgbClr val="1F2A44"/>
                </a:solidFill>
                <a:latin typeface="Arial MT"/>
                <a:cs typeface="Arial MT"/>
              </a:rPr>
              <a:t>Personal</a:t>
            </a:r>
            <a:r>
              <a:rPr sz="2100" spc="-35" dirty="0">
                <a:solidFill>
                  <a:srgbClr val="1F2A44"/>
                </a:solidFill>
                <a:latin typeface="Arial MT"/>
                <a:cs typeface="Arial MT"/>
              </a:rPr>
              <a:t> </a:t>
            </a:r>
            <a:r>
              <a:rPr sz="2100" spc="-5" dirty="0">
                <a:solidFill>
                  <a:srgbClr val="1F2A44"/>
                </a:solidFill>
                <a:latin typeface="Arial MT"/>
                <a:cs typeface="Arial MT"/>
              </a:rPr>
              <a:t>goals</a:t>
            </a:r>
            <a:r>
              <a:rPr sz="2100" spc="-15" dirty="0">
                <a:solidFill>
                  <a:srgbClr val="1F2A44"/>
                </a:solidFill>
                <a:latin typeface="Arial MT"/>
                <a:cs typeface="Arial MT"/>
              </a:rPr>
              <a:t> </a:t>
            </a:r>
            <a:r>
              <a:rPr sz="2100" spc="-5" dirty="0">
                <a:solidFill>
                  <a:srgbClr val="1F2A44"/>
                </a:solidFill>
                <a:latin typeface="Arial MT"/>
                <a:cs typeface="Arial MT"/>
              </a:rPr>
              <a:t>and</a:t>
            </a:r>
            <a:r>
              <a:rPr sz="2100" spc="-15" dirty="0">
                <a:solidFill>
                  <a:srgbClr val="1F2A44"/>
                </a:solidFill>
                <a:latin typeface="Arial MT"/>
                <a:cs typeface="Arial MT"/>
              </a:rPr>
              <a:t> </a:t>
            </a:r>
            <a:r>
              <a:rPr sz="2100" spc="-5" dirty="0" smtClean="0">
                <a:solidFill>
                  <a:srgbClr val="1F2A44"/>
                </a:solidFill>
                <a:latin typeface="Arial MT"/>
                <a:cs typeface="Arial MT"/>
              </a:rPr>
              <a:t>incentives</a:t>
            </a:r>
            <a:endParaRPr sz="2100" dirty="0">
              <a:latin typeface="Arial MT"/>
              <a:cs typeface="Arial MT"/>
            </a:endParaRPr>
          </a:p>
        </p:txBody>
      </p:sp>
      <p:sp>
        <p:nvSpPr>
          <p:cNvPr id="5" name="Action Button: Custom 4">
            <a:hlinkClick r:id="" action="ppaction://noaction" highlightClick="1"/>
          </p:cNvPr>
          <p:cNvSpPr/>
          <p:nvPr/>
        </p:nvSpPr>
        <p:spPr>
          <a:xfrm>
            <a:off x="8746682" y="92311"/>
            <a:ext cx="3042282" cy="1892174"/>
          </a:xfrm>
          <a:prstGeom prst="actionButtonBlank">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49310"/>
            <a:ext cx="7655587" cy="689291"/>
          </a:xfrm>
          <a:prstGeom prst="rect">
            <a:avLst/>
          </a:prstGeom>
        </p:spPr>
        <p:txBody>
          <a:bodyPr vert="horz" wrap="square" lIns="0" tIns="12065" rIns="0" bIns="0" rtlCol="0">
            <a:spAutoFit/>
          </a:bodyPr>
          <a:lstStyle/>
          <a:p>
            <a:pPr marL="12700">
              <a:lnSpc>
                <a:spcPct val="100000"/>
              </a:lnSpc>
              <a:spcBef>
                <a:spcPts val="95"/>
              </a:spcBef>
            </a:pPr>
            <a:r>
              <a:rPr spc="-10" dirty="0"/>
              <a:t>Can</a:t>
            </a:r>
            <a:r>
              <a:rPr spc="-5" dirty="0"/>
              <a:t> Culture be</a:t>
            </a:r>
            <a:r>
              <a:rPr dirty="0"/>
              <a:t> </a:t>
            </a:r>
            <a:r>
              <a:rPr spc="-10" dirty="0"/>
              <a:t>Measured?</a:t>
            </a:r>
          </a:p>
        </p:txBody>
      </p:sp>
      <p:sp>
        <p:nvSpPr>
          <p:cNvPr id="3" name="object 3"/>
          <p:cNvSpPr txBox="1"/>
          <p:nvPr/>
        </p:nvSpPr>
        <p:spPr>
          <a:xfrm>
            <a:off x="916939" y="1819021"/>
            <a:ext cx="10229850" cy="3177793"/>
          </a:xfrm>
          <a:prstGeom prst="rect">
            <a:avLst/>
          </a:prstGeom>
        </p:spPr>
        <p:txBody>
          <a:bodyPr vert="horz" wrap="square" lIns="0" tIns="48260" rIns="0" bIns="0" rtlCol="0">
            <a:spAutoFit/>
          </a:bodyPr>
          <a:lstStyle/>
          <a:p>
            <a:pPr marL="240665" marR="5080" indent="-228600">
              <a:lnSpc>
                <a:spcPts val="2270"/>
              </a:lnSpc>
              <a:spcBef>
                <a:spcPts val="380"/>
              </a:spcBef>
              <a:buChar char="•"/>
              <a:tabLst>
                <a:tab pos="240665" algn="l"/>
                <a:tab pos="241300" algn="l"/>
              </a:tabLst>
            </a:pPr>
            <a:r>
              <a:rPr sz="2400" spc="-10" dirty="0">
                <a:solidFill>
                  <a:srgbClr val="1F2A44"/>
                </a:solidFill>
                <a:latin typeface="Arial MT"/>
                <a:cs typeface="Arial MT"/>
              </a:rPr>
              <a:t>Working</a:t>
            </a:r>
            <a:r>
              <a:rPr sz="2400" spc="-15" dirty="0">
                <a:solidFill>
                  <a:srgbClr val="1F2A44"/>
                </a:solidFill>
                <a:latin typeface="Arial MT"/>
                <a:cs typeface="Arial MT"/>
              </a:rPr>
              <a:t> </a:t>
            </a:r>
            <a:r>
              <a:rPr sz="2400" spc="-5" dirty="0">
                <a:solidFill>
                  <a:srgbClr val="1F2A44"/>
                </a:solidFill>
                <a:latin typeface="Arial MT"/>
                <a:cs typeface="Arial MT"/>
              </a:rPr>
              <a:t>and</a:t>
            </a:r>
            <a:r>
              <a:rPr sz="2400" spc="5" dirty="0">
                <a:solidFill>
                  <a:srgbClr val="1F2A44"/>
                </a:solidFill>
                <a:latin typeface="Arial MT"/>
                <a:cs typeface="Arial MT"/>
              </a:rPr>
              <a:t> </a:t>
            </a:r>
            <a:r>
              <a:rPr sz="2400" spc="-5" dirty="0">
                <a:solidFill>
                  <a:srgbClr val="1F2A44"/>
                </a:solidFill>
                <a:latin typeface="Arial MT"/>
                <a:cs typeface="Arial MT"/>
              </a:rPr>
              <a:t>studying</a:t>
            </a:r>
            <a:r>
              <a:rPr sz="2400" spc="-10" dirty="0">
                <a:solidFill>
                  <a:srgbClr val="1F2A44"/>
                </a:solidFill>
                <a:latin typeface="Arial MT"/>
                <a:cs typeface="Arial MT"/>
              </a:rPr>
              <a:t> </a:t>
            </a:r>
            <a:r>
              <a:rPr sz="2400" spc="-5" dirty="0">
                <a:solidFill>
                  <a:srgbClr val="1F2A44"/>
                </a:solidFill>
                <a:latin typeface="Arial MT"/>
                <a:cs typeface="Arial MT"/>
              </a:rPr>
              <a:t>with</a:t>
            </a:r>
            <a:r>
              <a:rPr sz="2400" spc="-10" dirty="0">
                <a:solidFill>
                  <a:srgbClr val="1F2A44"/>
                </a:solidFill>
                <a:latin typeface="Arial MT"/>
                <a:cs typeface="Arial MT"/>
              </a:rPr>
              <a:t> </a:t>
            </a:r>
            <a:r>
              <a:rPr sz="2400" spc="-5" dirty="0">
                <a:solidFill>
                  <a:srgbClr val="1F2A44"/>
                </a:solidFill>
                <a:latin typeface="Arial MT"/>
                <a:cs typeface="Arial MT"/>
              </a:rPr>
              <a:t>people</a:t>
            </a:r>
            <a:r>
              <a:rPr sz="2400" spc="-10" dirty="0">
                <a:solidFill>
                  <a:srgbClr val="1F2A44"/>
                </a:solidFill>
                <a:latin typeface="Arial MT"/>
                <a:cs typeface="Arial MT"/>
              </a:rPr>
              <a:t> </a:t>
            </a:r>
            <a:r>
              <a:rPr sz="2400" spc="-5" dirty="0">
                <a:solidFill>
                  <a:srgbClr val="1F2A44"/>
                </a:solidFill>
                <a:latin typeface="Arial MT"/>
                <a:cs typeface="Arial MT"/>
              </a:rPr>
              <a:t>from</a:t>
            </a:r>
            <a:r>
              <a:rPr sz="2400" spc="5" dirty="0">
                <a:solidFill>
                  <a:srgbClr val="1F2A44"/>
                </a:solidFill>
                <a:latin typeface="Arial MT"/>
                <a:cs typeface="Arial MT"/>
              </a:rPr>
              <a:t> </a:t>
            </a:r>
            <a:r>
              <a:rPr sz="2400" spc="-5" dirty="0">
                <a:solidFill>
                  <a:srgbClr val="1F2A44"/>
                </a:solidFill>
                <a:latin typeface="Arial MT"/>
                <a:cs typeface="Arial MT"/>
              </a:rPr>
              <a:t>diverse</a:t>
            </a:r>
            <a:r>
              <a:rPr sz="2400" spc="5" dirty="0">
                <a:solidFill>
                  <a:srgbClr val="1F2A44"/>
                </a:solidFill>
                <a:latin typeface="Arial MT"/>
                <a:cs typeface="Arial MT"/>
              </a:rPr>
              <a:t> </a:t>
            </a:r>
            <a:r>
              <a:rPr sz="2400" spc="-5" dirty="0">
                <a:solidFill>
                  <a:srgbClr val="1F2A44"/>
                </a:solidFill>
                <a:latin typeface="Arial MT"/>
                <a:cs typeface="Arial MT"/>
              </a:rPr>
              <a:t>cultures</a:t>
            </a:r>
            <a:r>
              <a:rPr sz="2400" spc="-10" dirty="0">
                <a:solidFill>
                  <a:srgbClr val="1F2A44"/>
                </a:solidFill>
                <a:latin typeface="Arial MT"/>
                <a:cs typeface="Arial MT"/>
              </a:rPr>
              <a:t> </a:t>
            </a:r>
            <a:r>
              <a:rPr sz="2400" spc="-5" dirty="0">
                <a:solidFill>
                  <a:srgbClr val="1F2A44"/>
                </a:solidFill>
                <a:latin typeface="Arial MT"/>
                <a:cs typeface="Arial MT"/>
              </a:rPr>
              <a:t>requires</a:t>
            </a:r>
            <a:r>
              <a:rPr sz="2400" dirty="0">
                <a:solidFill>
                  <a:srgbClr val="1F2A44"/>
                </a:solidFill>
                <a:latin typeface="Arial MT"/>
                <a:cs typeface="Arial MT"/>
              </a:rPr>
              <a:t> </a:t>
            </a:r>
            <a:r>
              <a:rPr sz="2400" spc="-5" dirty="0">
                <a:solidFill>
                  <a:srgbClr val="1F2A44"/>
                </a:solidFill>
                <a:latin typeface="Arial MT"/>
                <a:cs typeface="Arial MT"/>
              </a:rPr>
              <a:t>an</a:t>
            </a:r>
            <a:r>
              <a:rPr sz="2400" spc="5" dirty="0">
                <a:solidFill>
                  <a:srgbClr val="1F2A44"/>
                </a:solidFill>
                <a:latin typeface="Arial MT"/>
                <a:cs typeface="Arial MT"/>
              </a:rPr>
              <a:t> </a:t>
            </a:r>
            <a:r>
              <a:rPr sz="2400" spc="-5" dirty="0">
                <a:solidFill>
                  <a:srgbClr val="1F2A44"/>
                </a:solidFill>
                <a:latin typeface="Arial MT"/>
                <a:cs typeface="Arial MT"/>
              </a:rPr>
              <a:t>understanding</a:t>
            </a:r>
            <a:r>
              <a:rPr sz="2400" spc="-20" dirty="0">
                <a:solidFill>
                  <a:srgbClr val="1F2A44"/>
                </a:solidFill>
                <a:latin typeface="Arial MT"/>
                <a:cs typeface="Arial MT"/>
              </a:rPr>
              <a:t> </a:t>
            </a:r>
            <a:r>
              <a:rPr sz="2400" spc="-5" dirty="0">
                <a:solidFill>
                  <a:srgbClr val="1F2A44"/>
                </a:solidFill>
                <a:latin typeface="Arial MT"/>
                <a:cs typeface="Arial MT"/>
              </a:rPr>
              <a:t>of </a:t>
            </a:r>
            <a:r>
              <a:rPr sz="2400" spc="-570" dirty="0">
                <a:solidFill>
                  <a:srgbClr val="1F2A44"/>
                </a:solidFill>
                <a:latin typeface="Arial MT"/>
                <a:cs typeface="Arial MT"/>
              </a:rPr>
              <a:t> </a:t>
            </a:r>
            <a:r>
              <a:rPr sz="2400" spc="-5" dirty="0">
                <a:solidFill>
                  <a:srgbClr val="1F2A44"/>
                </a:solidFill>
                <a:latin typeface="Arial MT"/>
                <a:cs typeface="Arial MT"/>
              </a:rPr>
              <a:t>participants’ </a:t>
            </a:r>
            <a:r>
              <a:rPr sz="2400" spc="-5" dirty="0">
                <a:solidFill>
                  <a:srgbClr val="FF0000"/>
                </a:solidFill>
                <a:latin typeface="Arial MT"/>
                <a:cs typeface="Arial MT"/>
              </a:rPr>
              <a:t>social values of </a:t>
            </a:r>
            <a:r>
              <a:rPr sz="2400" dirty="0">
                <a:solidFill>
                  <a:srgbClr val="FF0000"/>
                </a:solidFill>
                <a:latin typeface="Arial MT"/>
                <a:cs typeface="Arial MT"/>
              </a:rPr>
              <a:t>status,</a:t>
            </a:r>
            <a:r>
              <a:rPr sz="2400" dirty="0">
                <a:solidFill>
                  <a:srgbClr val="1F2A44"/>
                </a:solidFill>
                <a:latin typeface="Arial MT"/>
                <a:cs typeface="Arial MT"/>
              </a:rPr>
              <a:t> </a:t>
            </a:r>
            <a:r>
              <a:rPr sz="2400" spc="-5" dirty="0">
                <a:solidFill>
                  <a:srgbClr val="FF0000"/>
                </a:solidFill>
                <a:latin typeface="Arial MT"/>
                <a:cs typeface="Arial MT"/>
              </a:rPr>
              <a:t>respect,</a:t>
            </a:r>
            <a:r>
              <a:rPr sz="2400" spc="-5" dirty="0">
                <a:solidFill>
                  <a:srgbClr val="1F2A44"/>
                </a:solidFill>
                <a:latin typeface="Arial MT"/>
                <a:cs typeface="Arial MT"/>
              </a:rPr>
              <a:t> </a:t>
            </a:r>
            <a:r>
              <a:rPr sz="2400" spc="-5" dirty="0">
                <a:solidFill>
                  <a:srgbClr val="FF0000"/>
                </a:solidFill>
                <a:latin typeface="Arial MT"/>
                <a:cs typeface="Arial MT"/>
              </a:rPr>
              <a:t>love</a:t>
            </a:r>
            <a:r>
              <a:rPr sz="2400" spc="-5" dirty="0">
                <a:solidFill>
                  <a:srgbClr val="1F2A44"/>
                </a:solidFill>
                <a:latin typeface="Arial MT"/>
                <a:cs typeface="Arial MT"/>
              </a:rPr>
              <a:t> </a:t>
            </a:r>
            <a:r>
              <a:rPr sz="2400" spc="-5" dirty="0">
                <a:solidFill>
                  <a:srgbClr val="FF0000"/>
                </a:solidFill>
                <a:latin typeface="Arial MT"/>
                <a:cs typeface="Arial MT"/>
              </a:rPr>
              <a:t>and service,</a:t>
            </a:r>
            <a:r>
              <a:rPr sz="2400" spc="-5" dirty="0">
                <a:solidFill>
                  <a:srgbClr val="1F2A44"/>
                </a:solidFill>
                <a:latin typeface="Arial MT"/>
                <a:cs typeface="Arial MT"/>
              </a:rPr>
              <a:t> </a:t>
            </a:r>
            <a:r>
              <a:rPr sz="2400" spc="-5" dirty="0">
                <a:solidFill>
                  <a:srgbClr val="FF0000"/>
                </a:solidFill>
                <a:latin typeface="Arial MT"/>
                <a:cs typeface="Arial MT"/>
              </a:rPr>
              <a:t>attitudes </a:t>
            </a:r>
            <a:r>
              <a:rPr sz="2400" dirty="0">
                <a:solidFill>
                  <a:srgbClr val="FF0000"/>
                </a:solidFill>
                <a:latin typeface="Arial MT"/>
                <a:cs typeface="Arial MT"/>
              </a:rPr>
              <a:t>to </a:t>
            </a:r>
            <a:r>
              <a:rPr sz="2400" spc="-5" dirty="0">
                <a:solidFill>
                  <a:srgbClr val="FF0000"/>
                </a:solidFill>
                <a:latin typeface="Arial MT"/>
                <a:cs typeface="Arial MT"/>
              </a:rPr>
              <a:t>in-group </a:t>
            </a:r>
            <a:r>
              <a:rPr sz="2400" dirty="0">
                <a:solidFill>
                  <a:srgbClr val="FF0000"/>
                </a:solidFill>
                <a:latin typeface="Arial MT"/>
                <a:cs typeface="Arial MT"/>
              </a:rPr>
              <a:t> </a:t>
            </a:r>
            <a:r>
              <a:rPr sz="2400" spc="-5" dirty="0">
                <a:solidFill>
                  <a:srgbClr val="FF0000"/>
                </a:solidFill>
                <a:latin typeface="Arial MT"/>
                <a:cs typeface="Arial MT"/>
              </a:rPr>
              <a:t>and</a:t>
            </a:r>
            <a:r>
              <a:rPr sz="2400" dirty="0">
                <a:solidFill>
                  <a:srgbClr val="FF0000"/>
                </a:solidFill>
                <a:latin typeface="Arial MT"/>
                <a:cs typeface="Arial MT"/>
              </a:rPr>
              <a:t> </a:t>
            </a:r>
            <a:r>
              <a:rPr sz="2400" spc="-5" dirty="0">
                <a:solidFill>
                  <a:srgbClr val="FF0000"/>
                </a:solidFill>
                <a:latin typeface="Arial MT"/>
                <a:cs typeface="Arial MT"/>
              </a:rPr>
              <a:t>out-group, perceptions</a:t>
            </a:r>
            <a:r>
              <a:rPr sz="2400" spc="-10" dirty="0">
                <a:solidFill>
                  <a:srgbClr val="FF0000"/>
                </a:solidFill>
                <a:latin typeface="Arial MT"/>
                <a:cs typeface="Arial MT"/>
              </a:rPr>
              <a:t> </a:t>
            </a:r>
            <a:r>
              <a:rPr sz="2400" spc="-5" dirty="0">
                <a:solidFill>
                  <a:srgbClr val="FF0000"/>
                </a:solidFill>
                <a:latin typeface="Arial MT"/>
                <a:cs typeface="Arial MT"/>
              </a:rPr>
              <a:t>of</a:t>
            </a:r>
            <a:r>
              <a:rPr sz="2400" spc="5" dirty="0">
                <a:solidFill>
                  <a:srgbClr val="FF0000"/>
                </a:solidFill>
                <a:latin typeface="Arial MT"/>
                <a:cs typeface="Arial MT"/>
              </a:rPr>
              <a:t> </a:t>
            </a:r>
            <a:r>
              <a:rPr sz="2400" spc="-5" dirty="0">
                <a:solidFill>
                  <a:srgbClr val="FF0000"/>
                </a:solidFill>
                <a:latin typeface="Arial MT"/>
                <a:cs typeface="Arial MT"/>
              </a:rPr>
              <a:t>means for</a:t>
            </a:r>
            <a:r>
              <a:rPr sz="2400" spc="5" dirty="0">
                <a:solidFill>
                  <a:srgbClr val="FF0000"/>
                </a:solidFill>
                <a:latin typeface="Arial MT"/>
                <a:cs typeface="Arial MT"/>
              </a:rPr>
              <a:t> </a:t>
            </a:r>
            <a:r>
              <a:rPr sz="2400" spc="-5" dirty="0">
                <a:solidFill>
                  <a:srgbClr val="FF0000"/>
                </a:solidFill>
                <a:latin typeface="Arial MT"/>
                <a:cs typeface="Arial MT"/>
              </a:rPr>
              <a:t>control</a:t>
            </a:r>
            <a:r>
              <a:rPr sz="2400" spc="-10" dirty="0">
                <a:solidFill>
                  <a:srgbClr val="FF0000"/>
                </a:solidFill>
                <a:latin typeface="Arial MT"/>
                <a:cs typeface="Arial MT"/>
              </a:rPr>
              <a:t> </a:t>
            </a:r>
            <a:r>
              <a:rPr sz="2400" spc="-5" dirty="0">
                <a:solidFill>
                  <a:srgbClr val="FF0000"/>
                </a:solidFill>
                <a:latin typeface="Arial MT"/>
                <a:cs typeface="Arial MT"/>
              </a:rPr>
              <a:t>(shame</a:t>
            </a:r>
            <a:r>
              <a:rPr sz="2400" spc="-10" dirty="0">
                <a:solidFill>
                  <a:srgbClr val="FF0000"/>
                </a:solidFill>
                <a:latin typeface="Arial MT"/>
                <a:cs typeface="Arial MT"/>
              </a:rPr>
              <a:t> </a:t>
            </a:r>
            <a:r>
              <a:rPr sz="2400" spc="-5" dirty="0">
                <a:solidFill>
                  <a:srgbClr val="FF0000"/>
                </a:solidFill>
                <a:latin typeface="Arial MT"/>
                <a:cs typeface="Arial MT"/>
              </a:rPr>
              <a:t>and</a:t>
            </a:r>
            <a:r>
              <a:rPr sz="2400" dirty="0">
                <a:solidFill>
                  <a:srgbClr val="FF0000"/>
                </a:solidFill>
                <a:latin typeface="Arial MT"/>
                <a:cs typeface="Arial MT"/>
              </a:rPr>
              <a:t> </a:t>
            </a:r>
            <a:r>
              <a:rPr sz="2400" spc="-5" dirty="0">
                <a:solidFill>
                  <a:srgbClr val="FF0000"/>
                </a:solidFill>
                <a:latin typeface="Arial MT"/>
                <a:cs typeface="Arial MT"/>
              </a:rPr>
              <a:t>guilt), of</a:t>
            </a:r>
            <a:r>
              <a:rPr sz="2400" spc="10" dirty="0">
                <a:solidFill>
                  <a:srgbClr val="FF0000"/>
                </a:solidFill>
                <a:latin typeface="Arial MT"/>
                <a:cs typeface="Arial MT"/>
              </a:rPr>
              <a:t> </a:t>
            </a:r>
            <a:r>
              <a:rPr sz="2400" spc="-5" dirty="0">
                <a:solidFill>
                  <a:srgbClr val="FF0000"/>
                </a:solidFill>
                <a:latin typeface="Arial MT"/>
                <a:cs typeface="Arial MT"/>
              </a:rPr>
              <a:t>individual </a:t>
            </a:r>
            <a:r>
              <a:rPr sz="2400" dirty="0">
                <a:solidFill>
                  <a:srgbClr val="FF0000"/>
                </a:solidFill>
                <a:latin typeface="Arial MT"/>
                <a:cs typeface="Arial MT"/>
              </a:rPr>
              <a:t> </a:t>
            </a:r>
            <a:r>
              <a:rPr sz="2400" spc="-5" dirty="0">
                <a:solidFill>
                  <a:srgbClr val="FF0000"/>
                </a:solidFill>
                <a:latin typeface="Arial MT"/>
                <a:cs typeface="Arial MT"/>
              </a:rPr>
              <a:t>growth,</a:t>
            </a:r>
            <a:r>
              <a:rPr sz="2400" spc="5" dirty="0">
                <a:solidFill>
                  <a:srgbClr val="FF0000"/>
                </a:solidFill>
                <a:latin typeface="Arial MT"/>
                <a:cs typeface="Arial MT"/>
              </a:rPr>
              <a:t> </a:t>
            </a:r>
            <a:r>
              <a:rPr sz="2400" spc="-5" dirty="0">
                <a:solidFill>
                  <a:srgbClr val="FF0000"/>
                </a:solidFill>
                <a:latin typeface="Arial MT"/>
                <a:cs typeface="Arial MT"/>
              </a:rPr>
              <a:t>competition,</a:t>
            </a:r>
            <a:r>
              <a:rPr sz="2400" spc="-15" dirty="0">
                <a:solidFill>
                  <a:srgbClr val="FF0000"/>
                </a:solidFill>
                <a:latin typeface="Arial MT"/>
                <a:cs typeface="Arial MT"/>
              </a:rPr>
              <a:t> </a:t>
            </a:r>
            <a:r>
              <a:rPr sz="2400" spc="-5" dirty="0" smtClean="0">
                <a:solidFill>
                  <a:srgbClr val="FF0000"/>
                </a:solidFill>
                <a:latin typeface="Arial MT"/>
                <a:cs typeface="Arial MT"/>
              </a:rPr>
              <a:t>self-reliance</a:t>
            </a:r>
            <a:r>
              <a:rPr lang="en-US" sz="2400" spc="-5" dirty="0" smtClean="0">
                <a:solidFill>
                  <a:srgbClr val="FF0000"/>
                </a:solidFill>
                <a:latin typeface="Arial MT"/>
                <a:cs typeface="Arial MT"/>
              </a:rPr>
              <a:t> (Aatmnirbharta)</a:t>
            </a:r>
            <a:r>
              <a:rPr sz="2400" spc="-40" dirty="0" smtClean="0">
                <a:solidFill>
                  <a:srgbClr val="FF0000"/>
                </a:solidFill>
                <a:latin typeface="Arial MT"/>
                <a:cs typeface="Arial MT"/>
              </a:rPr>
              <a:t> </a:t>
            </a:r>
            <a:r>
              <a:rPr sz="2400" spc="-5" dirty="0">
                <a:solidFill>
                  <a:srgbClr val="FF0000"/>
                </a:solidFill>
                <a:latin typeface="Arial MT"/>
                <a:cs typeface="Arial MT"/>
              </a:rPr>
              <a:t>and</a:t>
            </a:r>
            <a:r>
              <a:rPr sz="2400" dirty="0">
                <a:solidFill>
                  <a:srgbClr val="FF0000"/>
                </a:solidFill>
                <a:latin typeface="Arial MT"/>
                <a:cs typeface="Arial MT"/>
              </a:rPr>
              <a:t> </a:t>
            </a:r>
            <a:r>
              <a:rPr sz="2400" spc="-5" dirty="0">
                <a:solidFill>
                  <a:srgbClr val="FF0000"/>
                </a:solidFill>
                <a:latin typeface="Arial MT"/>
                <a:cs typeface="Arial MT"/>
              </a:rPr>
              <a:t>self-awareness</a:t>
            </a:r>
            <a:r>
              <a:rPr sz="2400" spc="-5" dirty="0" smtClean="0">
                <a:solidFill>
                  <a:srgbClr val="FF0000"/>
                </a:solidFill>
                <a:latin typeface="Arial MT"/>
                <a:cs typeface="Arial MT"/>
              </a:rPr>
              <a:t>.</a:t>
            </a:r>
            <a:endParaRPr lang="en-US" sz="2400" spc="-5" dirty="0" smtClean="0">
              <a:solidFill>
                <a:srgbClr val="FF0000"/>
              </a:solidFill>
              <a:latin typeface="Arial MT"/>
              <a:cs typeface="Arial MT"/>
            </a:endParaRPr>
          </a:p>
          <a:p>
            <a:pPr marL="12065" marR="5080">
              <a:lnSpc>
                <a:spcPts val="2270"/>
              </a:lnSpc>
              <a:spcBef>
                <a:spcPts val="380"/>
              </a:spcBef>
              <a:tabLst>
                <a:tab pos="240665" algn="l"/>
                <a:tab pos="241300" algn="l"/>
              </a:tabLst>
            </a:pPr>
            <a:endParaRPr sz="2400" dirty="0">
              <a:latin typeface="Arial MT"/>
              <a:cs typeface="Arial MT"/>
            </a:endParaRPr>
          </a:p>
          <a:p>
            <a:pPr marL="241300" marR="307340" indent="-228600">
              <a:lnSpc>
                <a:spcPts val="2270"/>
              </a:lnSpc>
              <a:spcBef>
                <a:spcPts val="1000"/>
              </a:spcBef>
              <a:buChar char="•"/>
              <a:tabLst>
                <a:tab pos="240665" algn="l"/>
                <a:tab pos="241300" algn="l"/>
              </a:tabLst>
            </a:pPr>
            <a:r>
              <a:rPr sz="2400" spc="-5" dirty="0">
                <a:solidFill>
                  <a:srgbClr val="1F2A44"/>
                </a:solidFill>
                <a:latin typeface="Arial MT"/>
                <a:cs typeface="Arial MT"/>
              </a:rPr>
              <a:t>There exist </a:t>
            </a:r>
            <a:r>
              <a:rPr sz="2400" spc="-5" dirty="0" smtClean="0">
                <a:solidFill>
                  <a:srgbClr val="1F2A44"/>
                </a:solidFill>
                <a:latin typeface="Arial MT"/>
                <a:cs typeface="Arial MT"/>
              </a:rPr>
              <a:t>plenty</a:t>
            </a:r>
            <a:r>
              <a:rPr lang="en-US" sz="2400" spc="-5" dirty="0" smtClean="0">
                <a:solidFill>
                  <a:srgbClr val="1F2A44"/>
                </a:solidFill>
                <a:latin typeface="Arial MT"/>
                <a:cs typeface="Arial MT"/>
              </a:rPr>
              <a:t> </a:t>
            </a:r>
            <a:r>
              <a:rPr lang="en-US" sz="2400" spc="-5" dirty="0" smtClean="0">
                <a:solidFill>
                  <a:srgbClr val="FF0000"/>
                </a:solidFill>
                <a:latin typeface="Arial MT"/>
                <a:cs typeface="Arial MT"/>
              </a:rPr>
              <a:t>(enough)</a:t>
            </a:r>
            <a:r>
              <a:rPr sz="2400" spc="-5" dirty="0" smtClean="0">
                <a:solidFill>
                  <a:srgbClr val="FF0000"/>
                </a:solidFill>
                <a:latin typeface="Arial MT"/>
                <a:cs typeface="Arial MT"/>
              </a:rPr>
              <a:t> </a:t>
            </a:r>
            <a:r>
              <a:rPr sz="2400" spc="-5" dirty="0">
                <a:solidFill>
                  <a:srgbClr val="1F2A44"/>
                </a:solidFill>
                <a:latin typeface="Arial MT"/>
                <a:cs typeface="Arial MT"/>
              </a:rPr>
              <a:t>of subjective views and definitions based on qualitative </a:t>
            </a:r>
            <a:r>
              <a:rPr sz="2400" dirty="0">
                <a:solidFill>
                  <a:srgbClr val="1F2A44"/>
                </a:solidFill>
                <a:latin typeface="Arial MT"/>
                <a:cs typeface="Arial MT"/>
              </a:rPr>
              <a:t> </a:t>
            </a:r>
            <a:r>
              <a:rPr sz="2400" spc="-5" dirty="0" smtClean="0">
                <a:solidFill>
                  <a:srgbClr val="1F2A44"/>
                </a:solidFill>
                <a:latin typeface="Arial MT"/>
                <a:cs typeface="Arial MT"/>
              </a:rPr>
              <a:t>interpretation</a:t>
            </a:r>
            <a:r>
              <a:rPr lang="en-US" sz="2400" spc="-5" dirty="0" smtClean="0">
                <a:solidFill>
                  <a:srgbClr val="1F2A44"/>
                </a:solidFill>
                <a:latin typeface="Arial MT"/>
                <a:cs typeface="Arial MT"/>
              </a:rPr>
              <a:t> </a:t>
            </a:r>
            <a:r>
              <a:rPr lang="en-US" sz="2400" spc="-5" dirty="0" smtClean="0">
                <a:solidFill>
                  <a:srgbClr val="FF0000"/>
                </a:solidFill>
                <a:latin typeface="Arial MT"/>
                <a:cs typeface="Arial MT"/>
              </a:rPr>
              <a:t>(Explanation)</a:t>
            </a:r>
            <a:r>
              <a:rPr sz="2400" spc="-5" dirty="0" smtClean="0">
                <a:solidFill>
                  <a:srgbClr val="1F2A44"/>
                </a:solidFill>
                <a:latin typeface="Arial MT"/>
                <a:cs typeface="Arial MT"/>
              </a:rPr>
              <a:t>,</a:t>
            </a:r>
            <a:r>
              <a:rPr sz="2400" dirty="0" smtClean="0">
                <a:solidFill>
                  <a:srgbClr val="1F2A44"/>
                </a:solidFill>
                <a:latin typeface="Arial MT"/>
                <a:cs typeface="Arial MT"/>
              </a:rPr>
              <a:t> </a:t>
            </a:r>
            <a:r>
              <a:rPr sz="2400" spc="-10" dirty="0">
                <a:solidFill>
                  <a:srgbClr val="1F2A44"/>
                </a:solidFill>
                <a:latin typeface="Arial MT"/>
                <a:cs typeface="Arial MT"/>
              </a:rPr>
              <a:t>however</a:t>
            </a:r>
            <a:r>
              <a:rPr sz="2400" spc="5" dirty="0">
                <a:solidFill>
                  <a:srgbClr val="1F2A44"/>
                </a:solidFill>
                <a:latin typeface="Arial MT"/>
                <a:cs typeface="Arial MT"/>
              </a:rPr>
              <a:t> </a:t>
            </a:r>
            <a:r>
              <a:rPr sz="2400" spc="-5" dirty="0">
                <a:solidFill>
                  <a:srgbClr val="1F2A44"/>
                </a:solidFill>
                <a:latin typeface="Arial MT"/>
                <a:cs typeface="Arial MT"/>
              </a:rPr>
              <a:t>the</a:t>
            </a:r>
            <a:r>
              <a:rPr sz="2400" spc="10" dirty="0">
                <a:solidFill>
                  <a:srgbClr val="1F2A44"/>
                </a:solidFill>
                <a:latin typeface="Arial MT"/>
                <a:cs typeface="Arial MT"/>
              </a:rPr>
              <a:t> </a:t>
            </a:r>
            <a:r>
              <a:rPr sz="2400" spc="-5" dirty="0">
                <a:solidFill>
                  <a:srgbClr val="1F2A44"/>
                </a:solidFill>
                <a:latin typeface="Arial MT"/>
                <a:cs typeface="Arial MT"/>
              </a:rPr>
              <a:t>best</a:t>
            </a:r>
            <a:r>
              <a:rPr sz="2400" dirty="0">
                <a:solidFill>
                  <a:srgbClr val="1F2A44"/>
                </a:solidFill>
                <a:latin typeface="Arial MT"/>
                <a:cs typeface="Arial MT"/>
              </a:rPr>
              <a:t> </a:t>
            </a:r>
            <a:r>
              <a:rPr sz="2400" spc="-5" dirty="0">
                <a:solidFill>
                  <a:srgbClr val="1F2A44"/>
                </a:solidFill>
                <a:latin typeface="Arial MT"/>
                <a:cs typeface="Arial MT"/>
              </a:rPr>
              <a:t>approach</a:t>
            </a:r>
            <a:r>
              <a:rPr sz="2400" spc="-10" dirty="0">
                <a:solidFill>
                  <a:srgbClr val="1F2A44"/>
                </a:solidFill>
                <a:latin typeface="Arial MT"/>
                <a:cs typeface="Arial MT"/>
              </a:rPr>
              <a:t> </a:t>
            </a:r>
            <a:r>
              <a:rPr sz="2400" dirty="0">
                <a:solidFill>
                  <a:srgbClr val="1F2A44"/>
                </a:solidFill>
                <a:latin typeface="Arial MT"/>
                <a:cs typeface="Arial MT"/>
              </a:rPr>
              <a:t>to</a:t>
            </a:r>
            <a:r>
              <a:rPr sz="2400" spc="10" dirty="0">
                <a:solidFill>
                  <a:srgbClr val="1F2A44"/>
                </a:solidFill>
                <a:latin typeface="Arial MT"/>
                <a:cs typeface="Arial MT"/>
              </a:rPr>
              <a:t> </a:t>
            </a:r>
            <a:r>
              <a:rPr sz="2400" spc="-5" dirty="0">
                <a:solidFill>
                  <a:srgbClr val="1F2A44"/>
                </a:solidFill>
                <a:latin typeface="Arial MT"/>
                <a:cs typeface="Arial MT"/>
              </a:rPr>
              <a:t>understanding</a:t>
            </a:r>
            <a:r>
              <a:rPr sz="2400" spc="-20" dirty="0">
                <a:solidFill>
                  <a:srgbClr val="1F2A44"/>
                </a:solidFill>
                <a:latin typeface="Arial MT"/>
                <a:cs typeface="Arial MT"/>
              </a:rPr>
              <a:t> </a:t>
            </a:r>
            <a:r>
              <a:rPr sz="2400" spc="-5" dirty="0">
                <a:solidFill>
                  <a:srgbClr val="1F2A44"/>
                </a:solidFill>
                <a:latin typeface="Arial MT"/>
                <a:cs typeface="Arial MT"/>
              </a:rPr>
              <a:t>the</a:t>
            </a:r>
            <a:r>
              <a:rPr sz="2400" spc="5" dirty="0">
                <a:solidFill>
                  <a:srgbClr val="1F2A44"/>
                </a:solidFill>
                <a:latin typeface="Arial MT"/>
                <a:cs typeface="Arial MT"/>
              </a:rPr>
              <a:t> </a:t>
            </a:r>
            <a:r>
              <a:rPr sz="2400" spc="-5" dirty="0">
                <a:solidFill>
                  <a:srgbClr val="1F2A44"/>
                </a:solidFill>
                <a:latin typeface="Arial MT"/>
                <a:cs typeface="Arial MT"/>
              </a:rPr>
              <a:t>meaning</a:t>
            </a:r>
            <a:r>
              <a:rPr sz="2400" spc="-20" dirty="0">
                <a:solidFill>
                  <a:srgbClr val="1F2A44"/>
                </a:solidFill>
                <a:latin typeface="Arial MT"/>
                <a:cs typeface="Arial MT"/>
              </a:rPr>
              <a:t> </a:t>
            </a:r>
            <a:r>
              <a:rPr sz="2400" spc="-5" dirty="0">
                <a:solidFill>
                  <a:srgbClr val="1F2A44"/>
                </a:solidFill>
                <a:latin typeface="Arial MT"/>
                <a:cs typeface="Arial MT"/>
              </a:rPr>
              <a:t>of</a:t>
            </a:r>
            <a:r>
              <a:rPr sz="2400" spc="15" dirty="0">
                <a:solidFill>
                  <a:srgbClr val="1F2A44"/>
                </a:solidFill>
                <a:latin typeface="Arial MT"/>
                <a:cs typeface="Arial MT"/>
              </a:rPr>
              <a:t> </a:t>
            </a:r>
            <a:r>
              <a:rPr sz="2400" spc="-5" dirty="0">
                <a:solidFill>
                  <a:srgbClr val="1F2A44"/>
                </a:solidFill>
                <a:latin typeface="Arial MT"/>
                <a:cs typeface="Arial MT"/>
              </a:rPr>
              <a:t>culture </a:t>
            </a:r>
            <a:r>
              <a:rPr sz="2400" spc="-570" dirty="0">
                <a:solidFill>
                  <a:srgbClr val="1F2A44"/>
                </a:solidFill>
                <a:latin typeface="Arial MT"/>
                <a:cs typeface="Arial MT"/>
              </a:rPr>
              <a:t> </a:t>
            </a:r>
            <a:r>
              <a:rPr sz="2400" spc="-5" dirty="0">
                <a:solidFill>
                  <a:srgbClr val="1F2A44"/>
                </a:solidFill>
                <a:latin typeface="Arial MT"/>
                <a:cs typeface="Arial MT"/>
              </a:rPr>
              <a:t>relies</a:t>
            </a:r>
            <a:r>
              <a:rPr sz="2400" dirty="0">
                <a:solidFill>
                  <a:srgbClr val="1F2A44"/>
                </a:solidFill>
                <a:latin typeface="Arial MT"/>
                <a:cs typeface="Arial MT"/>
              </a:rPr>
              <a:t> </a:t>
            </a:r>
            <a:r>
              <a:rPr sz="2400" spc="-5" dirty="0">
                <a:solidFill>
                  <a:srgbClr val="1F2A44"/>
                </a:solidFill>
                <a:latin typeface="Arial MT"/>
                <a:cs typeface="Arial MT"/>
              </a:rPr>
              <a:t>on</a:t>
            </a:r>
            <a:r>
              <a:rPr sz="2400" spc="-10" dirty="0">
                <a:solidFill>
                  <a:srgbClr val="1F2A44"/>
                </a:solidFill>
                <a:latin typeface="Arial MT"/>
                <a:cs typeface="Arial MT"/>
              </a:rPr>
              <a:t> </a:t>
            </a:r>
            <a:r>
              <a:rPr sz="2400" spc="-5" dirty="0">
                <a:solidFill>
                  <a:srgbClr val="1F2A44"/>
                </a:solidFill>
                <a:latin typeface="Arial MT"/>
                <a:cs typeface="Arial MT"/>
              </a:rPr>
              <a:t>objective</a:t>
            </a:r>
            <a:r>
              <a:rPr sz="2400" spc="10" dirty="0">
                <a:solidFill>
                  <a:srgbClr val="1F2A44"/>
                </a:solidFill>
                <a:latin typeface="Arial MT"/>
                <a:cs typeface="Arial MT"/>
              </a:rPr>
              <a:t> </a:t>
            </a:r>
            <a:r>
              <a:rPr sz="2400" spc="-5" dirty="0">
                <a:solidFill>
                  <a:srgbClr val="FF0000"/>
                </a:solidFill>
                <a:latin typeface="Arial MT"/>
                <a:cs typeface="Arial MT"/>
              </a:rPr>
              <a:t>scientific</a:t>
            </a:r>
            <a:r>
              <a:rPr sz="2400" spc="-25" dirty="0">
                <a:solidFill>
                  <a:srgbClr val="FF0000"/>
                </a:solidFill>
                <a:latin typeface="Arial MT"/>
                <a:cs typeface="Arial MT"/>
              </a:rPr>
              <a:t> </a:t>
            </a:r>
            <a:r>
              <a:rPr sz="2400" spc="-5" dirty="0">
                <a:solidFill>
                  <a:srgbClr val="FF0000"/>
                </a:solidFill>
                <a:latin typeface="Arial MT"/>
                <a:cs typeface="Arial MT"/>
              </a:rPr>
              <a:t>methods</a:t>
            </a:r>
            <a:r>
              <a:rPr sz="2400" spc="-10" dirty="0">
                <a:solidFill>
                  <a:srgbClr val="FF0000"/>
                </a:solidFill>
                <a:latin typeface="Arial MT"/>
                <a:cs typeface="Arial MT"/>
              </a:rPr>
              <a:t> </a:t>
            </a:r>
            <a:r>
              <a:rPr sz="2400" spc="-5" dirty="0">
                <a:solidFill>
                  <a:srgbClr val="FF0000"/>
                </a:solidFill>
                <a:latin typeface="Arial MT"/>
                <a:cs typeface="Arial MT"/>
              </a:rPr>
              <a:t>used</a:t>
            </a:r>
            <a:r>
              <a:rPr sz="2400" spc="-10" dirty="0">
                <a:solidFill>
                  <a:srgbClr val="FF0000"/>
                </a:solidFill>
                <a:latin typeface="Arial MT"/>
                <a:cs typeface="Arial MT"/>
              </a:rPr>
              <a:t> </a:t>
            </a:r>
            <a:r>
              <a:rPr sz="2400" spc="-5" dirty="0">
                <a:solidFill>
                  <a:srgbClr val="FF0000"/>
                </a:solidFill>
                <a:latin typeface="Arial MT"/>
                <a:cs typeface="Arial MT"/>
              </a:rPr>
              <a:t>for</a:t>
            </a:r>
            <a:r>
              <a:rPr sz="2400" spc="20" dirty="0">
                <a:solidFill>
                  <a:srgbClr val="FF0000"/>
                </a:solidFill>
                <a:latin typeface="Arial MT"/>
                <a:cs typeface="Arial MT"/>
              </a:rPr>
              <a:t> </a:t>
            </a:r>
            <a:r>
              <a:rPr sz="2400" spc="-5" dirty="0">
                <a:solidFill>
                  <a:srgbClr val="FF0000"/>
                </a:solidFill>
                <a:latin typeface="Arial MT"/>
                <a:cs typeface="Arial MT"/>
              </a:rPr>
              <a:t>measuring</a:t>
            </a:r>
            <a:r>
              <a:rPr sz="2400" spc="-20" dirty="0">
                <a:solidFill>
                  <a:srgbClr val="FF0000"/>
                </a:solidFill>
                <a:latin typeface="Arial MT"/>
                <a:cs typeface="Arial MT"/>
              </a:rPr>
              <a:t> </a:t>
            </a:r>
            <a:r>
              <a:rPr sz="2400" spc="-5" dirty="0">
                <a:solidFill>
                  <a:srgbClr val="FF0000"/>
                </a:solidFill>
                <a:latin typeface="Arial MT"/>
                <a:cs typeface="Arial MT"/>
              </a:rPr>
              <a:t>the</a:t>
            </a:r>
            <a:r>
              <a:rPr sz="2400" spc="5" dirty="0">
                <a:solidFill>
                  <a:srgbClr val="FF0000"/>
                </a:solidFill>
                <a:latin typeface="Arial MT"/>
                <a:cs typeface="Arial MT"/>
              </a:rPr>
              <a:t> </a:t>
            </a:r>
            <a:r>
              <a:rPr sz="2400" spc="-5" dirty="0">
                <a:solidFill>
                  <a:srgbClr val="FF0000"/>
                </a:solidFill>
                <a:latin typeface="Arial MT"/>
                <a:cs typeface="Arial MT"/>
              </a:rPr>
              <a:t>elements of</a:t>
            </a:r>
            <a:r>
              <a:rPr sz="2400" spc="10" dirty="0">
                <a:solidFill>
                  <a:srgbClr val="FF0000"/>
                </a:solidFill>
                <a:latin typeface="Arial MT"/>
                <a:cs typeface="Arial MT"/>
              </a:rPr>
              <a:t> </a:t>
            </a:r>
            <a:r>
              <a:rPr sz="2400" spc="-5" dirty="0">
                <a:solidFill>
                  <a:srgbClr val="FF0000"/>
                </a:solidFill>
                <a:latin typeface="Arial MT"/>
                <a:cs typeface="Arial MT"/>
              </a:rPr>
              <a:t>culture.</a:t>
            </a:r>
            <a:endParaRPr sz="2400" dirty="0">
              <a:solidFill>
                <a:srgbClr val="FF0000"/>
              </a:solidFill>
              <a:latin typeface="Arial MT"/>
              <a:cs typeface="Arial MT"/>
            </a:endParaRPr>
          </a:p>
        </p:txBody>
      </p:sp>
      <p:sp>
        <p:nvSpPr>
          <p:cNvPr id="4" name="Action Button: Custom 3">
            <a:hlinkClick r:id="" action="ppaction://noaction" highlightClick="1"/>
          </p:cNvPr>
          <p:cNvSpPr/>
          <p:nvPr/>
        </p:nvSpPr>
        <p:spPr>
          <a:xfrm>
            <a:off x="8746682" y="92311"/>
            <a:ext cx="3042282" cy="1892174"/>
          </a:xfrm>
          <a:prstGeom prst="actionButtonBlank">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256" y="1349485"/>
            <a:ext cx="8803640" cy="635000"/>
          </a:xfrm>
          <a:prstGeom prst="rect">
            <a:avLst/>
          </a:prstGeom>
        </p:spPr>
        <p:txBody>
          <a:bodyPr vert="horz" wrap="square" lIns="0" tIns="12065" rIns="0" bIns="0" rtlCol="0">
            <a:spAutoFit/>
          </a:bodyPr>
          <a:lstStyle/>
          <a:p>
            <a:pPr marL="12700">
              <a:lnSpc>
                <a:spcPct val="100000"/>
              </a:lnSpc>
              <a:spcBef>
                <a:spcPts val="95"/>
              </a:spcBef>
            </a:pPr>
            <a:r>
              <a:rPr spc="-10" dirty="0"/>
              <a:t>The</a:t>
            </a:r>
            <a:r>
              <a:rPr spc="-20" dirty="0"/>
              <a:t> </a:t>
            </a:r>
            <a:r>
              <a:rPr spc="-5" dirty="0"/>
              <a:t>Measurable</a:t>
            </a:r>
            <a:r>
              <a:rPr spc="20" dirty="0"/>
              <a:t> </a:t>
            </a:r>
            <a:r>
              <a:rPr spc="-5" dirty="0"/>
              <a:t>Elements</a:t>
            </a:r>
            <a:r>
              <a:rPr dirty="0"/>
              <a:t> </a:t>
            </a:r>
            <a:r>
              <a:rPr spc="-5" dirty="0"/>
              <a:t>of</a:t>
            </a:r>
            <a:r>
              <a:rPr dirty="0"/>
              <a:t> </a:t>
            </a:r>
            <a:r>
              <a:rPr spc="-5" dirty="0"/>
              <a:t>Culture</a:t>
            </a:r>
          </a:p>
        </p:txBody>
      </p:sp>
      <p:sp>
        <p:nvSpPr>
          <p:cNvPr id="3" name="object 3"/>
          <p:cNvSpPr txBox="1"/>
          <p:nvPr/>
        </p:nvSpPr>
        <p:spPr>
          <a:xfrm>
            <a:off x="917256" y="2058427"/>
            <a:ext cx="10358755" cy="4737194"/>
          </a:xfrm>
          <a:prstGeom prst="rect">
            <a:avLst/>
          </a:prstGeom>
        </p:spPr>
        <p:txBody>
          <a:bodyPr vert="horz" wrap="square" lIns="0" tIns="48260" rIns="0" bIns="0" rtlCol="0">
            <a:spAutoFit/>
          </a:bodyPr>
          <a:lstStyle/>
          <a:p>
            <a:pPr marL="240665" marR="5080" indent="-228600" algn="just">
              <a:spcBef>
                <a:spcPts val="380"/>
              </a:spcBef>
              <a:buFont typeface="Arial MT"/>
              <a:buChar char="•"/>
              <a:tabLst>
                <a:tab pos="241300" algn="l"/>
              </a:tabLst>
            </a:pPr>
            <a:r>
              <a:rPr sz="2400" b="1" u="sng" spc="-25" dirty="0">
                <a:latin typeface="Arial"/>
                <a:cs typeface="Arial"/>
              </a:rPr>
              <a:t>Values</a:t>
            </a:r>
            <a:r>
              <a:rPr sz="2400" b="1" spc="-20" dirty="0">
                <a:latin typeface="Arial"/>
                <a:cs typeface="Arial"/>
              </a:rPr>
              <a:t> </a:t>
            </a:r>
            <a:r>
              <a:rPr sz="2400" spc="-5" dirty="0">
                <a:latin typeface="Arial MT"/>
                <a:cs typeface="Arial MT"/>
              </a:rPr>
              <a:t>–</a:t>
            </a:r>
            <a:r>
              <a:rPr sz="2400" dirty="0">
                <a:latin typeface="Arial MT"/>
                <a:cs typeface="Arial MT"/>
              </a:rPr>
              <a:t> </a:t>
            </a:r>
            <a:r>
              <a:rPr sz="2400" spc="-10" dirty="0">
                <a:latin typeface="Arial MT"/>
                <a:cs typeface="Arial MT"/>
              </a:rPr>
              <a:t>personally</a:t>
            </a:r>
            <a:r>
              <a:rPr sz="2400" spc="-5" dirty="0">
                <a:latin typeface="Arial MT"/>
                <a:cs typeface="Arial MT"/>
              </a:rPr>
              <a:t> important</a:t>
            </a:r>
            <a:r>
              <a:rPr sz="2400" dirty="0">
                <a:latin typeface="Arial MT"/>
                <a:cs typeface="Arial MT"/>
              </a:rPr>
              <a:t> </a:t>
            </a:r>
            <a:r>
              <a:rPr sz="2400" spc="-5" dirty="0">
                <a:latin typeface="Arial MT"/>
                <a:cs typeface="Arial MT"/>
              </a:rPr>
              <a:t>factors,</a:t>
            </a:r>
            <a:r>
              <a:rPr sz="2400" dirty="0">
                <a:latin typeface="Arial MT"/>
                <a:cs typeface="Arial MT"/>
              </a:rPr>
              <a:t> </a:t>
            </a:r>
            <a:r>
              <a:rPr sz="2400" spc="-5" dirty="0">
                <a:latin typeface="Arial MT"/>
                <a:cs typeface="Arial MT"/>
              </a:rPr>
              <a:t>such</a:t>
            </a:r>
            <a:r>
              <a:rPr sz="2400" dirty="0">
                <a:latin typeface="Arial MT"/>
                <a:cs typeface="Arial MT"/>
              </a:rPr>
              <a:t> </a:t>
            </a:r>
            <a:r>
              <a:rPr sz="2400" spc="-15" dirty="0">
                <a:latin typeface="Arial MT"/>
                <a:cs typeface="Arial MT"/>
              </a:rPr>
              <a:t>as</a:t>
            </a:r>
            <a:r>
              <a:rPr sz="2400" spc="-10" dirty="0">
                <a:latin typeface="Arial MT"/>
                <a:cs typeface="Arial MT"/>
              </a:rPr>
              <a:t> </a:t>
            </a:r>
            <a:r>
              <a:rPr sz="2400" spc="-10" dirty="0">
                <a:solidFill>
                  <a:srgbClr val="FF0000"/>
                </a:solidFill>
                <a:latin typeface="Arial MT"/>
                <a:cs typeface="Arial MT"/>
              </a:rPr>
              <a:t>religion,</a:t>
            </a:r>
            <a:r>
              <a:rPr sz="2400" spc="-5" dirty="0">
                <a:latin typeface="Arial MT"/>
                <a:cs typeface="Arial MT"/>
              </a:rPr>
              <a:t> </a:t>
            </a:r>
            <a:r>
              <a:rPr sz="2400" spc="-5" dirty="0">
                <a:solidFill>
                  <a:srgbClr val="FF0000"/>
                </a:solidFill>
                <a:latin typeface="Arial MT"/>
                <a:cs typeface="Arial MT"/>
              </a:rPr>
              <a:t>work,</a:t>
            </a:r>
            <a:r>
              <a:rPr sz="2400" dirty="0">
                <a:latin typeface="Arial MT"/>
                <a:cs typeface="Arial MT"/>
              </a:rPr>
              <a:t> </a:t>
            </a:r>
            <a:r>
              <a:rPr sz="2400" spc="-10" dirty="0" smtClean="0">
                <a:solidFill>
                  <a:srgbClr val="FF0000"/>
                </a:solidFill>
                <a:latin typeface="Arial MT"/>
                <a:cs typeface="Arial MT"/>
              </a:rPr>
              <a:t>leisure</a:t>
            </a:r>
            <a:r>
              <a:rPr lang="en-US" sz="2400" spc="-10" dirty="0">
                <a:solidFill>
                  <a:srgbClr val="FF0000"/>
                </a:solidFill>
                <a:latin typeface="Arial MT"/>
                <a:cs typeface="Arial MT"/>
              </a:rPr>
              <a:t> </a:t>
            </a:r>
            <a:r>
              <a:rPr lang="en-US" sz="2400" spc="-10" dirty="0" smtClean="0">
                <a:solidFill>
                  <a:srgbClr val="FF0000"/>
                </a:solidFill>
                <a:latin typeface="Arial MT"/>
                <a:cs typeface="Arial MT"/>
              </a:rPr>
              <a:t>(Holidays)</a:t>
            </a:r>
            <a:r>
              <a:rPr sz="2400" spc="-5" dirty="0" smtClean="0">
                <a:solidFill>
                  <a:srgbClr val="FF0000"/>
                </a:solidFill>
                <a:latin typeface="Arial MT"/>
                <a:cs typeface="Arial MT"/>
              </a:rPr>
              <a:t> </a:t>
            </a:r>
            <a:r>
              <a:rPr sz="2400" spc="-5" dirty="0">
                <a:latin typeface="Arial MT"/>
                <a:cs typeface="Arial MT"/>
              </a:rPr>
              <a:t>or</a:t>
            </a:r>
            <a:r>
              <a:rPr sz="2400" dirty="0">
                <a:latin typeface="Arial MT"/>
                <a:cs typeface="Arial MT"/>
              </a:rPr>
              <a:t> </a:t>
            </a:r>
            <a:r>
              <a:rPr sz="2400" spc="-5" dirty="0" smtClean="0">
                <a:solidFill>
                  <a:srgbClr val="FF0000"/>
                </a:solidFill>
                <a:latin typeface="Arial MT"/>
                <a:cs typeface="Arial MT"/>
              </a:rPr>
              <a:t>fame</a:t>
            </a:r>
            <a:r>
              <a:rPr sz="2400" spc="-5" dirty="0" smtClean="0">
                <a:latin typeface="Arial MT"/>
                <a:cs typeface="Arial MT"/>
              </a:rPr>
              <a:t>.</a:t>
            </a:r>
            <a:r>
              <a:rPr lang="en-US" sz="2400" spc="-5" dirty="0" smtClean="0">
                <a:latin typeface="Arial MT"/>
                <a:cs typeface="Arial MT"/>
              </a:rPr>
              <a:t> </a:t>
            </a:r>
            <a:r>
              <a:rPr sz="2400" spc="-5" dirty="0" smtClean="0">
                <a:latin typeface="Arial MT"/>
                <a:cs typeface="Arial MT"/>
              </a:rPr>
              <a:t>Empirical</a:t>
            </a:r>
            <a:r>
              <a:rPr sz="2400" spc="220" dirty="0" smtClean="0">
                <a:latin typeface="Arial MT"/>
                <a:cs typeface="Arial MT"/>
              </a:rPr>
              <a:t> </a:t>
            </a:r>
            <a:r>
              <a:rPr sz="2400" spc="-5" dirty="0">
                <a:latin typeface="Arial MT"/>
                <a:cs typeface="Arial MT"/>
              </a:rPr>
              <a:t>research</a:t>
            </a:r>
            <a:r>
              <a:rPr sz="2400" spc="220" dirty="0">
                <a:latin typeface="Arial MT"/>
                <a:cs typeface="Arial MT"/>
              </a:rPr>
              <a:t> </a:t>
            </a:r>
            <a:r>
              <a:rPr sz="2400" spc="-5" dirty="0">
                <a:latin typeface="Arial MT"/>
                <a:cs typeface="Arial MT"/>
              </a:rPr>
              <a:t>has</a:t>
            </a:r>
            <a:r>
              <a:rPr sz="2400" spc="235" dirty="0">
                <a:latin typeface="Arial MT"/>
                <a:cs typeface="Arial MT"/>
              </a:rPr>
              <a:t> </a:t>
            </a:r>
            <a:r>
              <a:rPr sz="2400" spc="-10" dirty="0">
                <a:latin typeface="Arial MT"/>
                <a:cs typeface="Arial MT"/>
              </a:rPr>
              <a:t>revealed</a:t>
            </a:r>
            <a:r>
              <a:rPr sz="2400" spc="229" dirty="0">
                <a:latin typeface="Arial MT"/>
                <a:cs typeface="Arial MT"/>
              </a:rPr>
              <a:t> </a:t>
            </a:r>
            <a:r>
              <a:rPr sz="2400" spc="-10" dirty="0">
                <a:latin typeface="Arial MT"/>
                <a:cs typeface="Arial MT"/>
              </a:rPr>
              <a:t>significant</a:t>
            </a:r>
            <a:r>
              <a:rPr sz="2400" spc="240" dirty="0">
                <a:latin typeface="Arial MT"/>
                <a:cs typeface="Arial MT"/>
              </a:rPr>
              <a:t> </a:t>
            </a:r>
            <a:r>
              <a:rPr sz="2400" spc="-10" dirty="0">
                <a:latin typeface="Arial MT"/>
                <a:cs typeface="Arial MT"/>
              </a:rPr>
              <a:t>differences</a:t>
            </a:r>
            <a:r>
              <a:rPr sz="2400" spc="225" dirty="0">
                <a:latin typeface="Arial MT"/>
                <a:cs typeface="Arial MT"/>
              </a:rPr>
              <a:t> </a:t>
            </a:r>
            <a:r>
              <a:rPr sz="2400" spc="-10" dirty="0">
                <a:latin typeface="Arial MT"/>
                <a:cs typeface="Arial MT"/>
              </a:rPr>
              <a:t>between</a:t>
            </a:r>
            <a:r>
              <a:rPr sz="2400" spc="229" dirty="0">
                <a:latin typeface="Arial MT"/>
                <a:cs typeface="Arial MT"/>
              </a:rPr>
              <a:t> </a:t>
            </a:r>
            <a:r>
              <a:rPr sz="2400" spc="-5" dirty="0">
                <a:latin typeface="Arial MT"/>
                <a:cs typeface="Arial MT"/>
              </a:rPr>
              <a:t>cultural</a:t>
            </a:r>
            <a:r>
              <a:rPr sz="2400" spc="229" dirty="0">
                <a:latin typeface="Arial MT"/>
                <a:cs typeface="Arial MT"/>
              </a:rPr>
              <a:t> </a:t>
            </a:r>
            <a:r>
              <a:rPr sz="2400" spc="-10" dirty="0">
                <a:latin typeface="Arial MT"/>
                <a:cs typeface="Arial MT"/>
              </a:rPr>
              <a:t>values</a:t>
            </a:r>
            <a:r>
              <a:rPr sz="2400" spc="240" dirty="0">
                <a:latin typeface="Arial MT"/>
                <a:cs typeface="Arial MT"/>
              </a:rPr>
              <a:t> </a:t>
            </a:r>
            <a:r>
              <a:rPr sz="2400" spc="-15" dirty="0">
                <a:latin typeface="Arial MT"/>
                <a:cs typeface="Arial MT"/>
              </a:rPr>
              <a:t>hold </a:t>
            </a:r>
            <a:r>
              <a:rPr sz="2400" spc="-570" dirty="0">
                <a:latin typeface="Arial MT"/>
                <a:cs typeface="Arial MT"/>
              </a:rPr>
              <a:t> </a:t>
            </a:r>
            <a:r>
              <a:rPr sz="2400" spc="-5" dirty="0">
                <a:latin typeface="Arial MT"/>
                <a:cs typeface="Arial MT"/>
              </a:rPr>
              <a:t>by</a:t>
            </a:r>
            <a:r>
              <a:rPr sz="2400" spc="-10" dirty="0">
                <a:latin typeface="Arial MT"/>
                <a:cs typeface="Arial MT"/>
              </a:rPr>
              <a:t> </a:t>
            </a:r>
            <a:r>
              <a:rPr sz="2400" spc="-5" dirty="0">
                <a:latin typeface="Arial MT"/>
                <a:cs typeface="Arial MT"/>
              </a:rPr>
              <a:t>people</a:t>
            </a:r>
            <a:r>
              <a:rPr sz="2400" spc="-10" dirty="0">
                <a:latin typeface="Arial MT"/>
                <a:cs typeface="Arial MT"/>
              </a:rPr>
              <a:t> </a:t>
            </a:r>
            <a:r>
              <a:rPr sz="2400" spc="-5" dirty="0">
                <a:latin typeface="Arial MT"/>
                <a:cs typeface="Arial MT"/>
              </a:rPr>
              <a:t>in</a:t>
            </a:r>
            <a:r>
              <a:rPr sz="2400" dirty="0">
                <a:latin typeface="Arial MT"/>
                <a:cs typeface="Arial MT"/>
              </a:rPr>
              <a:t> </a:t>
            </a:r>
            <a:r>
              <a:rPr sz="2400" spc="-10" dirty="0">
                <a:latin typeface="Arial MT"/>
                <a:cs typeface="Arial MT"/>
              </a:rPr>
              <a:t>different</a:t>
            </a:r>
            <a:r>
              <a:rPr sz="2400" dirty="0">
                <a:latin typeface="Arial MT"/>
                <a:cs typeface="Arial MT"/>
              </a:rPr>
              <a:t> </a:t>
            </a:r>
            <a:r>
              <a:rPr sz="2400" spc="-5" dirty="0">
                <a:latin typeface="Arial MT"/>
                <a:cs typeface="Arial MT"/>
              </a:rPr>
              <a:t>parts</a:t>
            </a:r>
            <a:r>
              <a:rPr sz="2400" dirty="0">
                <a:latin typeface="Arial MT"/>
                <a:cs typeface="Arial MT"/>
              </a:rPr>
              <a:t> </a:t>
            </a:r>
            <a:r>
              <a:rPr sz="2400" spc="-5" dirty="0">
                <a:latin typeface="Arial MT"/>
                <a:cs typeface="Arial MT"/>
              </a:rPr>
              <a:t>of</a:t>
            </a:r>
            <a:r>
              <a:rPr sz="2400" spc="5" dirty="0">
                <a:latin typeface="Arial MT"/>
                <a:cs typeface="Arial MT"/>
              </a:rPr>
              <a:t> </a:t>
            </a:r>
            <a:r>
              <a:rPr sz="2400" spc="-5" dirty="0">
                <a:latin typeface="Arial MT"/>
                <a:cs typeface="Arial MT"/>
              </a:rPr>
              <a:t>the</a:t>
            </a:r>
            <a:r>
              <a:rPr sz="2400" dirty="0">
                <a:latin typeface="Arial MT"/>
                <a:cs typeface="Arial MT"/>
              </a:rPr>
              <a:t> </a:t>
            </a:r>
            <a:r>
              <a:rPr sz="2400" spc="-5" dirty="0">
                <a:latin typeface="Arial MT"/>
                <a:cs typeface="Arial MT"/>
              </a:rPr>
              <a:t>world.</a:t>
            </a:r>
            <a:endParaRPr sz="2400" dirty="0">
              <a:latin typeface="Arial MT"/>
              <a:cs typeface="Arial MT"/>
            </a:endParaRPr>
          </a:p>
          <a:p>
            <a:pPr marL="240665" marR="5080" indent="-228600" algn="just">
              <a:spcBef>
                <a:spcPts val="1005"/>
              </a:spcBef>
              <a:buFont typeface="Arial MT"/>
              <a:buChar char="•"/>
              <a:tabLst>
                <a:tab pos="241300" algn="l"/>
              </a:tabLst>
            </a:pPr>
            <a:r>
              <a:rPr sz="2400" b="1" u="sng" spc="-5" dirty="0">
                <a:latin typeface="Arial"/>
                <a:cs typeface="Arial"/>
              </a:rPr>
              <a:t>Norms</a:t>
            </a:r>
            <a:r>
              <a:rPr sz="2400" b="1" spc="-5" dirty="0">
                <a:latin typeface="Arial"/>
                <a:cs typeface="Arial"/>
              </a:rPr>
              <a:t> </a:t>
            </a:r>
            <a:r>
              <a:rPr sz="2400" spc="-5" dirty="0">
                <a:latin typeface="Arial MT"/>
                <a:cs typeface="Arial MT"/>
              </a:rPr>
              <a:t>– </a:t>
            </a:r>
            <a:r>
              <a:rPr sz="2400" spc="-5" dirty="0">
                <a:solidFill>
                  <a:srgbClr val="FF0000"/>
                </a:solidFill>
                <a:latin typeface="Arial MT"/>
                <a:cs typeface="Arial MT"/>
              </a:rPr>
              <a:t>what should </a:t>
            </a:r>
            <a:r>
              <a:rPr sz="2400" spc="-10" dirty="0">
                <a:solidFill>
                  <a:srgbClr val="FF0000"/>
                </a:solidFill>
                <a:latin typeface="Arial MT"/>
                <a:cs typeface="Arial MT"/>
              </a:rPr>
              <a:t>people </a:t>
            </a:r>
            <a:r>
              <a:rPr sz="2400" spc="-5" dirty="0">
                <a:solidFill>
                  <a:srgbClr val="FF0000"/>
                </a:solidFill>
                <a:latin typeface="Arial MT"/>
                <a:cs typeface="Arial MT"/>
              </a:rPr>
              <a:t>do or not do</a:t>
            </a:r>
            <a:r>
              <a:rPr sz="2400" spc="-5" dirty="0">
                <a:latin typeface="Arial MT"/>
                <a:cs typeface="Arial MT"/>
              </a:rPr>
              <a:t>. Attitudes </a:t>
            </a:r>
            <a:r>
              <a:rPr sz="2400" dirty="0">
                <a:latin typeface="Arial MT"/>
                <a:cs typeface="Arial MT"/>
              </a:rPr>
              <a:t>to </a:t>
            </a:r>
            <a:r>
              <a:rPr sz="2400" spc="-10" dirty="0">
                <a:latin typeface="Arial MT"/>
                <a:cs typeface="Arial MT"/>
              </a:rPr>
              <a:t>rules </a:t>
            </a:r>
            <a:r>
              <a:rPr sz="2400" spc="-5" dirty="0">
                <a:latin typeface="Arial MT"/>
                <a:cs typeface="Arial MT"/>
              </a:rPr>
              <a:t>and regulations </a:t>
            </a:r>
            <a:r>
              <a:rPr sz="2400" spc="-10" dirty="0">
                <a:latin typeface="Arial MT"/>
                <a:cs typeface="Arial MT"/>
              </a:rPr>
              <a:t>can </a:t>
            </a:r>
            <a:r>
              <a:rPr sz="2400" spc="-5" dirty="0">
                <a:latin typeface="Arial MT"/>
                <a:cs typeface="Arial MT"/>
              </a:rPr>
              <a:t> control and restrain </a:t>
            </a:r>
            <a:r>
              <a:rPr sz="2400" spc="-15" dirty="0">
                <a:latin typeface="Arial MT"/>
                <a:cs typeface="Arial MT"/>
              </a:rPr>
              <a:t>one’s </a:t>
            </a:r>
            <a:r>
              <a:rPr sz="2400" spc="-5" dirty="0">
                <a:latin typeface="Arial MT"/>
                <a:cs typeface="Arial MT"/>
              </a:rPr>
              <a:t>behaviour </a:t>
            </a:r>
            <a:r>
              <a:rPr sz="2400" spc="-10" dirty="0">
                <a:latin typeface="Arial MT"/>
                <a:cs typeface="Arial MT"/>
              </a:rPr>
              <a:t>and </a:t>
            </a:r>
            <a:r>
              <a:rPr sz="2400" spc="-5" dirty="0">
                <a:latin typeface="Arial MT"/>
                <a:cs typeface="Arial MT"/>
              </a:rPr>
              <a:t>desires for gratification of </a:t>
            </a:r>
            <a:r>
              <a:rPr sz="2400" spc="-10" dirty="0">
                <a:latin typeface="Arial MT"/>
                <a:cs typeface="Arial MT"/>
              </a:rPr>
              <a:t>personal needs, </a:t>
            </a:r>
            <a:r>
              <a:rPr sz="2400" spc="-5" dirty="0">
                <a:latin typeface="Arial MT"/>
                <a:cs typeface="Arial MT"/>
              </a:rPr>
              <a:t> </a:t>
            </a:r>
            <a:r>
              <a:rPr sz="2400" spc="-10" dirty="0">
                <a:latin typeface="Arial MT"/>
                <a:cs typeface="Arial MT"/>
              </a:rPr>
              <a:t>however</a:t>
            </a:r>
            <a:r>
              <a:rPr sz="2400" spc="-5" dirty="0">
                <a:latin typeface="Arial MT"/>
                <a:cs typeface="Arial MT"/>
              </a:rPr>
              <a:t> </a:t>
            </a:r>
            <a:r>
              <a:rPr sz="2400" spc="-5" dirty="0">
                <a:solidFill>
                  <a:srgbClr val="FF0000"/>
                </a:solidFill>
                <a:latin typeface="Arial MT"/>
                <a:cs typeface="Arial MT"/>
              </a:rPr>
              <a:t>science</a:t>
            </a:r>
            <a:r>
              <a:rPr sz="2400" dirty="0">
                <a:solidFill>
                  <a:srgbClr val="FF0000"/>
                </a:solidFill>
                <a:latin typeface="Arial MT"/>
                <a:cs typeface="Arial MT"/>
              </a:rPr>
              <a:t> </a:t>
            </a:r>
            <a:r>
              <a:rPr sz="2400" spc="-5" dirty="0">
                <a:solidFill>
                  <a:srgbClr val="FF0000"/>
                </a:solidFill>
                <a:latin typeface="Arial MT"/>
                <a:cs typeface="Arial MT"/>
              </a:rPr>
              <a:t>suggests</a:t>
            </a:r>
            <a:r>
              <a:rPr sz="2400" dirty="0">
                <a:solidFill>
                  <a:srgbClr val="FF0000"/>
                </a:solidFill>
                <a:latin typeface="Arial MT"/>
                <a:cs typeface="Arial MT"/>
              </a:rPr>
              <a:t> </a:t>
            </a:r>
            <a:r>
              <a:rPr sz="2400" spc="-5" dirty="0">
                <a:solidFill>
                  <a:srgbClr val="FF0000"/>
                </a:solidFill>
                <a:latin typeface="Arial MT"/>
                <a:cs typeface="Arial MT"/>
              </a:rPr>
              <a:t>that</a:t>
            </a:r>
            <a:r>
              <a:rPr sz="2400" dirty="0">
                <a:solidFill>
                  <a:srgbClr val="FF0000"/>
                </a:solidFill>
                <a:latin typeface="Arial MT"/>
                <a:cs typeface="Arial MT"/>
              </a:rPr>
              <a:t> </a:t>
            </a:r>
            <a:r>
              <a:rPr sz="2400" spc="-5" dirty="0">
                <a:solidFill>
                  <a:srgbClr val="FF0000"/>
                </a:solidFill>
                <a:latin typeface="Arial MT"/>
                <a:cs typeface="Arial MT"/>
              </a:rPr>
              <a:t>norms</a:t>
            </a:r>
            <a:r>
              <a:rPr sz="2400" dirty="0">
                <a:solidFill>
                  <a:srgbClr val="FF0000"/>
                </a:solidFill>
                <a:latin typeface="Arial MT"/>
                <a:cs typeface="Arial MT"/>
              </a:rPr>
              <a:t> </a:t>
            </a:r>
            <a:r>
              <a:rPr sz="2400" spc="-5" dirty="0">
                <a:solidFill>
                  <a:srgbClr val="FF0000"/>
                </a:solidFill>
                <a:latin typeface="Arial MT"/>
                <a:cs typeface="Arial MT"/>
              </a:rPr>
              <a:t>are</a:t>
            </a:r>
            <a:r>
              <a:rPr sz="2400" dirty="0">
                <a:solidFill>
                  <a:srgbClr val="FF0000"/>
                </a:solidFill>
                <a:latin typeface="Arial MT"/>
                <a:cs typeface="Arial MT"/>
              </a:rPr>
              <a:t> </a:t>
            </a:r>
            <a:r>
              <a:rPr sz="2400" spc="-5" dirty="0">
                <a:solidFill>
                  <a:srgbClr val="FF0000"/>
                </a:solidFill>
                <a:latin typeface="Arial MT"/>
                <a:cs typeface="Arial MT"/>
              </a:rPr>
              <a:t>values</a:t>
            </a:r>
            <a:r>
              <a:rPr sz="2400" dirty="0">
                <a:solidFill>
                  <a:srgbClr val="FF0000"/>
                </a:solidFill>
                <a:latin typeface="Arial MT"/>
                <a:cs typeface="Arial MT"/>
              </a:rPr>
              <a:t> </a:t>
            </a:r>
            <a:r>
              <a:rPr sz="2400" spc="-5" dirty="0">
                <a:solidFill>
                  <a:srgbClr val="FF0000"/>
                </a:solidFill>
                <a:latin typeface="Arial MT"/>
                <a:cs typeface="Arial MT"/>
              </a:rPr>
              <a:t>which</a:t>
            </a:r>
            <a:r>
              <a:rPr sz="2400" dirty="0">
                <a:solidFill>
                  <a:srgbClr val="FF0000"/>
                </a:solidFill>
                <a:latin typeface="Arial MT"/>
                <a:cs typeface="Arial MT"/>
              </a:rPr>
              <a:t> </a:t>
            </a:r>
            <a:r>
              <a:rPr sz="2400" spc="-5" dirty="0">
                <a:solidFill>
                  <a:srgbClr val="FF0000"/>
                </a:solidFill>
                <a:latin typeface="Arial MT"/>
                <a:cs typeface="Arial MT"/>
              </a:rPr>
              <a:t>are</a:t>
            </a:r>
            <a:r>
              <a:rPr sz="2400" dirty="0">
                <a:solidFill>
                  <a:srgbClr val="FF0000"/>
                </a:solidFill>
                <a:latin typeface="Arial MT"/>
                <a:cs typeface="Arial MT"/>
              </a:rPr>
              <a:t> </a:t>
            </a:r>
            <a:r>
              <a:rPr sz="2400" spc="-5" dirty="0">
                <a:solidFill>
                  <a:srgbClr val="FF0000"/>
                </a:solidFill>
                <a:latin typeface="Arial MT"/>
                <a:cs typeface="Arial MT"/>
              </a:rPr>
              <a:t>more</a:t>
            </a:r>
            <a:r>
              <a:rPr sz="2400" dirty="0">
                <a:solidFill>
                  <a:srgbClr val="FF0000"/>
                </a:solidFill>
                <a:latin typeface="Arial MT"/>
                <a:cs typeface="Arial MT"/>
              </a:rPr>
              <a:t> </a:t>
            </a:r>
            <a:r>
              <a:rPr sz="2400" spc="-5" dirty="0">
                <a:solidFill>
                  <a:srgbClr val="FF0000"/>
                </a:solidFill>
                <a:latin typeface="Arial MT"/>
                <a:cs typeface="Arial MT"/>
              </a:rPr>
              <a:t>commonly </a:t>
            </a:r>
            <a:r>
              <a:rPr sz="2400" dirty="0">
                <a:solidFill>
                  <a:srgbClr val="FF0000"/>
                </a:solidFill>
                <a:latin typeface="Arial MT"/>
                <a:cs typeface="Arial MT"/>
              </a:rPr>
              <a:t> </a:t>
            </a:r>
            <a:r>
              <a:rPr sz="2400" spc="-5" dirty="0">
                <a:solidFill>
                  <a:srgbClr val="FF0000"/>
                </a:solidFill>
                <a:latin typeface="Arial MT"/>
                <a:cs typeface="Arial MT"/>
              </a:rPr>
              <a:t>prescribed</a:t>
            </a:r>
            <a:r>
              <a:rPr sz="2400" spc="-15" dirty="0">
                <a:solidFill>
                  <a:srgbClr val="FF0000"/>
                </a:solidFill>
                <a:latin typeface="Arial MT"/>
                <a:cs typeface="Arial MT"/>
              </a:rPr>
              <a:t> </a:t>
            </a:r>
            <a:r>
              <a:rPr sz="2400" dirty="0">
                <a:solidFill>
                  <a:srgbClr val="FF0000"/>
                </a:solidFill>
                <a:latin typeface="Arial MT"/>
                <a:cs typeface="Arial MT"/>
              </a:rPr>
              <a:t>to</a:t>
            </a:r>
            <a:r>
              <a:rPr sz="2400" spc="-15" dirty="0">
                <a:solidFill>
                  <a:srgbClr val="FF0000"/>
                </a:solidFill>
                <a:latin typeface="Arial MT"/>
                <a:cs typeface="Arial MT"/>
              </a:rPr>
              <a:t> </a:t>
            </a:r>
            <a:r>
              <a:rPr sz="2400" spc="-5" dirty="0">
                <a:solidFill>
                  <a:srgbClr val="FF0000"/>
                </a:solidFill>
                <a:latin typeface="Arial MT"/>
                <a:cs typeface="Arial MT"/>
              </a:rPr>
              <a:t>others</a:t>
            </a:r>
            <a:r>
              <a:rPr sz="2400" spc="10" dirty="0">
                <a:solidFill>
                  <a:srgbClr val="FF0000"/>
                </a:solidFill>
                <a:latin typeface="Arial MT"/>
                <a:cs typeface="Arial MT"/>
              </a:rPr>
              <a:t> </a:t>
            </a:r>
            <a:r>
              <a:rPr sz="2400" spc="-5" dirty="0">
                <a:solidFill>
                  <a:srgbClr val="FF0000"/>
                </a:solidFill>
                <a:latin typeface="Arial MT"/>
                <a:cs typeface="Arial MT"/>
              </a:rPr>
              <a:t>rather</a:t>
            </a:r>
            <a:r>
              <a:rPr sz="2400" dirty="0">
                <a:solidFill>
                  <a:srgbClr val="FF0000"/>
                </a:solidFill>
                <a:latin typeface="Arial MT"/>
                <a:cs typeface="Arial MT"/>
              </a:rPr>
              <a:t> </a:t>
            </a:r>
            <a:r>
              <a:rPr sz="2400" spc="-5" dirty="0">
                <a:solidFill>
                  <a:srgbClr val="FF0000"/>
                </a:solidFill>
                <a:latin typeface="Arial MT"/>
                <a:cs typeface="Arial MT"/>
              </a:rPr>
              <a:t>than</a:t>
            </a:r>
            <a:r>
              <a:rPr sz="2400" spc="-15" dirty="0">
                <a:solidFill>
                  <a:srgbClr val="FF0000"/>
                </a:solidFill>
                <a:latin typeface="Arial MT"/>
                <a:cs typeface="Arial MT"/>
              </a:rPr>
              <a:t> </a:t>
            </a:r>
            <a:r>
              <a:rPr sz="2400" dirty="0">
                <a:solidFill>
                  <a:srgbClr val="FF0000"/>
                </a:solidFill>
                <a:latin typeface="Arial MT"/>
                <a:cs typeface="Arial MT"/>
              </a:rPr>
              <a:t>to </a:t>
            </a:r>
            <a:r>
              <a:rPr sz="2400" spc="-5" dirty="0">
                <a:solidFill>
                  <a:srgbClr val="FF0000"/>
                </a:solidFill>
                <a:latin typeface="Arial MT"/>
                <a:cs typeface="Arial MT"/>
              </a:rPr>
              <a:t>ourselves.</a:t>
            </a:r>
            <a:endParaRPr sz="2400" dirty="0">
              <a:solidFill>
                <a:srgbClr val="FF0000"/>
              </a:solidFill>
              <a:latin typeface="Arial MT"/>
              <a:cs typeface="Arial MT"/>
            </a:endParaRPr>
          </a:p>
          <a:p>
            <a:pPr marL="240665" marR="6350" indent="-228600" algn="just">
              <a:spcBef>
                <a:spcPts val="985"/>
              </a:spcBef>
              <a:buFont typeface="Arial MT"/>
              <a:buChar char="•"/>
              <a:tabLst>
                <a:tab pos="241300" algn="l"/>
              </a:tabLst>
            </a:pPr>
            <a:r>
              <a:rPr sz="2400" b="1" u="sng" spc="-5" dirty="0">
                <a:latin typeface="Arial"/>
                <a:cs typeface="Arial"/>
              </a:rPr>
              <a:t>Beliefs</a:t>
            </a:r>
            <a:r>
              <a:rPr sz="2400" b="1" spc="-5" dirty="0">
                <a:latin typeface="Arial"/>
                <a:cs typeface="Arial"/>
              </a:rPr>
              <a:t> </a:t>
            </a:r>
            <a:r>
              <a:rPr sz="2400" spc="-5" dirty="0">
                <a:latin typeface="Arial MT"/>
                <a:cs typeface="Arial MT"/>
              </a:rPr>
              <a:t>– what is </a:t>
            </a:r>
            <a:r>
              <a:rPr sz="2400" spc="-10" dirty="0">
                <a:latin typeface="Arial MT"/>
                <a:cs typeface="Arial MT"/>
              </a:rPr>
              <a:t>considered </a:t>
            </a:r>
            <a:r>
              <a:rPr sz="2400" spc="-5" dirty="0">
                <a:latin typeface="Arial MT"/>
                <a:cs typeface="Arial MT"/>
              </a:rPr>
              <a:t>true </a:t>
            </a:r>
            <a:r>
              <a:rPr sz="2400" dirty="0">
                <a:latin typeface="Arial MT"/>
                <a:cs typeface="Arial MT"/>
              </a:rPr>
              <a:t>or </a:t>
            </a:r>
            <a:r>
              <a:rPr sz="2400" spc="-5" dirty="0">
                <a:latin typeface="Arial MT"/>
                <a:cs typeface="Arial MT"/>
              </a:rPr>
              <a:t>false in a particular society can </a:t>
            </a:r>
            <a:r>
              <a:rPr sz="2400" spc="-10" dirty="0">
                <a:latin typeface="Arial MT"/>
                <a:cs typeface="Arial MT"/>
              </a:rPr>
              <a:t>affect social </a:t>
            </a:r>
            <a:r>
              <a:rPr sz="2400" spc="-5" dirty="0">
                <a:latin typeface="Arial MT"/>
                <a:cs typeface="Arial MT"/>
              </a:rPr>
              <a:t> organisation and the </a:t>
            </a:r>
            <a:r>
              <a:rPr sz="2400" spc="-10" dirty="0">
                <a:latin typeface="Arial MT"/>
                <a:cs typeface="Arial MT"/>
              </a:rPr>
              <a:t>social roles </a:t>
            </a:r>
            <a:r>
              <a:rPr sz="2400" spc="-5" dirty="0">
                <a:latin typeface="Arial MT"/>
                <a:cs typeface="Arial MT"/>
              </a:rPr>
              <a:t>of </a:t>
            </a:r>
            <a:r>
              <a:rPr sz="2400" spc="-10" dirty="0">
                <a:latin typeface="Arial MT"/>
                <a:cs typeface="Arial MT"/>
              </a:rPr>
              <a:t>the </a:t>
            </a:r>
            <a:r>
              <a:rPr sz="2400" spc="-5" dirty="0">
                <a:latin typeface="Arial MT"/>
                <a:cs typeface="Arial MT"/>
              </a:rPr>
              <a:t>individual. </a:t>
            </a:r>
            <a:r>
              <a:rPr sz="2400" spc="-15" dirty="0">
                <a:solidFill>
                  <a:srgbClr val="FF0000"/>
                </a:solidFill>
                <a:latin typeface="Arial MT"/>
                <a:cs typeface="Arial MT"/>
              </a:rPr>
              <a:t>Women </a:t>
            </a:r>
            <a:r>
              <a:rPr sz="2400" spc="-5" dirty="0">
                <a:solidFill>
                  <a:srgbClr val="FF0000"/>
                </a:solidFill>
                <a:latin typeface="Arial MT"/>
                <a:cs typeface="Arial MT"/>
              </a:rPr>
              <a:t>should </a:t>
            </a:r>
            <a:r>
              <a:rPr sz="2400" spc="-10" dirty="0">
                <a:solidFill>
                  <a:srgbClr val="FF0000"/>
                </a:solidFill>
                <a:latin typeface="Arial MT"/>
                <a:cs typeface="Arial MT"/>
              </a:rPr>
              <a:t>look after </a:t>
            </a:r>
            <a:r>
              <a:rPr sz="2400" spc="-5" dirty="0">
                <a:solidFill>
                  <a:srgbClr val="FF0000"/>
                </a:solidFill>
                <a:latin typeface="Arial MT"/>
                <a:cs typeface="Arial MT"/>
              </a:rPr>
              <a:t>children </a:t>
            </a:r>
            <a:r>
              <a:rPr sz="2400" dirty="0">
                <a:solidFill>
                  <a:srgbClr val="FF0000"/>
                </a:solidFill>
                <a:latin typeface="Arial MT"/>
                <a:cs typeface="Arial MT"/>
              </a:rPr>
              <a:t> </a:t>
            </a:r>
            <a:r>
              <a:rPr sz="2400" spc="-5" dirty="0">
                <a:solidFill>
                  <a:srgbClr val="FF0000"/>
                </a:solidFill>
                <a:latin typeface="Arial MT"/>
                <a:cs typeface="Arial MT"/>
              </a:rPr>
              <a:t>and</a:t>
            </a:r>
            <a:r>
              <a:rPr sz="2400" dirty="0">
                <a:solidFill>
                  <a:srgbClr val="FF0000"/>
                </a:solidFill>
                <a:latin typeface="Arial MT"/>
                <a:cs typeface="Arial MT"/>
              </a:rPr>
              <a:t> </a:t>
            </a:r>
            <a:r>
              <a:rPr sz="2400" spc="-5" dirty="0">
                <a:solidFill>
                  <a:srgbClr val="FF0000"/>
                </a:solidFill>
                <a:latin typeface="Arial MT"/>
                <a:cs typeface="Arial MT"/>
              </a:rPr>
              <a:t>keep</a:t>
            </a:r>
            <a:r>
              <a:rPr sz="2400" spc="-10" dirty="0">
                <a:solidFill>
                  <a:srgbClr val="FF0000"/>
                </a:solidFill>
                <a:latin typeface="Arial MT"/>
                <a:cs typeface="Arial MT"/>
              </a:rPr>
              <a:t> </a:t>
            </a:r>
            <a:r>
              <a:rPr sz="2400" spc="-5" dirty="0">
                <a:solidFill>
                  <a:srgbClr val="FF0000"/>
                </a:solidFill>
                <a:latin typeface="Arial MT"/>
                <a:cs typeface="Arial MT"/>
              </a:rPr>
              <a:t>the</a:t>
            </a:r>
            <a:r>
              <a:rPr sz="2400" spc="-15" dirty="0">
                <a:solidFill>
                  <a:srgbClr val="FF0000"/>
                </a:solidFill>
                <a:latin typeface="Arial MT"/>
                <a:cs typeface="Arial MT"/>
              </a:rPr>
              <a:t> </a:t>
            </a:r>
            <a:r>
              <a:rPr sz="2400" spc="-5" dirty="0">
                <a:solidFill>
                  <a:srgbClr val="FF0000"/>
                </a:solidFill>
                <a:latin typeface="Arial MT"/>
                <a:cs typeface="Arial MT"/>
              </a:rPr>
              <a:t>household</a:t>
            </a:r>
            <a:r>
              <a:rPr sz="2400" spc="-20" dirty="0">
                <a:solidFill>
                  <a:srgbClr val="FF0000"/>
                </a:solidFill>
                <a:latin typeface="Arial MT"/>
                <a:cs typeface="Arial MT"/>
              </a:rPr>
              <a:t> </a:t>
            </a:r>
            <a:r>
              <a:rPr sz="2400" spc="-5" dirty="0">
                <a:solidFill>
                  <a:srgbClr val="FF0000"/>
                </a:solidFill>
                <a:latin typeface="Arial MT"/>
                <a:cs typeface="Arial MT"/>
              </a:rPr>
              <a:t>while</a:t>
            </a:r>
            <a:r>
              <a:rPr sz="2400" spc="-10" dirty="0">
                <a:solidFill>
                  <a:srgbClr val="FF0000"/>
                </a:solidFill>
                <a:latin typeface="Arial MT"/>
                <a:cs typeface="Arial MT"/>
              </a:rPr>
              <a:t> </a:t>
            </a:r>
            <a:r>
              <a:rPr sz="2400" spc="-5" dirty="0">
                <a:solidFill>
                  <a:srgbClr val="FF0000"/>
                </a:solidFill>
                <a:latin typeface="Arial MT"/>
                <a:cs typeface="Arial MT"/>
              </a:rPr>
              <a:t>man</a:t>
            </a:r>
            <a:r>
              <a:rPr sz="2400" spc="5" dirty="0">
                <a:solidFill>
                  <a:srgbClr val="FF0000"/>
                </a:solidFill>
                <a:latin typeface="Arial MT"/>
                <a:cs typeface="Arial MT"/>
              </a:rPr>
              <a:t> </a:t>
            </a:r>
            <a:r>
              <a:rPr sz="2400" spc="-5" dirty="0">
                <a:solidFill>
                  <a:srgbClr val="FF0000"/>
                </a:solidFill>
                <a:latin typeface="Arial MT"/>
                <a:cs typeface="Arial MT"/>
              </a:rPr>
              <a:t>should</a:t>
            </a:r>
            <a:r>
              <a:rPr sz="2400" spc="-25" dirty="0">
                <a:solidFill>
                  <a:srgbClr val="FF0000"/>
                </a:solidFill>
                <a:latin typeface="Arial MT"/>
                <a:cs typeface="Arial MT"/>
              </a:rPr>
              <a:t> </a:t>
            </a:r>
            <a:r>
              <a:rPr sz="2400" spc="-5" dirty="0">
                <a:solidFill>
                  <a:srgbClr val="FF0000"/>
                </a:solidFill>
                <a:latin typeface="Arial MT"/>
                <a:cs typeface="Arial MT"/>
              </a:rPr>
              <a:t>earn</a:t>
            </a:r>
            <a:r>
              <a:rPr sz="2400" dirty="0">
                <a:solidFill>
                  <a:srgbClr val="FF0000"/>
                </a:solidFill>
                <a:latin typeface="Arial MT"/>
                <a:cs typeface="Arial MT"/>
              </a:rPr>
              <a:t> </a:t>
            </a:r>
            <a:r>
              <a:rPr sz="2400" spc="-5" dirty="0">
                <a:solidFill>
                  <a:srgbClr val="FF0000"/>
                </a:solidFill>
                <a:latin typeface="Arial MT"/>
                <a:cs typeface="Arial MT"/>
              </a:rPr>
              <a:t>the</a:t>
            </a:r>
            <a:r>
              <a:rPr sz="2400" dirty="0">
                <a:solidFill>
                  <a:srgbClr val="FF0000"/>
                </a:solidFill>
                <a:latin typeface="Arial MT"/>
                <a:cs typeface="Arial MT"/>
              </a:rPr>
              <a:t> </a:t>
            </a:r>
            <a:r>
              <a:rPr sz="2400" spc="-5" dirty="0">
                <a:solidFill>
                  <a:srgbClr val="FF0000"/>
                </a:solidFill>
                <a:latin typeface="Arial MT"/>
                <a:cs typeface="Arial MT"/>
              </a:rPr>
              <a:t>family</a:t>
            </a:r>
            <a:r>
              <a:rPr sz="2400" spc="-15" dirty="0">
                <a:solidFill>
                  <a:srgbClr val="FF0000"/>
                </a:solidFill>
                <a:latin typeface="Arial MT"/>
                <a:cs typeface="Arial MT"/>
              </a:rPr>
              <a:t> </a:t>
            </a:r>
            <a:r>
              <a:rPr sz="2400" spc="-5" dirty="0">
                <a:solidFill>
                  <a:srgbClr val="FF0000"/>
                </a:solidFill>
                <a:latin typeface="Arial MT"/>
                <a:cs typeface="Arial MT"/>
              </a:rPr>
              <a:t>living.</a:t>
            </a:r>
            <a:endParaRPr sz="2400" dirty="0">
              <a:solidFill>
                <a:srgbClr val="FF0000"/>
              </a:solidFill>
              <a:latin typeface="Arial MT"/>
              <a:cs typeface="Arial MT"/>
            </a:endParaRPr>
          </a:p>
        </p:txBody>
      </p:sp>
      <p:sp>
        <p:nvSpPr>
          <p:cNvPr id="4" name="Action Button: Custom 3">
            <a:hlinkClick r:id="" action="ppaction://noaction" highlightClick="1"/>
          </p:cNvPr>
          <p:cNvSpPr/>
          <p:nvPr/>
        </p:nvSpPr>
        <p:spPr>
          <a:xfrm>
            <a:off x="8871373" y="-115507"/>
            <a:ext cx="3042282" cy="1892174"/>
          </a:xfrm>
          <a:prstGeom prst="actionButtonBlank">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077" y="2218414"/>
            <a:ext cx="11079989" cy="2890535"/>
          </a:xfrm>
          <a:prstGeom prst="rect">
            <a:avLst/>
          </a:prstGeom>
        </p:spPr>
        <p:txBody>
          <a:bodyPr vert="horz" wrap="square" lIns="0" tIns="48260" rIns="0" bIns="0" rtlCol="0">
            <a:spAutoFit/>
          </a:bodyPr>
          <a:lstStyle/>
          <a:p>
            <a:pPr marL="241300" marR="6350" indent="-229235" algn="just">
              <a:spcBef>
                <a:spcPts val="380"/>
              </a:spcBef>
              <a:buFont typeface="Arial MT"/>
              <a:buChar char="•"/>
              <a:tabLst>
                <a:tab pos="241300" algn="l"/>
              </a:tabLst>
            </a:pPr>
            <a:r>
              <a:rPr sz="2400" b="1" u="sng" spc="-5" dirty="0">
                <a:latin typeface="Arial"/>
                <a:cs typeface="Arial"/>
              </a:rPr>
              <a:t>Attitudes </a:t>
            </a:r>
            <a:r>
              <a:rPr sz="2400" b="1" u="sng" dirty="0">
                <a:latin typeface="Arial"/>
                <a:cs typeface="Arial"/>
              </a:rPr>
              <a:t>and judgments</a:t>
            </a:r>
            <a:r>
              <a:rPr sz="2400" b="1" dirty="0">
                <a:latin typeface="Arial"/>
                <a:cs typeface="Arial"/>
              </a:rPr>
              <a:t> </a:t>
            </a:r>
            <a:r>
              <a:rPr sz="2400" b="1" spc="-5" dirty="0">
                <a:latin typeface="Arial"/>
                <a:cs typeface="Arial"/>
              </a:rPr>
              <a:t>– </a:t>
            </a:r>
            <a:r>
              <a:rPr sz="2400" spc="-5" dirty="0">
                <a:latin typeface="Arial MT"/>
                <a:cs typeface="Arial MT"/>
              </a:rPr>
              <a:t>what do people like </a:t>
            </a:r>
            <a:r>
              <a:rPr sz="2400" spc="-15" dirty="0">
                <a:latin typeface="Arial MT"/>
                <a:cs typeface="Arial MT"/>
              </a:rPr>
              <a:t>or </a:t>
            </a:r>
            <a:r>
              <a:rPr sz="2400" spc="-5" dirty="0">
                <a:latin typeface="Arial MT"/>
                <a:cs typeface="Arial MT"/>
              </a:rPr>
              <a:t>dislike, </a:t>
            </a:r>
            <a:r>
              <a:rPr sz="2400" spc="-10" dirty="0">
                <a:latin typeface="Arial MT"/>
                <a:cs typeface="Arial MT"/>
              </a:rPr>
              <a:t>what </a:t>
            </a:r>
            <a:r>
              <a:rPr sz="2400" spc="-5" dirty="0">
                <a:latin typeface="Arial MT"/>
                <a:cs typeface="Arial MT"/>
              </a:rPr>
              <a:t>is good or bad, </a:t>
            </a:r>
            <a:r>
              <a:rPr sz="2400" spc="-10" dirty="0">
                <a:latin typeface="Arial MT"/>
                <a:cs typeface="Arial MT"/>
              </a:rPr>
              <a:t>what </a:t>
            </a:r>
            <a:r>
              <a:rPr sz="2400" spc="-5" dirty="0">
                <a:latin typeface="Arial MT"/>
                <a:cs typeface="Arial MT"/>
              </a:rPr>
              <a:t> we think</a:t>
            </a:r>
            <a:r>
              <a:rPr sz="2400" dirty="0">
                <a:latin typeface="Arial MT"/>
                <a:cs typeface="Arial MT"/>
              </a:rPr>
              <a:t> </a:t>
            </a:r>
            <a:r>
              <a:rPr sz="2400" spc="-5" dirty="0">
                <a:latin typeface="Arial MT"/>
                <a:cs typeface="Arial MT"/>
              </a:rPr>
              <a:t>of someone</a:t>
            </a:r>
            <a:r>
              <a:rPr sz="2400" spc="-10" dirty="0">
                <a:latin typeface="Arial MT"/>
                <a:cs typeface="Arial MT"/>
              </a:rPr>
              <a:t> </a:t>
            </a:r>
            <a:r>
              <a:rPr sz="2400" spc="-5" dirty="0">
                <a:latin typeface="Arial MT"/>
                <a:cs typeface="Arial MT"/>
              </a:rPr>
              <a:t>or</a:t>
            </a:r>
            <a:r>
              <a:rPr sz="2400" dirty="0">
                <a:latin typeface="Arial MT"/>
                <a:cs typeface="Arial MT"/>
              </a:rPr>
              <a:t> </a:t>
            </a:r>
            <a:r>
              <a:rPr sz="2400" spc="-5" dirty="0">
                <a:latin typeface="Arial MT"/>
                <a:cs typeface="Arial MT"/>
              </a:rPr>
              <a:t>something…</a:t>
            </a:r>
            <a:endParaRPr sz="2400" dirty="0">
              <a:latin typeface="Arial MT"/>
              <a:cs typeface="Arial MT"/>
            </a:endParaRPr>
          </a:p>
          <a:p>
            <a:pPr marL="240665" marR="5080" indent="-228600" algn="just">
              <a:spcBef>
                <a:spcPts val="1005"/>
              </a:spcBef>
              <a:buFont typeface="Arial MT"/>
              <a:buChar char="•"/>
              <a:tabLst>
                <a:tab pos="241300" algn="l"/>
              </a:tabLst>
            </a:pPr>
            <a:r>
              <a:rPr sz="2400" b="1" u="sng" spc="-5" dirty="0">
                <a:latin typeface="Arial"/>
                <a:cs typeface="Arial"/>
              </a:rPr>
              <a:t>Self-perceptions</a:t>
            </a:r>
            <a:r>
              <a:rPr sz="2400" b="1" spc="-5" dirty="0">
                <a:latin typeface="Arial"/>
                <a:cs typeface="Arial"/>
              </a:rPr>
              <a:t> – </a:t>
            </a:r>
            <a:r>
              <a:rPr sz="2400" spc="-5" dirty="0">
                <a:latin typeface="Arial MT"/>
                <a:cs typeface="Arial MT"/>
              </a:rPr>
              <a:t>how happy </a:t>
            </a:r>
            <a:r>
              <a:rPr sz="2400" spc="-10" dirty="0">
                <a:latin typeface="Arial MT"/>
                <a:cs typeface="Arial MT"/>
              </a:rPr>
              <a:t>people </a:t>
            </a:r>
            <a:r>
              <a:rPr sz="2400" spc="-5" dirty="0">
                <a:latin typeface="Arial MT"/>
                <a:cs typeface="Arial MT"/>
              </a:rPr>
              <a:t>are with </a:t>
            </a:r>
            <a:r>
              <a:rPr sz="2400" spc="-10" dirty="0">
                <a:latin typeface="Arial MT"/>
                <a:cs typeface="Arial MT"/>
              </a:rPr>
              <a:t>their </a:t>
            </a:r>
            <a:r>
              <a:rPr sz="2400" spc="-5" dirty="0">
                <a:latin typeface="Arial MT"/>
                <a:cs typeface="Arial MT"/>
              </a:rPr>
              <a:t>own </a:t>
            </a:r>
            <a:r>
              <a:rPr sz="2400" spc="-10" dirty="0">
                <a:latin typeface="Arial MT"/>
                <a:cs typeface="Arial MT"/>
              </a:rPr>
              <a:t>social </a:t>
            </a:r>
            <a:r>
              <a:rPr sz="2400" spc="-5" dirty="0">
                <a:latin typeface="Arial MT"/>
                <a:cs typeface="Arial MT"/>
              </a:rPr>
              <a:t>relationships, </a:t>
            </a:r>
            <a:r>
              <a:rPr sz="2400" spc="-10" dirty="0">
                <a:latin typeface="Arial MT"/>
                <a:cs typeface="Arial MT"/>
              </a:rPr>
              <a:t>well- </a:t>
            </a:r>
            <a:r>
              <a:rPr sz="2400" spc="-5" dirty="0">
                <a:latin typeface="Arial MT"/>
                <a:cs typeface="Arial MT"/>
              </a:rPr>
              <a:t> being,</a:t>
            </a:r>
            <a:r>
              <a:rPr sz="2400" spc="-10" dirty="0">
                <a:latin typeface="Arial MT"/>
                <a:cs typeface="Arial MT"/>
              </a:rPr>
              <a:t> </a:t>
            </a:r>
            <a:r>
              <a:rPr sz="2400" spc="-5" dirty="0">
                <a:latin typeface="Arial MT"/>
                <a:cs typeface="Arial MT"/>
              </a:rPr>
              <a:t>health, political</a:t>
            </a:r>
            <a:r>
              <a:rPr sz="2400" spc="-30" dirty="0">
                <a:latin typeface="Arial MT"/>
                <a:cs typeface="Arial MT"/>
              </a:rPr>
              <a:t> </a:t>
            </a:r>
            <a:r>
              <a:rPr sz="2400" spc="-5" dirty="0">
                <a:latin typeface="Arial MT"/>
                <a:cs typeface="Arial MT"/>
              </a:rPr>
              <a:t>views…</a:t>
            </a:r>
            <a:endParaRPr sz="2400" dirty="0">
              <a:latin typeface="Arial MT"/>
              <a:cs typeface="Arial MT"/>
            </a:endParaRPr>
          </a:p>
          <a:p>
            <a:pPr marL="241300" marR="5715" indent="-229235" algn="just">
              <a:spcBef>
                <a:spcPts val="994"/>
              </a:spcBef>
              <a:buFont typeface="Arial MT"/>
              <a:buChar char="•"/>
              <a:tabLst>
                <a:tab pos="241300" algn="l"/>
              </a:tabLst>
            </a:pPr>
            <a:r>
              <a:rPr sz="2400" b="1" u="sng" spc="-5" dirty="0">
                <a:latin typeface="Arial"/>
                <a:cs typeface="Arial"/>
              </a:rPr>
              <a:t>Cognitive </a:t>
            </a:r>
            <a:r>
              <a:rPr sz="2400" b="1" u="sng" dirty="0">
                <a:latin typeface="Arial"/>
                <a:cs typeface="Arial"/>
              </a:rPr>
              <a:t>ability</a:t>
            </a:r>
            <a:r>
              <a:rPr sz="2400" b="1" dirty="0">
                <a:latin typeface="Arial"/>
                <a:cs typeface="Arial"/>
              </a:rPr>
              <a:t> </a:t>
            </a:r>
            <a:r>
              <a:rPr sz="2400" b="1" spc="-5" dirty="0">
                <a:latin typeface="Arial"/>
                <a:cs typeface="Arial"/>
              </a:rPr>
              <a:t>– </a:t>
            </a:r>
            <a:r>
              <a:rPr sz="2400" spc="-5" dirty="0">
                <a:solidFill>
                  <a:srgbClr val="FF0000"/>
                </a:solidFill>
                <a:latin typeface="Arial MT"/>
                <a:cs typeface="Arial MT"/>
              </a:rPr>
              <a:t>usually measured through </a:t>
            </a:r>
            <a:r>
              <a:rPr sz="2400" dirty="0">
                <a:solidFill>
                  <a:srgbClr val="FF0000"/>
                </a:solidFill>
                <a:latin typeface="Arial MT"/>
                <a:cs typeface="Arial MT"/>
              </a:rPr>
              <a:t>IQ tests. </a:t>
            </a:r>
            <a:r>
              <a:rPr sz="2400" dirty="0">
                <a:latin typeface="Arial MT"/>
                <a:cs typeface="Arial MT"/>
              </a:rPr>
              <a:t>At </a:t>
            </a:r>
            <a:r>
              <a:rPr sz="2400" spc="-10" dirty="0">
                <a:latin typeface="Arial MT"/>
                <a:cs typeface="Arial MT"/>
              </a:rPr>
              <a:t>national </a:t>
            </a:r>
            <a:r>
              <a:rPr sz="2400" spc="-5" dirty="0">
                <a:latin typeface="Arial MT"/>
                <a:cs typeface="Arial MT"/>
              </a:rPr>
              <a:t>level </a:t>
            </a:r>
            <a:r>
              <a:rPr sz="2400" spc="-10" dirty="0">
                <a:latin typeface="Arial MT"/>
                <a:cs typeface="Arial MT"/>
              </a:rPr>
              <a:t>the </a:t>
            </a:r>
            <a:r>
              <a:rPr sz="2400" spc="-5" dirty="0">
                <a:latin typeface="Arial MT"/>
                <a:cs typeface="Arial MT"/>
              </a:rPr>
              <a:t>results </a:t>
            </a:r>
            <a:r>
              <a:rPr sz="2400" dirty="0">
                <a:latin typeface="Arial MT"/>
                <a:cs typeface="Arial MT"/>
              </a:rPr>
              <a:t> </a:t>
            </a:r>
            <a:r>
              <a:rPr sz="2400" spc="-5" dirty="0">
                <a:latin typeface="Arial MT"/>
                <a:cs typeface="Arial MT"/>
              </a:rPr>
              <a:t>can be</a:t>
            </a:r>
            <a:r>
              <a:rPr sz="2400" spc="5" dirty="0">
                <a:latin typeface="Arial MT"/>
                <a:cs typeface="Arial MT"/>
              </a:rPr>
              <a:t> </a:t>
            </a:r>
            <a:r>
              <a:rPr sz="2400" spc="-5" dirty="0">
                <a:latin typeface="Arial MT"/>
                <a:cs typeface="Arial MT"/>
              </a:rPr>
              <a:t>used </a:t>
            </a:r>
            <a:r>
              <a:rPr sz="2400" dirty="0">
                <a:latin typeface="Arial MT"/>
                <a:cs typeface="Arial MT"/>
              </a:rPr>
              <a:t>to</a:t>
            </a:r>
            <a:r>
              <a:rPr sz="2400" spc="10" dirty="0">
                <a:latin typeface="Arial MT"/>
                <a:cs typeface="Arial MT"/>
              </a:rPr>
              <a:t> </a:t>
            </a:r>
            <a:r>
              <a:rPr sz="2400" spc="-5" dirty="0">
                <a:latin typeface="Arial MT"/>
                <a:cs typeface="Arial MT"/>
              </a:rPr>
              <a:t>measure a</a:t>
            </a:r>
            <a:r>
              <a:rPr sz="2400" spc="5" dirty="0">
                <a:latin typeface="Arial MT"/>
                <a:cs typeface="Arial MT"/>
              </a:rPr>
              <a:t> </a:t>
            </a:r>
            <a:r>
              <a:rPr sz="2400" spc="-10" dirty="0">
                <a:latin typeface="Arial MT"/>
                <a:cs typeface="Arial MT"/>
              </a:rPr>
              <a:t>country’s</a:t>
            </a:r>
            <a:r>
              <a:rPr sz="2400" spc="10" dirty="0">
                <a:latin typeface="Arial MT"/>
                <a:cs typeface="Arial MT"/>
              </a:rPr>
              <a:t> </a:t>
            </a:r>
            <a:r>
              <a:rPr sz="2400" spc="-5" dirty="0">
                <a:latin typeface="Arial MT"/>
                <a:cs typeface="Arial MT"/>
              </a:rPr>
              <a:t>competitiveness</a:t>
            </a:r>
            <a:r>
              <a:rPr sz="2400" spc="-20" dirty="0">
                <a:latin typeface="Arial MT"/>
                <a:cs typeface="Arial MT"/>
              </a:rPr>
              <a:t> </a:t>
            </a:r>
            <a:r>
              <a:rPr sz="2400" spc="-5" dirty="0">
                <a:latin typeface="Arial MT"/>
                <a:cs typeface="Arial MT"/>
              </a:rPr>
              <a:t>and</a:t>
            </a:r>
            <a:r>
              <a:rPr sz="2400" spc="-10" dirty="0">
                <a:latin typeface="Arial MT"/>
                <a:cs typeface="Arial MT"/>
              </a:rPr>
              <a:t> </a:t>
            </a:r>
            <a:r>
              <a:rPr sz="2400" spc="-5" dirty="0">
                <a:latin typeface="Arial MT"/>
                <a:cs typeface="Arial MT"/>
              </a:rPr>
              <a:t>globalisation</a:t>
            </a:r>
            <a:r>
              <a:rPr sz="2400" spc="-30" dirty="0">
                <a:latin typeface="Arial MT"/>
                <a:cs typeface="Arial MT"/>
              </a:rPr>
              <a:t> </a:t>
            </a:r>
            <a:r>
              <a:rPr sz="2400" spc="-5" dirty="0">
                <a:latin typeface="Arial MT"/>
                <a:cs typeface="Arial MT"/>
              </a:rPr>
              <a:t>challenges</a:t>
            </a:r>
            <a:r>
              <a:rPr sz="2400" spc="-5" dirty="0" smtClean="0">
                <a:latin typeface="Arial MT"/>
                <a:cs typeface="Arial MT"/>
              </a:rPr>
              <a:t>.</a:t>
            </a:r>
            <a:endParaRPr sz="2400" dirty="0">
              <a:latin typeface="Arial MT"/>
              <a:cs typeface="Arial MT"/>
            </a:endParaRPr>
          </a:p>
        </p:txBody>
      </p:sp>
      <p:sp>
        <p:nvSpPr>
          <p:cNvPr id="3" name="Action Button: Custom 2">
            <a:hlinkClick r:id="" action="ppaction://noaction" highlightClick="1"/>
          </p:cNvPr>
          <p:cNvSpPr/>
          <p:nvPr/>
        </p:nvSpPr>
        <p:spPr>
          <a:xfrm>
            <a:off x="8871373" y="-115507"/>
            <a:ext cx="3042282" cy="1892174"/>
          </a:xfrm>
          <a:prstGeom prst="actionButtonBlank">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90203" y="1953162"/>
            <a:ext cx="10922923" cy="3175228"/>
          </a:xfrm>
          <a:prstGeom prst="rect">
            <a:avLst/>
          </a:prstGeom>
        </p:spPr>
        <p:txBody>
          <a:bodyPr wrap="square">
            <a:spAutoFit/>
          </a:bodyPr>
          <a:lstStyle/>
          <a:p>
            <a:pPr marL="240665" marR="6350" indent="-228600" algn="just">
              <a:spcBef>
                <a:spcPts val="990"/>
              </a:spcBef>
              <a:buFont typeface="Arial MT"/>
              <a:buChar char="•"/>
              <a:tabLst>
                <a:tab pos="241300" algn="l"/>
              </a:tabLst>
            </a:pPr>
            <a:r>
              <a:rPr lang="en-US" sz="2400" b="1" u="sng" spc="-5" dirty="0" smtClean="0">
                <a:latin typeface="Arial"/>
                <a:cs typeface="Arial"/>
              </a:rPr>
              <a:t>Behaviors</a:t>
            </a:r>
            <a:r>
              <a:rPr lang="en-US" sz="2400" b="1" spc="-5" dirty="0" smtClean="0">
                <a:latin typeface="Arial"/>
                <a:cs typeface="Arial"/>
              </a:rPr>
              <a:t> </a:t>
            </a:r>
            <a:r>
              <a:rPr lang="en-US" sz="2400" b="1" spc="-5" dirty="0">
                <a:latin typeface="Arial"/>
                <a:cs typeface="Arial"/>
              </a:rPr>
              <a:t>– </a:t>
            </a:r>
            <a:r>
              <a:rPr lang="en-US" sz="2400" spc="-5" dirty="0">
                <a:latin typeface="Arial MT"/>
                <a:cs typeface="Arial MT"/>
              </a:rPr>
              <a:t>comparison of </a:t>
            </a:r>
            <a:r>
              <a:rPr lang="en-US" sz="2400" spc="-15" dirty="0">
                <a:latin typeface="Arial MT"/>
                <a:cs typeface="Arial MT"/>
              </a:rPr>
              <a:t>different </a:t>
            </a:r>
            <a:r>
              <a:rPr lang="en-US" sz="2400" spc="-10" dirty="0">
                <a:latin typeface="Arial MT"/>
                <a:cs typeface="Arial MT"/>
              </a:rPr>
              <a:t>national </a:t>
            </a:r>
            <a:r>
              <a:rPr lang="en-US" sz="2400" spc="-5" dirty="0">
                <a:latin typeface="Arial MT"/>
                <a:cs typeface="Arial MT"/>
              </a:rPr>
              <a:t>statistics, such as consumption of </a:t>
            </a:r>
            <a:r>
              <a:rPr lang="en-US" sz="2400" dirty="0">
                <a:latin typeface="Arial MT"/>
                <a:cs typeface="Arial MT"/>
              </a:rPr>
              <a:t> </a:t>
            </a:r>
            <a:r>
              <a:rPr lang="en-US" sz="2400" spc="-5" dirty="0">
                <a:latin typeface="Arial MT"/>
                <a:cs typeface="Arial MT"/>
              </a:rPr>
              <a:t>alcohol</a:t>
            </a:r>
            <a:r>
              <a:rPr lang="en-US" sz="2400" spc="-20" dirty="0">
                <a:latin typeface="Arial MT"/>
                <a:cs typeface="Arial MT"/>
              </a:rPr>
              <a:t> </a:t>
            </a:r>
            <a:r>
              <a:rPr lang="en-US" sz="2400" spc="-5" dirty="0">
                <a:latin typeface="Arial MT"/>
                <a:cs typeface="Arial MT"/>
              </a:rPr>
              <a:t>and</a:t>
            </a:r>
            <a:r>
              <a:rPr lang="en-US" sz="2400" dirty="0">
                <a:latin typeface="Arial MT"/>
                <a:cs typeface="Arial MT"/>
              </a:rPr>
              <a:t> </a:t>
            </a:r>
            <a:r>
              <a:rPr lang="en-US" sz="2400" spc="-5" dirty="0">
                <a:latin typeface="Arial MT"/>
                <a:cs typeface="Arial MT"/>
              </a:rPr>
              <a:t>tobacco,</a:t>
            </a:r>
            <a:r>
              <a:rPr lang="en-US" sz="2400" spc="-10" dirty="0">
                <a:latin typeface="Arial MT"/>
                <a:cs typeface="Arial MT"/>
              </a:rPr>
              <a:t> </a:t>
            </a:r>
            <a:r>
              <a:rPr lang="en-US" sz="2400" spc="-5" dirty="0">
                <a:latin typeface="Arial MT"/>
                <a:cs typeface="Arial MT"/>
              </a:rPr>
              <a:t>can</a:t>
            </a:r>
            <a:r>
              <a:rPr lang="en-US" sz="2400" spc="-10" dirty="0">
                <a:latin typeface="Arial MT"/>
                <a:cs typeface="Arial MT"/>
              </a:rPr>
              <a:t> </a:t>
            </a:r>
            <a:r>
              <a:rPr lang="en-US" sz="2400" spc="-5" dirty="0">
                <a:latin typeface="Arial MT"/>
                <a:cs typeface="Arial MT"/>
              </a:rPr>
              <a:t>provide</a:t>
            </a:r>
            <a:r>
              <a:rPr lang="en-US" sz="2400" spc="5" dirty="0">
                <a:latin typeface="Arial MT"/>
                <a:cs typeface="Arial MT"/>
              </a:rPr>
              <a:t> </a:t>
            </a:r>
            <a:r>
              <a:rPr lang="en-US" sz="2400" spc="-5" dirty="0">
                <a:latin typeface="Arial MT"/>
                <a:cs typeface="Arial MT"/>
              </a:rPr>
              <a:t>important</a:t>
            </a:r>
            <a:r>
              <a:rPr lang="en-US" sz="2400" dirty="0">
                <a:latin typeface="Arial MT"/>
                <a:cs typeface="Arial MT"/>
              </a:rPr>
              <a:t> </a:t>
            </a:r>
            <a:r>
              <a:rPr lang="en-US" sz="2400" spc="-5" dirty="0">
                <a:latin typeface="Arial MT"/>
                <a:cs typeface="Arial MT"/>
              </a:rPr>
              <a:t>cross-cultural</a:t>
            </a:r>
            <a:r>
              <a:rPr lang="en-US" sz="2400" spc="-20" dirty="0">
                <a:latin typeface="Arial MT"/>
                <a:cs typeface="Arial MT"/>
              </a:rPr>
              <a:t> </a:t>
            </a:r>
            <a:r>
              <a:rPr lang="en-US" sz="2400" spc="-5" dirty="0">
                <a:latin typeface="Arial MT"/>
                <a:cs typeface="Arial MT"/>
              </a:rPr>
              <a:t>information.</a:t>
            </a:r>
            <a:endParaRPr lang="en-US" sz="2400" dirty="0">
              <a:latin typeface="Arial MT"/>
              <a:cs typeface="Arial MT"/>
            </a:endParaRPr>
          </a:p>
          <a:p>
            <a:pPr marL="240665" marR="5080" indent="-228600" algn="just">
              <a:spcBef>
                <a:spcPts val="1005"/>
              </a:spcBef>
              <a:buFont typeface="Arial MT"/>
              <a:buChar char="•"/>
              <a:tabLst>
                <a:tab pos="241300" algn="l"/>
              </a:tabLst>
            </a:pPr>
            <a:r>
              <a:rPr lang="en-US" sz="2400" b="1" u="sng" spc="-5" dirty="0">
                <a:latin typeface="Arial"/>
                <a:cs typeface="Arial"/>
              </a:rPr>
              <a:t>Stereotypes</a:t>
            </a:r>
            <a:r>
              <a:rPr lang="en-US" sz="2400" b="1" spc="-5" dirty="0">
                <a:latin typeface="Arial"/>
                <a:cs typeface="Arial"/>
              </a:rPr>
              <a:t> – </a:t>
            </a:r>
            <a:r>
              <a:rPr lang="en-US" sz="2400" spc="-5" dirty="0" smtClean="0">
                <a:latin typeface="Arial MT"/>
                <a:cs typeface="Arial MT"/>
              </a:rPr>
              <a:t>generalized </a:t>
            </a:r>
            <a:r>
              <a:rPr lang="en-US" sz="2400" spc="-5" dirty="0">
                <a:latin typeface="Arial MT"/>
                <a:cs typeface="Arial MT"/>
              </a:rPr>
              <a:t>descriptions of societies and people </a:t>
            </a:r>
            <a:r>
              <a:rPr lang="en-US" sz="2400" spc="-10" dirty="0">
                <a:latin typeface="Arial MT"/>
                <a:cs typeface="Arial MT"/>
              </a:rPr>
              <a:t>in </a:t>
            </a:r>
            <a:r>
              <a:rPr lang="en-US" sz="2400" spc="-5" dirty="0">
                <a:latin typeface="Arial MT"/>
                <a:cs typeface="Arial MT"/>
              </a:rPr>
              <a:t>them which help </a:t>
            </a:r>
            <a:r>
              <a:rPr lang="en-US" sz="2400" dirty="0">
                <a:latin typeface="Arial MT"/>
                <a:cs typeface="Arial MT"/>
              </a:rPr>
              <a:t>to </a:t>
            </a:r>
            <a:r>
              <a:rPr lang="en-US" sz="2400" spc="-570" dirty="0">
                <a:latin typeface="Arial MT"/>
                <a:cs typeface="Arial MT"/>
              </a:rPr>
              <a:t> </a:t>
            </a:r>
            <a:r>
              <a:rPr lang="en-US" sz="2400" spc="-5" dirty="0">
                <a:latin typeface="Arial MT"/>
                <a:cs typeface="Arial MT"/>
              </a:rPr>
              <a:t>categorize things, events and </a:t>
            </a:r>
            <a:r>
              <a:rPr lang="en-US" sz="2400" spc="-10" dirty="0">
                <a:latin typeface="Arial MT"/>
                <a:cs typeface="Arial MT"/>
              </a:rPr>
              <a:t>people and </a:t>
            </a:r>
            <a:r>
              <a:rPr lang="en-US" sz="2400" spc="-5" dirty="0">
                <a:latin typeface="Arial MT"/>
                <a:cs typeface="Arial MT"/>
              </a:rPr>
              <a:t>make sense of the </a:t>
            </a:r>
            <a:r>
              <a:rPr lang="en-US" sz="2400" spc="-10" dirty="0">
                <a:latin typeface="Arial MT"/>
                <a:cs typeface="Arial MT"/>
              </a:rPr>
              <a:t>world </a:t>
            </a:r>
            <a:r>
              <a:rPr lang="en-US" sz="2400" spc="-5" dirty="0">
                <a:latin typeface="Arial MT"/>
                <a:cs typeface="Arial MT"/>
              </a:rPr>
              <a:t>around us </a:t>
            </a:r>
            <a:r>
              <a:rPr lang="en-US" sz="2400" spc="-5" dirty="0">
                <a:solidFill>
                  <a:srgbClr val="FF0000"/>
                </a:solidFill>
                <a:latin typeface="Arial MT"/>
                <a:cs typeface="Arial MT"/>
              </a:rPr>
              <a:t>(Asians </a:t>
            </a:r>
            <a:r>
              <a:rPr lang="en-US" sz="2400" dirty="0">
                <a:solidFill>
                  <a:srgbClr val="FF0000"/>
                </a:solidFill>
                <a:latin typeface="Arial MT"/>
                <a:cs typeface="Arial MT"/>
              </a:rPr>
              <a:t> </a:t>
            </a:r>
            <a:r>
              <a:rPr lang="en-US" sz="2400" spc="-5" dirty="0">
                <a:solidFill>
                  <a:srgbClr val="FF0000"/>
                </a:solidFill>
                <a:latin typeface="Arial MT"/>
                <a:cs typeface="Arial MT"/>
              </a:rPr>
              <a:t>are good at </a:t>
            </a:r>
            <a:r>
              <a:rPr lang="en-US" sz="2400" spc="-5" dirty="0" smtClean="0">
                <a:solidFill>
                  <a:srgbClr val="FF0000"/>
                </a:solidFill>
                <a:latin typeface="Arial MT"/>
                <a:cs typeface="Arial MT"/>
              </a:rPr>
              <a:t>math, </a:t>
            </a:r>
            <a:r>
              <a:rPr lang="en-US" sz="2400" spc="-5" dirty="0">
                <a:solidFill>
                  <a:srgbClr val="FF0000"/>
                </a:solidFill>
                <a:latin typeface="Arial MT"/>
                <a:cs typeface="Arial MT"/>
              </a:rPr>
              <a:t>Africans are </a:t>
            </a:r>
            <a:r>
              <a:rPr lang="en-US" sz="2400" spc="-15" dirty="0">
                <a:solidFill>
                  <a:srgbClr val="FF0000"/>
                </a:solidFill>
                <a:latin typeface="Arial MT"/>
                <a:cs typeface="Arial MT"/>
              </a:rPr>
              <a:t>good </a:t>
            </a:r>
            <a:r>
              <a:rPr lang="en-US" sz="2400" spc="-5" dirty="0">
                <a:solidFill>
                  <a:srgbClr val="FF0000"/>
                </a:solidFill>
                <a:latin typeface="Arial MT"/>
                <a:cs typeface="Arial MT"/>
              </a:rPr>
              <a:t>athletes, </a:t>
            </a:r>
            <a:r>
              <a:rPr lang="en-US" sz="2400" spc="-15" dirty="0">
                <a:solidFill>
                  <a:srgbClr val="FF0000"/>
                </a:solidFill>
                <a:latin typeface="Arial MT"/>
                <a:cs typeface="Arial MT"/>
              </a:rPr>
              <a:t>all </a:t>
            </a:r>
            <a:r>
              <a:rPr lang="en-US" sz="2400" spc="-5" dirty="0">
                <a:solidFill>
                  <a:srgbClr val="FF0000"/>
                </a:solidFill>
                <a:latin typeface="Arial MT"/>
                <a:cs typeface="Arial MT"/>
              </a:rPr>
              <a:t>Germans </a:t>
            </a:r>
            <a:r>
              <a:rPr lang="en-US" sz="2400" spc="-10" dirty="0">
                <a:solidFill>
                  <a:srgbClr val="FF0000"/>
                </a:solidFill>
                <a:latin typeface="Arial MT"/>
                <a:cs typeface="Arial MT"/>
              </a:rPr>
              <a:t>are </a:t>
            </a:r>
            <a:r>
              <a:rPr lang="en-US" sz="2400" spc="-5" dirty="0">
                <a:solidFill>
                  <a:srgbClr val="FF0000"/>
                </a:solidFill>
                <a:latin typeface="Arial MT"/>
                <a:cs typeface="Arial MT"/>
              </a:rPr>
              <a:t>engineers). </a:t>
            </a:r>
            <a:r>
              <a:rPr lang="en-US" sz="2400" spc="-5" dirty="0">
                <a:latin typeface="Arial MT"/>
                <a:cs typeface="Arial MT"/>
              </a:rPr>
              <a:t>Negative </a:t>
            </a:r>
            <a:r>
              <a:rPr lang="en-US" sz="2400" dirty="0">
                <a:latin typeface="Arial MT"/>
                <a:cs typeface="Arial MT"/>
              </a:rPr>
              <a:t> </a:t>
            </a:r>
            <a:r>
              <a:rPr lang="en-US" sz="2400" spc="-5" dirty="0">
                <a:latin typeface="Arial MT"/>
                <a:cs typeface="Arial MT"/>
              </a:rPr>
              <a:t>stereotypes </a:t>
            </a:r>
            <a:r>
              <a:rPr lang="en-US" sz="2400" spc="-10" dirty="0">
                <a:latin typeface="Arial MT"/>
                <a:cs typeface="Arial MT"/>
              </a:rPr>
              <a:t>however </a:t>
            </a:r>
            <a:r>
              <a:rPr lang="en-US" sz="2400" spc="-5" dirty="0">
                <a:latin typeface="Arial MT"/>
                <a:cs typeface="Arial MT"/>
              </a:rPr>
              <a:t>can </a:t>
            </a:r>
            <a:r>
              <a:rPr lang="en-US" sz="2400" spc="-5" dirty="0">
                <a:solidFill>
                  <a:srgbClr val="FF0000"/>
                </a:solidFill>
                <a:latin typeface="Arial MT"/>
                <a:cs typeface="Arial MT"/>
              </a:rPr>
              <a:t>hinder (interrupt) </a:t>
            </a:r>
            <a:r>
              <a:rPr lang="en-US" sz="2400" spc="-5" dirty="0">
                <a:latin typeface="Arial MT"/>
                <a:cs typeface="Arial MT"/>
              </a:rPr>
              <a:t>open communication and lead </a:t>
            </a:r>
            <a:r>
              <a:rPr lang="en-US" sz="2400" dirty="0">
                <a:latin typeface="Arial MT"/>
                <a:cs typeface="Arial MT"/>
              </a:rPr>
              <a:t>to </a:t>
            </a:r>
            <a:r>
              <a:rPr lang="en-US" sz="2400" spc="-5" dirty="0">
                <a:latin typeface="Arial MT"/>
                <a:cs typeface="Arial MT"/>
              </a:rPr>
              <a:t>a wrong perception </a:t>
            </a:r>
            <a:r>
              <a:rPr lang="en-US" sz="2400" dirty="0">
                <a:latin typeface="Arial MT"/>
                <a:cs typeface="Arial MT"/>
              </a:rPr>
              <a:t> </a:t>
            </a:r>
            <a:r>
              <a:rPr lang="en-US" sz="2400" spc="-5" dirty="0">
                <a:latin typeface="Arial MT"/>
                <a:cs typeface="Arial MT"/>
              </a:rPr>
              <a:t>of</a:t>
            </a:r>
            <a:r>
              <a:rPr lang="en-US" sz="2400" dirty="0">
                <a:latin typeface="Arial MT"/>
                <a:cs typeface="Arial MT"/>
              </a:rPr>
              <a:t> </a:t>
            </a:r>
            <a:r>
              <a:rPr lang="en-US" sz="2400" spc="-5" dirty="0">
                <a:latin typeface="Arial MT"/>
                <a:cs typeface="Arial MT"/>
              </a:rPr>
              <a:t>"us</a:t>
            </a:r>
            <a:r>
              <a:rPr lang="en-US" sz="2400" spc="10" dirty="0">
                <a:latin typeface="Arial MT"/>
                <a:cs typeface="Arial MT"/>
              </a:rPr>
              <a:t> </a:t>
            </a:r>
            <a:r>
              <a:rPr lang="en-US" sz="2400" spc="-5" dirty="0">
                <a:latin typeface="Arial MT"/>
                <a:cs typeface="Arial MT"/>
              </a:rPr>
              <a:t>and</a:t>
            </a:r>
            <a:r>
              <a:rPr lang="en-US" sz="2400" spc="-15" dirty="0">
                <a:latin typeface="Arial MT"/>
                <a:cs typeface="Arial MT"/>
              </a:rPr>
              <a:t> </a:t>
            </a:r>
            <a:r>
              <a:rPr lang="en-US" sz="2400" spc="-5" dirty="0">
                <a:latin typeface="Arial MT"/>
                <a:cs typeface="Arial MT"/>
              </a:rPr>
              <a:t>them"</a:t>
            </a:r>
            <a:r>
              <a:rPr lang="en-US" sz="2400" dirty="0">
                <a:latin typeface="Arial MT"/>
                <a:cs typeface="Arial MT"/>
              </a:rPr>
              <a:t> </a:t>
            </a:r>
            <a:r>
              <a:rPr lang="en-US" sz="2400" spc="-5" dirty="0">
                <a:latin typeface="Arial MT"/>
                <a:cs typeface="Arial MT"/>
              </a:rPr>
              <a:t>or</a:t>
            </a:r>
            <a:r>
              <a:rPr lang="en-US" sz="2400" dirty="0">
                <a:latin typeface="Arial MT"/>
                <a:cs typeface="Arial MT"/>
              </a:rPr>
              <a:t> </a:t>
            </a:r>
            <a:r>
              <a:rPr lang="en-US" sz="2400" spc="-5" dirty="0">
                <a:latin typeface="Arial MT"/>
                <a:cs typeface="Arial MT"/>
              </a:rPr>
              <a:t>in-groups</a:t>
            </a:r>
            <a:r>
              <a:rPr lang="en-US" sz="2400" dirty="0">
                <a:latin typeface="Arial MT"/>
                <a:cs typeface="Arial MT"/>
              </a:rPr>
              <a:t> </a:t>
            </a:r>
            <a:r>
              <a:rPr lang="en-US" sz="2400" spc="-5" dirty="0">
                <a:latin typeface="Arial MT"/>
                <a:cs typeface="Arial MT"/>
              </a:rPr>
              <a:t>and</a:t>
            </a:r>
            <a:r>
              <a:rPr lang="en-US" sz="2400" dirty="0">
                <a:latin typeface="Arial MT"/>
                <a:cs typeface="Arial MT"/>
              </a:rPr>
              <a:t> </a:t>
            </a:r>
            <a:r>
              <a:rPr lang="en-US" sz="2400" spc="-5" dirty="0">
                <a:latin typeface="Arial MT"/>
                <a:cs typeface="Arial MT"/>
              </a:rPr>
              <a:t>out-groups.</a:t>
            </a:r>
            <a:endParaRPr lang="en-US" sz="2400" dirty="0"/>
          </a:p>
        </p:txBody>
      </p:sp>
      <p:sp>
        <p:nvSpPr>
          <p:cNvPr id="3" name="Action Button: Custom 2">
            <a:hlinkClick r:id="" action="ppaction://noaction" highlightClick="1"/>
          </p:cNvPr>
          <p:cNvSpPr/>
          <p:nvPr/>
        </p:nvSpPr>
        <p:spPr>
          <a:xfrm>
            <a:off x="8871373" y="-115507"/>
            <a:ext cx="3042282" cy="1892174"/>
          </a:xfrm>
          <a:prstGeom prst="actionButtonBlank">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20514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64266" y="707473"/>
            <a:ext cx="7004401" cy="627736"/>
          </a:xfrm>
          <a:prstGeom prst="rect">
            <a:avLst/>
          </a:prstGeom>
        </p:spPr>
        <p:txBody>
          <a:bodyPr vert="horz" wrap="square" lIns="0" tIns="12065" rIns="0" bIns="0" rtlCol="0">
            <a:spAutoFit/>
          </a:bodyPr>
          <a:lstStyle/>
          <a:p>
            <a:pPr marL="12700">
              <a:lnSpc>
                <a:spcPct val="100000"/>
              </a:lnSpc>
              <a:spcBef>
                <a:spcPts val="95"/>
              </a:spcBef>
            </a:pPr>
            <a:r>
              <a:rPr lang="en-US" b="1" spc="-10" dirty="0" smtClean="0"/>
              <a:t>Class Assessment Activity – (02)</a:t>
            </a:r>
            <a:r>
              <a:rPr lang="en-US" spc="-10" dirty="0" smtClean="0"/>
              <a:t> </a:t>
            </a:r>
            <a:endParaRPr spc="-10" dirty="0"/>
          </a:p>
        </p:txBody>
      </p:sp>
      <p:sp>
        <p:nvSpPr>
          <p:cNvPr id="3" name="object 3"/>
          <p:cNvSpPr txBox="1">
            <a:spLocks noGrp="1"/>
          </p:cNvSpPr>
          <p:nvPr>
            <p:ph sz="half" idx="1"/>
          </p:nvPr>
        </p:nvSpPr>
        <p:spPr>
          <a:xfrm>
            <a:off x="1604910" y="2013952"/>
            <a:ext cx="8891847" cy="3793346"/>
          </a:xfrm>
          <a:prstGeom prst="rect">
            <a:avLst/>
          </a:prstGeom>
        </p:spPr>
        <p:txBody>
          <a:bodyPr vert="horz" wrap="square" lIns="0" tIns="48260" rIns="0" bIns="0" rtlCol="0">
            <a:spAutoFit/>
          </a:bodyPr>
          <a:lstStyle/>
          <a:p>
            <a:pPr marL="12065" marR="5080" indent="0" algn="just">
              <a:lnSpc>
                <a:spcPts val="2270"/>
              </a:lnSpc>
              <a:spcBef>
                <a:spcPts val="380"/>
              </a:spcBef>
              <a:buNone/>
              <a:tabLst>
                <a:tab pos="241300" algn="l"/>
              </a:tabLst>
            </a:pPr>
            <a:r>
              <a:rPr sz="2400" b="1" spc="-5" dirty="0"/>
              <a:t>Draft</a:t>
            </a:r>
            <a:r>
              <a:rPr sz="2400" b="1" spc="570" dirty="0"/>
              <a:t> </a:t>
            </a:r>
            <a:r>
              <a:rPr sz="2400" b="1" spc="-5" dirty="0"/>
              <a:t>a </a:t>
            </a:r>
            <a:r>
              <a:rPr sz="2400" b="1" spc="-10" dirty="0"/>
              <a:t>short</a:t>
            </a:r>
            <a:r>
              <a:rPr sz="2400" b="1" spc="565" dirty="0"/>
              <a:t> </a:t>
            </a:r>
            <a:r>
              <a:rPr sz="2400" b="1" spc="-5" dirty="0"/>
              <a:t>cultural </a:t>
            </a:r>
            <a:r>
              <a:rPr sz="2400" b="1" spc="-10" dirty="0"/>
              <a:t>guide </a:t>
            </a:r>
            <a:r>
              <a:rPr sz="2400" b="1" spc="-5" dirty="0"/>
              <a:t>for a </a:t>
            </a:r>
            <a:r>
              <a:rPr sz="2400" b="1" spc="-10" dirty="0"/>
              <a:t>group </a:t>
            </a:r>
            <a:r>
              <a:rPr sz="2400" b="1" spc="-5" dirty="0"/>
              <a:t> of</a:t>
            </a:r>
            <a:r>
              <a:rPr sz="2400" b="1" dirty="0"/>
              <a:t> </a:t>
            </a:r>
            <a:r>
              <a:rPr sz="2400" b="1" spc="-5" dirty="0"/>
              <a:t>international</a:t>
            </a:r>
            <a:r>
              <a:rPr sz="2400" b="1" dirty="0"/>
              <a:t> </a:t>
            </a:r>
            <a:r>
              <a:rPr sz="2400" b="1" spc="-10" dirty="0"/>
              <a:t>students</a:t>
            </a:r>
            <a:r>
              <a:rPr sz="2400" b="1" spc="-5" dirty="0"/>
              <a:t> who</a:t>
            </a:r>
            <a:r>
              <a:rPr sz="2400" b="1" dirty="0"/>
              <a:t> </a:t>
            </a:r>
            <a:r>
              <a:rPr sz="2400" b="1" spc="-10" dirty="0"/>
              <a:t>are </a:t>
            </a:r>
            <a:r>
              <a:rPr sz="2400" b="1" spc="-570" dirty="0"/>
              <a:t> </a:t>
            </a:r>
            <a:r>
              <a:rPr sz="2400" b="1" spc="-10" dirty="0"/>
              <a:t>planning</a:t>
            </a:r>
            <a:r>
              <a:rPr sz="2400" b="1" spc="-5" dirty="0"/>
              <a:t> </a:t>
            </a:r>
            <a:r>
              <a:rPr sz="2400" b="1" dirty="0"/>
              <a:t>to</a:t>
            </a:r>
            <a:r>
              <a:rPr sz="2400" b="1" spc="5" dirty="0"/>
              <a:t> </a:t>
            </a:r>
            <a:r>
              <a:rPr sz="2400" b="1" spc="-5" dirty="0"/>
              <a:t>visit</a:t>
            </a:r>
            <a:r>
              <a:rPr sz="2400" b="1" dirty="0"/>
              <a:t> </a:t>
            </a:r>
            <a:r>
              <a:rPr sz="2400" b="1" spc="-10" dirty="0"/>
              <a:t>your</a:t>
            </a:r>
            <a:r>
              <a:rPr sz="2400" b="1" spc="-5" dirty="0"/>
              <a:t> country</a:t>
            </a:r>
            <a:r>
              <a:rPr sz="2400" b="1" dirty="0"/>
              <a:t> </a:t>
            </a:r>
            <a:r>
              <a:rPr sz="2400" b="1" spc="-5" dirty="0"/>
              <a:t>for</a:t>
            </a:r>
            <a:r>
              <a:rPr sz="2400" b="1" spc="570" dirty="0"/>
              <a:t> </a:t>
            </a:r>
            <a:r>
              <a:rPr sz="2400" b="1" spc="-5" dirty="0"/>
              <a:t>a </a:t>
            </a:r>
            <a:r>
              <a:rPr sz="2400" b="1" dirty="0"/>
              <a:t> </a:t>
            </a:r>
            <a:r>
              <a:rPr sz="2400" b="1" spc="-5" dirty="0"/>
              <a:t>month. </a:t>
            </a:r>
            <a:r>
              <a:rPr sz="2400" b="1" spc="-10" dirty="0"/>
              <a:t>Include </a:t>
            </a:r>
            <a:r>
              <a:rPr sz="2400" b="1" spc="-5" dirty="0"/>
              <a:t>some </a:t>
            </a:r>
            <a:r>
              <a:rPr sz="2400" b="1" spc="-10" dirty="0"/>
              <a:t>information related </a:t>
            </a:r>
            <a:r>
              <a:rPr sz="2400" b="1" spc="-570" dirty="0"/>
              <a:t> </a:t>
            </a:r>
            <a:r>
              <a:rPr sz="2400" b="1" spc="-5" dirty="0"/>
              <a:t>to:</a:t>
            </a:r>
          </a:p>
          <a:p>
            <a:pPr marL="241300" indent="-228600">
              <a:lnSpc>
                <a:spcPct val="100000"/>
              </a:lnSpc>
              <a:spcBef>
                <a:spcPts val="715"/>
              </a:spcBef>
              <a:buChar char="•"/>
              <a:tabLst>
                <a:tab pos="240665" algn="l"/>
                <a:tab pos="241300" algn="l"/>
              </a:tabLst>
            </a:pPr>
            <a:r>
              <a:rPr sz="2000" b="1" spc="-25" dirty="0">
                <a:solidFill>
                  <a:srgbClr val="FF0000"/>
                </a:solidFill>
              </a:rPr>
              <a:t>Geography,</a:t>
            </a:r>
            <a:r>
              <a:rPr sz="2000" b="1" spc="10" dirty="0">
                <a:solidFill>
                  <a:srgbClr val="FF0000"/>
                </a:solidFill>
              </a:rPr>
              <a:t> </a:t>
            </a:r>
            <a:r>
              <a:rPr sz="2000" b="1" spc="-25" dirty="0">
                <a:solidFill>
                  <a:srgbClr val="FF0000"/>
                </a:solidFill>
              </a:rPr>
              <a:t>history,</a:t>
            </a:r>
            <a:r>
              <a:rPr sz="2000" b="1" spc="10" dirty="0">
                <a:solidFill>
                  <a:srgbClr val="FF0000"/>
                </a:solidFill>
              </a:rPr>
              <a:t> </a:t>
            </a:r>
            <a:r>
              <a:rPr sz="2000" b="1" spc="-5" dirty="0">
                <a:solidFill>
                  <a:srgbClr val="FF0000"/>
                </a:solidFill>
              </a:rPr>
              <a:t>climate</a:t>
            </a:r>
          </a:p>
          <a:p>
            <a:pPr marL="241300" indent="-228600">
              <a:lnSpc>
                <a:spcPct val="100000"/>
              </a:lnSpc>
              <a:spcBef>
                <a:spcPts val="745"/>
              </a:spcBef>
              <a:buChar char="•"/>
              <a:tabLst>
                <a:tab pos="240665" algn="l"/>
                <a:tab pos="241300" algn="l"/>
              </a:tabLst>
            </a:pPr>
            <a:r>
              <a:rPr sz="2000" b="1" spc="-5" dirty="0">
                <a:solidFill>
                  <a:srgbClr val="FF0000"/>
                </a:solidFill>
              </a:rPr>
              <a:t>Economy</a:t>
            </a:r>
            <a:r>
              <a:rPr sz="2000" b="1" spc="-30" dirty="0">
                <a:solidFill>
                  <a:srgbClr val="FF0000"/>
                </a:solidFill>
              </a:rPr>
              <a:t> </a:t>
            </a:r>
            <a:r>
              <a:rPr sz="2000" b="1" spc="-5" dirty="0">
                <a:solidFill>
                  <a:srgbClr val="FF0000"/>
                </a:solidFill>
              </a:rPr>
              <a:t>and</a:t>
            </a:r>
            <a:r>
              <a:rPr sz="2000" b="1" spc="-15" dirty="0">
                <a:solidFill>
                  <a:srgbClr val="FF0000"/>
                </a:solidFill>
              </a:rPr>
              <a:t> </a:t>
            </a:r>
            <a:r>
              <a:rPr sz="2000" b="1" spc="-5" dirty="0">
                <a:solidFill>
                  <a:srgbClr val="FF0000"/>
                </a:solidFill>
              </a:rPr>
              <a:t>business</a:t>
            </a:r>
          </a:p>
          <a:p>
            <a:pPr marL="241300" indent="-228600">
              <a:lnSpc>
                <a:spcPct val="100000"/>
              </a:lnSpc>
              <a:spcBef>
                <a:spcPts val="745"/>
              </a:spcBef>
              <a:buChar char="•"/>
              <a:tabLst>
                <a:tab pos="240665" algn="l"/>
                <a:tab pos="241300" algn="l"/>
              </a:tabLst>
            </a:pPr>
            <a:r>
              <a:rPr sz="2000" b="1" spc="-5" dirty="0">
                <a:solidFill>
                  <a:srgbClr val="FF0000"/>
                </a:solidFill>
              </a:rPr>
              <a:t>Political</a:t>
            </a:r>
            <a:r>
              <a:rPr sz="2000" b="1" spc="-50" dirty="0">
                <a:solidFill>
                  <a:srgbClr val="FF0000"/>
                </a:solidFill>
              </a:rPr>
              <a:t> </a:t>
            </a:r>
            <a:r>
              <a:rPr sz="2000" b="1" spc="-5" dirty="0">
                <a:solidFill>
                  <a:srgbClr val="FF0000"/>
                </a:solidFill>
              </a:rPr>
              <a:t>structure</a:t>
            </a:r>
          </a:p>
          <a:p>
            <a:pPr marL="241300" indent="-228600">
              <a:lnSpc>
                <a:spcPct val="100000"/>
              </a:lnSpc>
              <a:spcBef>
                <a:spcPts val="755"/>
              </a:spcBef>
              <a:buChar char="•"/>
              <a:tabLst>
                <a:tab pos="240665" algn="l"/>
                <a:tab pos="241300" algn="l"/>
              </a:tabLst>
            </a:pPr>
            <a:r>
              <a:rPr sz="2000" b="1" spc="-10" dirty="0">
                <a:solidFill>
                  <a:srgbClr val="FF0000"/>
                </a:solidFill>
              </a:rPr>
              <a:t>Language</a:t>
            </a:r>
          </a:p>
          <a:p>
            <a:pPr marL="241300" indent="-228600">
              <a:lnSpc>
                <a:spcPct val="100000"/>
              </a:lnSpc>
              <a:spcBef>
                <a:spcPts val="745"/>
              </a:spcBef>
              <a:buChar char="•"/>
              <a:tabLst>
                <a:tab pos="240665" algn="l"/>
                <a:tab pos="241300" algn="l"/>
              </a:tabLst>
            </a:pPr>
            <a:r>
              <a:rPr sz="2000" b="1" spc="-5" dirty="0">
                <a:solidFill>
                  <a:srgbClr val="FF0000"/>
                </a:solidFill>
              </a:rPr>
              <a:t>Religious</a:t>
            </a:r>
            <a:r>
              <a:rPr sz="2000" b="1" spc="-45" dirty="0">
                <a:solidFill>
                  <a:srgbClr val="FF0000"/>
                </a:solidFill>
              </a:rPr>
              <a:t> </a:t>
            </a:r>
            <a:r>
              <a:rPr sz="2000" b="1" spc="-5" dirty="0">
                <a:solidFill>
                  <a:srgbClr val="FF0000"/>
                </a:solidFill>
              </a:rPr>
              <a:t>beliefs</a:t>
            </a:r>
          </a:p>
          <a:p>
            <a:pPr marL="241300" indent="-228600">
              <a:lnSpc>
                <a:spcPct val="100000"/>
              </a:lnSpc>
              <a:spcBef>
                <a:spcPts val="745"/>
              </a:spcBef>
              <a:buChar char="•"/>
              <a:tabLst>
                <a:tab pos="240665" algn="l"/>
                <a:tab pos="241300" algn="l"/>
              </a:tabLst>
            </a:pPr>
            <a:r>
              <a:rPr sz="2000" b="1" spc="-5" dirty="0">
                <a:solidFill>
                  <a:srgbClr val="FF0000"/>
                </a:solidFill>
              </a:rPr>
              <a:t>Ethnic</a:t>
            </a:r>
            <a:r>
              <a:rPr sz="2000" b="1" spc="-40" dirty="0">
                <a:solidFill>
                  <a:srgbClr val="FF0000"/>
                </a:solidFill>
              </a:rPr>
              <a:t> </a:t>
            </a:r>
            <a:r>
              <a:rPr sz="2000" b="1" spc="-10" dirty="0">
                <a:solidFill>
                  <a:srgbClr val="FF0000"/>
                </a:solidFill>
              </a:rPr>
              <a:t>groups</a:t>
            </a:r>
          </a:p>
        </p:txBody>
      </p:sp>
      <p:sp>
        <p:nvSpPr>
          <p:cNvPr id="4" name="object 4"/>
          <p:cNvSpPr txBox="1">
            <a:spLocks noGrp="1"/>
          </p:cNvSpPr>
          <p:nvPr>
            <p:ph sz="half" idx="2"/>
          </p:nvPr>
        </p:nvSpPr>
        <p:spPr>
          <a:xfrm>
            <a:off x="6276109" y="2743703"/>
            <a:ext cx="5774574" cy="4018408"/>
          </a:xfrm>
          <a:prstGeom prst="rect">
            <a:avLst/>
          </a:prstGeom>
        </p:spPr>
        <p:txBody>
          <a:bodyPr vert="horz" wrap="square" lIns="0" tIns="108585" rIns="0" bIns="0" rtlCol="0">
            <a:spAutoFit/>
          </a:bodyPr>
          <a:lstStyle/>
          <a:p>
            <a:pPr marL="241300" indent="-228600">
              <a:lnSpc>
                <a:spcPct val="100000"/>
              </a:lnSpc>
              <a:spcBef>
                <a:spcPts val="855"/>
              </a:spcBef>
              <a:buChar char="•"/>
              <a:tabLst>
                <a:tab pos="240665" algn="l"/>
                <a:tab pos="241300" algn="l"/>
              </a:tabLst>
            </a:pPr>
            <a:r>
              <a:rPr b="1" spc="-5" dirty="0">
                <a:solidFill>
                  <a:srgbClr val="FF0000"/>
                </a:solidFill>
              </a:rPr>
              <a:t>Gender</a:t>
            </a:r>
            <a:r>
              <a:rPr b="1" spc="-40" dirty="0">
                <a:solidFill>
                  <a:srgbClr val="FF0000"/>
                </a:solidFill>
              </a:rPr>
              <a:t> </a:t>
            </a:r>
            <a:r>
              <a:rPr b="1" spc="-5" dirty="0">
                <a:solidFill>
                  <a:srgbClr val="FF0000"/>
                </a:solidFill>
              </a:rPr>
              <a:t>equality</a:t>
            </a:r>
          </a:p>
          <a:p>
            <a:pPr marL="241300" indent="-228600">
              <a:lnSpc>
                <a:spcPct val="100000"/>
              </a:lnSpc>
              <a:spcBef>
                <a:spcPts val="755"/>
              </a:spcBef>
              <a:buChar char="•"/>
              <a:tabLst>
                <a:tab pos="240665" algn="l"/>
                <a:tab pos="241300" algn="l"/>
              </a:tabLst>
            </a:pPr>
            <a:r>
              <a:rPr b="1" spc="-5" dirty="0">
                <a:solidFill>
                  <a:srgbClr val="FF0000"/>
                </a:solidFill>
              </a:rPr>
              <a:t>Negotiations</a:t>
            </a:r>
          </a:p>
          <a:p>
            <a:pPr marL="241300" indent="-228600">
              <a:lnSpc>
                <a:spcPct val="100000"/>
              </a:lnSpc>
              <a:spcBef>
                <a:spcPts val="745"/>
              </a:spcBef>
              <a:buChar char="•"/>
              <a:tabLst>
                <a:tab pos="240665" algn="l"/>
                <a:tab pos="241300" algn="l"/>
              </a:tabLst>
            </a:pPr>
            <a:r>
              <a:rPr b="1" spc="-5" dirty="0">
                <a:solidFill>
                  <a:srgbClr val="FF0000"/>
                </a:solidFill>
              </a:rPr>
              <a:t>Communication</a:t>
            </a:r>
            <a:r>
              <a:rPr b="1" spc="-45" dirty="0">
                <a:solidFill>
                  <a:srgbClr val="FF0000"/>
                </a:solidFill>
              </a:rPr>
              <a:t> </a:t>
            </a:r>
            <a:r>
              <a:rPr b="1" spc="-5" dirty="0">
                <a:solidFill>
                  <a:srgbClr val="FF0000"/>
                </a:solidFill>
              </a:rPr>
              <a:t>with</a:t>
            </a:r>
            <a:r>
              <a:rPr b="1" spc="-10" dirty="0">
                <a:solidFill>
                  <a:srgbClr val="FF0000"/>
                </a:solidFill>
              </a:rPr>
              <a:t> </a:t>
            </a:r>
            <a:r>
              <a:rPr b="1" spc="-5" dirty="0">
                <a:solidFill>
                  <a:srgbClr val="FF0000"/>
                </a:solidFill>
              </a:rPr>
              <a:t>co-workers</a:t>
            </a:r>
          </a:p>
          <a:p>
            <a:pPr marL="241300" indent="-228600">
              <a:lnSpc>
                <a:spcPct val="100000"/>
              </a:lnSpc>
              <a:spcBef>
                <a:spcPts val="745"/>
              </a:spcBef>
              <a:buChar char="•"/>
              <a:tabLst>
                <a:tab pos="240665" algn="l"/>
                <a:tab pos="241300" algn="l"/>
              </a:tabLst>
            </a:pPr>
            <a:r>
              <a:rPr b="1" spc="-5" dirty="0">
                <a:solidFill>
                  <a:srgbClr val="FF0000"/>
                </a:solidFill>
              </a:rPr>
              <a:t>System</a:t>
            </a:r>
            <a:r>
              <a:rPr b="1" spc="-30" dirty="0">
                <a:solidFill>
                  <a:srgbClr val="FF0000"/>
                </a:solidFill>
              </a:rPr>
              <a:t> </a:t>
            </a:r>
            <a:r>
              <a:rPr b="1" spc="-5" dirty="0">
                <a:solidFill>
                  <a:srgbClr val="FF0000"/>
                </a:solidFill>
              </a:rPr>
              <a:t>of</a:t>
            </a:r>
            <a:r>
              <a:rPr b="1" spc="-15" dirty="0">
                <a:solidFill>
                  <a:srgbClr val="FF0000"/>
                </a:solidFill>
              </a:rPr>
              <a:t> </a:t>
            </a:r>
            <a:r>
              <a:rPr b="1" spc="-5" dirty="0">
                <a:solidFill>
                  <a:srgbClr val="FF0000"/>
                </a:solidFill>
              </a:rPr>
              <a:t>education</a:t>
            </a:r>
          </a:p>
          <a:p>
            <a:pPr marL="241300" marR="5080" indent="-229235">
              <a:lnSpc>
                <a:spcPts val="2270"/>
              </a:lnSpc>
              <a:spcBef>
                <a:spcPts val="1040"/>
              </a:spcBef>
              <a:buChar char="•"/>
              <a:tabLst>
                <a:tab pos="240665" algn="l"/>
                <a:tab pos="241300" algn="l"/>
                <a:tab pos="1045844" algn="l"/>
                <a:tab pos="1480185" algn="l"/>
                <a:tab pos="3481070" algn="l"/>
                <a:tab pos="3841115" algn="l"/>
              </a:tabLst>
            </a:pPr>
            <a:r>
              <a:rPr b="1" dirty="0" smtClean="0">
                <a:solidFill>
                  <a:srgbClr val="FF0000"/>
                </a:solidFill>
              </a:rPr>
              <a:t>St</a:t>
            </a:r>
            <a:r>
              <a:rPr b="1" spc="-10" dirty="0" smtClean="0">
                <a:solidFill>
                  <a:srgbClr val="FF0000"/>
                </a:solidFill>
              </a:rPr>
              <a:t>y</a:t>
            </a:r>
            <a:r>
              <a:rPr b="1" spc="-5" dirty="0" smtClean="0">
                <a:solidFill>
                  <a:srgbClr val="FF0000"/>
                </a:solidFill>
              </a:rPr>
              <a:t>le</a:t>
            </a:r>
            <a:r>
              <a:rPr lang="en-US" b="1" dirty="0">
                <a:solidFill>
                  <a:srgbClr val="FF0000"/>
                </a:solidFill>
              </a:rPr>
              <a:t> </a:t>
            </a:r>
            <a:r>
              <a:rPr b="1" spc="-5" dirty="0" smtClean="0">
                <a:solidFill>
                  <a:srgbClr val="FF0000"/>
                </a:solidFill>
              </a:rPr>
              <a:t>o</a:t>
            </a:r>
            <a:r>
              <a:rPr b="1" dirty="0" smtClean="0">
                <a:solidFill>
                  <a:srgbClr val="FF0000"/>
                </a:solidFill>
              </a:rPr>
              <a:t>f</a:t>
            </a:r>
            <a:r>
              <a:rPr lang="en-US" b="1" dirty="0">
                <a:solidFill>
                  <a:srgbClr val="FF0000"/>
                </a:solidFill>
              </a:rPr>
              <a:t> </a:t>
            </a:r>
            <a:r>
              <a:rPr b="1" spc="5" dirty="0" smtClean="0">
                <a:solidFill>
                  <a:srgbClr val="FF0000"/>
                </a:solidFill>
              </a:rPr>
              <a:t>c</a:t>
            </a:r>
            <a:r>
              <a:rPr b="1" spc="-25" dirty="0" smtClean="0">
                <a:solidFill>
                  <a:srgbClr val="FF0000"/>
                </a:solidFill>
              </a:rPr>
              <a:t>o</a:t>
            </a:r>
            <a:r>
              <a:rPr b="1" dirty="0" smtClean="0">
                <a:solidFill>
                  <a:srgbClr val="FF0000"/>
                </a:solidFill>
              </a:rPr>
              <a:t>mm</a:t>
            </a:r>
            <a:r>
              <a:rPr b="1" spc="-10" dirty="0" smtClean="0">
                <a:solidFill>
                  <a:srgbClr val="FF0000"/>
                </a:solidFill>
              </a:rPr>
              <a:t>un</a:t>
            </a:r>
            <a:r>
              <a:rPr b="1" spc="-20" dirty="0" smtClean="0">
                <a:solidFill>
                  <a:srgbClr val="FF0000"/>
                </a:solidFill>
              </a:rPr>
              <a:t>i</a:t>
            </a:r>
            <a:r>
              <a:rPr b="1" spc="5" dirty="0" smtClean="0">
                <a:solidFill>
                  <a:srgbClr val="FF0000"/>
                </a:solidFill>
              </a:rPr>
              <a:t>c</a:t>
            </a:r>
            <a:r>
              <a:rPr b="1" spc="-5" dirty="0" smtClean="0">
                <a:solidFill>
                  <a:srgbClr val="FF0000"/>
                </a:solidFill>
              </a:rPr>
              <a:t>a</a:t>
            </a:r>
            <a:r>
              <a:rPr b="1" dirty="0" smtClean="0">
                <a:solidFill>
                  <a:srgbClr val="FF0000"/>
                </a:solidFill>
              </a:rPr>
              <a:t>t</a:t>
            </a:r>
            <a:r>
              <a:rPr b="1" spc="-5" dirty="0" smtClean="0">
                <a:solidFill>
                  <a:srgbClr val="FF0000"/>
                </a:solidFill>
              </a:rPr>
              <a:t>i</a:t>
            </a:r>
            <a:r>
              <a:rPr b="1" spc="-10" dirty="0" smtClean="0">
                <a:solidFill>
                  <a:srgbClr val="FF0000"/>
                </a:solidFill>
              </a:rPr>
              <a:t>o</a:t>
            </a:r>
            <a:r>
              <a:rPr b="1" spc="-5" dirty="0" smtClean="0">
                <a:solidFill>
                  <a:srgbClr val="FF0000"/>
                </a:solidFill>
              </a:rPr>
              <a:t>n–</a:t>
            </a:r>
            <a:r>
              <a:rPr lang="en-US" b="1" spc="-5" dirty="0" smtClean="0">
                <a:solidFill>
                  <a:srgbClr val="FF0000"/>
                </a:solidFill>
              </a:rPr>
              <a:t> </a:t>
            </a:r>
            <a:r>
              <a:rPr b="1" spc="-10" dirty="0" smtClean="0">
                <a:solidFill>
                  <a:srgbClr val="FF0000"/>
                </a:solidFill>
              </a:rPr>
              <a:t>gree</a:t>
            </a:r>
            <a:r>
              <a:rPr b="1" spc="-5" dirty="0" smtClean="0">
                <a:solidFill>
                  <a:srgbClr val="FF0000"/>
                </a:solidFill>
              </a:rPr>
              <a:t>ti</a:t>
            </a:r>
            <a:r>
              <a:rPr b="1" spc="-10" dirty="0" smtClean="0">
                <a:solidFill>
                  <a:srgbClr val="FF0000"/>
                </a:solidFill>
              </a:rPr>
              <a:t>ng</a:t>
            </a:r>
            <a:r>
              <a:rPr b="1" dirty="0" smtClean="0">
                <a:solidFill>
                  <a:srgbClr val="FF0000"/>
                </a:solidFill>
              </a:rPr>
              <a:t>s</a:t>
            </a:r>
            <a:r>
              <a:rPr b="1" dirty="0">
                <a:solidFill>
                  <a:srgbClr val="FF0000"/>
                </a:solidFill>
              </a:rPr>
              <a:t>,  </a:t>
            </a:r>
            <a:r>
              <a:rPr b="1" spc="-5" dirty="0">
                <a:solidFill>
                  <a:srgbClr val="FF0000"/>
                </a:solidFill>
              </a:rPr>
              <a:t>gestures, formality</a:t>
            </a:r>
          </a:p>
          <a:p>
            <a:pPr marL="241300" indent="-228600">
              <a:lnSpc>
                <a:spcPct val="100000"/>
              </a:lnSpc>
              <a:spcBef>
                <a:spcPts val="705"/>
              </a:spcBef>
              <a:buChar char="•"/>
              <a:tabLst>
                <a:tab pos="240665" algn="l"/>
                <a:tab pos="241300" algn="l"/>
              </a:tabLst>
            </a:pPr>
            <a:r>
              <a:rPr b="1" spc="-5" dirty="0">
                <a:solidFill>
                  <a:srgbClr val="FF0000"/>
                </a:solidFill>
              </a:rPr>
              <a:t>Gift</a:t>
            </a:r>
            <a:r>
              <a:rPr b="1" spc="-35" dirty="0">
                <a:solidFill>
                  <a:srgbClr val="FF0000"/>
                </a:solidFill>
              </a:rPr>
              <a:t> </a:t>
            </a:r>
            <a:r>
              <a:rPr b="1" spc="-5" dirty="0">
                <a:solidFill>
                  <a:srgbClr val="FF0000"/>
                </a:solidFill>
              </a:rPr>
              <a:t>giving</a:t>
            </a:r>
          </a:p>
          <a:p>
            <a:pPr marL="241300" indent="-228600">
              <a:lnSpc>
                <a:spcPct val="100000"/>
              </a:lnSpc>
              <a:spcBef>
                <a:spcPts val="745"/>
              </a:spcBef>
              <a:buChar char="•"/>
              <a:tabLst>
                <a:tab pos="240665" algn="l"/>
                <a:tab pos="241300" algn="l"/>
              </a:tabLst>
            </a:pPr>
            <a:r>
              <a:rPr b="1" spc="-5" dirty="0">
                <a:solidFill>
                  <a:srgbClr val="FF0000"/>
                </a:solidFill>
              </a:rPr>
              <a:t>Entertaining,</a:t>
            </a:r>
            <a:r>
              <a:rPr b="1" spc="-20" dirty="0">
                <a:solidFill>
                  <a:srgbClr val="FF0000"/>
                </a:solidFill>
              </a:rPr>
              <a:t> </a:t>
            </a:r>
            <a:r>
              <a:rPr b="1" spc="-5" dirty="0">
                <a:solidFill>
                  <a:srgbClr val="FF0000"/>
                </a:solidFill>
              </a:rPr>
              <a:t>food,</a:t>
            </a:r>
            <a:r>
              <a:rPr b="1" spc="5" dirty="0">
                <a:solidFill>
                  <a:srgbClr val="FF0000"/>
                </a:solidFill>
              </a:rPr>
              <a:t> </a:t>
            </a:r>
            <a:r>
              <a:rPr b="1" spc="-5" dirty="0">
                <a:solidFill>
                  <a:srgbClr val="FF0000"/>
                </a:solidFill>
              </a:rPr>
              <a:t>going</a:t>
            </a:r>
            <a:r>
              <a:rPr b="1" spc="-15" dirty="0">
                <a:solidFill>
                  <a:srgbClr val="FF0000"/>
                </a:solidFill>
              </a:rPr>
              <a:t> </a:t>
            </a:r>
            <a:r>
              <a:rPr b="1" spc="-5" dirty="0">
                <a:solidFill>
                  <a:srgbClr val="FF0000"/>
                </a:solidFill>
              </a:rPr>
              <a:t>out</a:t>
            </a:r>
            <a:r>
              <a:rPr b="1" spc="-10" dirty="0">
                <a:solidFill>
                  <a:srgbClr val="FF0000"/>
                </a:solidFill>
              </a:rPr>
              <a:t> </a:t>
            </a:r>
            <a:r>
              <a:rPr b="1" spc="-5" dirty="0">
                <a:solidFill>
                  <a:srgbClr val="FF0000"/>
                </a:solidFill>
              </a:rPr>
              <a:t>with friends</a:t>
            </a:r>
          </a:p>
          <a:p>
            <a:pPr marL="241300" indent="-228600">
              <a:lnSpc>
                <a:spcPct val="100000"/>
              </a:lnSpc>
              <a:spcBef>
                <a:spcPts val="755"/>
              </a:spcBef>
              <a:buChar char="•"/>
              <a:tabLst>
                <a:tab pos="240665" algn="l"/>
                <a:tab pos="241300" algn="l"/>
              </a:tabLst>
            </a:pPr>
            <a:r>
              <a:rPr b="1" spc="-5" dirty="0">
                <a:solidFill>
                  <a:srgbClr val="FF0000"/>
                </a:solidFill>
              </a:rPr>
              <a:t>Business</a:t>
            </a:r>
            <a:r>
              <a:rPr b="1" spc="-45" dirty="0">
                <a:solidFill>
                  <a:srgbClr val="FF0000"/>
                </a:solidFill>
              </a:rPr>
              <a:t> </a:t>
            </a:r>
            <a:r>
              <a:rPr b="1" spc="-5" dirty="0">
                <a:solidFill>
                  <a:srgbClr val="FF0000"/>
                </a:solidFill>
              </a:rPr>
              <a:t>etiquette</a:t>
            </a:r>
          </a:p>
          <a:p>
            <a:pPr marL="241300" indent="-228600">
              <a:lnSpc>
                <a:spcPct val="100000"/>
              </a:lnSpc>
              <a:spcBef>
                <a:spcPts val="745"/>
              </a:spcBef>
              <a:buChar char="•"/>
              <a:tabLst>
                <a:tab pos="240665" algn="l"/>
                <a:tab pos="241300" algn="l"/>
              </a:tabLst>
            </a:pPr>
            <a:r>
              <a:rPr b="1" spc="-5" dirty="0">
                <a:solidFill>
                  <a:srgbClr val="FF0000"/>
                </a:solidFill>
              </a:rPr>
              <a:t>Leadership</a:t>
            </a:r>
            <a:r>
              <a:rPr b="1" spc="-35" dirty="0">
                <a:solidFill>
                  <a:srgbClr val="FF0000"/>
                </a:solidFill>
              </a:rPr>
              <a:t> </a:t>
            </a:r>
            <a:r>
              <a:rPr b="1" spc="-5" dirty="0">
                <a:solidFill>
                  <a:srgbClr val="FF0000"/>
                </a:solidFill>
              </a:rPr>
              <a:t>and</a:t>
            </a:r>
            <a:r>
              <a:rPr b="1" spc="-10" dirty="0">
                <a:solidFill>
                  <a:srgbClr val="FF0000"/>
                </a:solidFill>
              </a:rPr>
              <a:t> </a:t>
            </a:r>
            <a:r>
              <a:rPr b="1" spc="-5" dirty="0">
                <a:solidFill>
                  <a:srgbClr val="FF0000"/>
                </a:solidFill>
              </a:rPr>
              <a:t>management</a:t>
            </a:r>
            <a:r>
              <a:rPr b="1" spc="-10" dirty="0">
                <a:solidFill>
                  <a:srgbClr val="FF0000"/>
                </a:solidFill>
              </a:rPr>
              <a:t> </a:t>
            </a:r>
            <a:r>
              <a:rPr b="1" spc="-5" dirty="0">
                <a:solidFill>
                  <a:srgbClr val="FF0000"/>
                </a:solidFill>
              </a:rPr>
              <a:t>style</a:t>
            </a:r>
            <a:endParaRPr sz="1400" b="1" spc="-5" dirty="0">
              <a:solidFill>
                <a:srgbClr val="FF0000"/>
              </a:solidFill>
            </a:endParaRPr>
          </a:p>
        </p:txBody>
      </p:sp>
      <p:sp>
        <p:nvSpPr>
          <p:cNvPr id="5" name="TextBox 4"/>
          <p:cNvSpPr txBox="1"/>
          <p:nvPr/>
        </p:nvSpPr>
        <p:spPr>
          <a:xfrm>
            <a:off x="4112306" y="6300446"/>
            <a:ext cx="1938528" cy="461665"/>
          </a:xfrm>
          <a:prstGeom prst="rect">
            <a:avLst/>
          </a:prstGeom>
          <a:noFill/>
        </p:spPr>
        <p:txBody>
          <a:bodyPr wrap="square" rtlCol="0">
            <a:spAutoFit/>
          </a:bodyPr>
          <a:lstStyle/>
          <a:p>
            <a:r>
              <a:rPr lang="en-US" sz="2400" b="1" dirty="0" smtClean="0"/>
              <a:t>(1000) Words</a:t>
            </a:r>
            <a:endParaRPr lang="en-US" sz="2400" b="1" dirty="0"/>
          </a:p>
        </p:txBody>
      </p:sp>
      <p:sp>
        <p:nvSpPr>
          <p:cNvPr id="6" name="Action Button: Custom 5">
            <a:hlinkClick r:id="" action="ppaction://noaction" highlightClick="1"/>
          </p:cNvPr>
          <p:cNvSpPr/>
          <p:nvPr/>
        </p:nvSpPr>
        <p:spPr>
          <a:xfrm>
            <a:off x="8871373" y="-115507"/>
            <a:ext cx="3042282" cy="1892174"/>
          </a:xfrm>
          <a:prstGeom prst="actionButtonBlank">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00912" y="580251"/>
            <a:ext cx="10991088" cy="2246769"/>
          </a:xfrm>
          <a:prstGeom prst="rect">
            <a:avLst/>
          </a:prstGeom>
        </p:spPr>
        <p:txBody>
          <a:bodyPr wrap="square">
            <a:spAutoFit/>
          </a:bodyPr>
          <a:lstStyle/>
          <a:p>
            <a:r>
              <a:rPr lang="en-US" b="1" dirty="0" smtClean="0">
                <a:latin typeface="Cooper Black" panose="0208090404030B020404" pitchFamily="18" charset="0"/>
              </a:rPr>
              <a:t>       </a:t>
            </a:r>
            <a:r>
              <a:rPr lang="en-US" sz="2800" b="1" dirty="0" smtClean="0">
                <a:solidFill>
                  <a:srgbClr val="0070C0"/>
                </a:solidFill>
                <a:latin typeface="Cooper Black" panose="0208090404030B020404" pitchFamily="18" charset="0"/>
              </a:rPr>
              <a:t>CHAPTER- 02 AND “</a:t>
            </a:r>
            <a:r>
              <a:rPr lang="en-US" sz="2800" b="1" dirty="0" smtClean="0">
                <a:solidFill>
                  <a:srgbClr val="0070C0"/>
                </a:solidFill>
                <a:latin typeface="Arial Black" panose="020B0A04020102020204" pitchFamily="34" charset="0"/>
              </a:rPr>
              <a:t>UNIT-03”</a:t>
            </a:r>
          </a:p>
          <a:p>
            <a:pPr algn="ctr"/>
            <a:endParaRPr lang="en-US" sz="2800" b="1" dirty="0" smtClean="0">
              <a:solidFill>
                <a:srgbClr val="0070C0"/>
              </a:solidFill>
              <a:latin typeface="Arial Black" panose="020B0A04020102020204" pitchFamily="34" charset="0"/>
            </a:endParaRPr>
          </a:p>
          <a:p>
            <a:pPr algn="ctr"/>
            <a:r>
              <a:rPr lang="en-US" sz="2800" b="1" dirty="0" smtClean="0">
                <a:solidFill>
                  <a:srgbClr val="0070C0"/>
                </a:solidFill>
                <a:latin typeface="Arial Black" panose="020B0A04020102020204" pitchFamily="34" charset="0"/>
              </a:rPr>
              <a:t>Dimensions </a:t>
            </a:r>
            <a:r>
              <a:rPr lang="en-US" sz="2800" b="1" dirty="0">
                <a:solidFill>
                  <a:srgbClr val="0070C0"/>
                </a:solidFill>
                <a:latin typeface="Arial Black" panose="020B0A04020102020204" pitchFamily="34" charset="0"/>
              </a:rPr>
              <a:t>of culture - cultural distances between countries: </a:t>
            </a:r>
            <a:r>
              <a:rPr lang="en-US" sz="2800" b="1" dirty="0">
                <a:solidFill>
                  <a:srgbClr val="FF0000"/>
                </a:solidFill>
                <a:latin typeface="Arial Black" panose="020B0A04020102020204" pitchFamily="34" charset="0"/>
              </a:rPr>
              <a:t>identity, </a:t>
            </a:r>
            <a:r>
              <a:rPr lang="en-US" sz="2800" b="1" dirty="0">
                <a:solidFill>
                  <a:srgbClr val="00B050"/>
                </a:solidFill>
                <a:latin typeface="Arial Black" panose="020B0A04020102020204" pitchFamily="34" charset="0"/>
              </a:rPr>
              <a:t>power,</a:t>
            </a:r>
            <a:r>
              <a:rPr lang="en-US" sz="2800" b="1" dirty="0">
                <a:solidFill>
                  <a:srgbClr val="0070C0"/>
                </a:solidFill>
                <a:latin typeface="Arial Black" panose="020B0A04020102020204" pitchFamily="34" charset="0"/>
              </a:rPr>
              <a:t> </a:t>
            </a:r>
            <a:r>
              <a:rPr lang="en-US" sz="2800" b="1" dirty="0">
                <a:solidFill>
                  <a:srgbClr val="00B0F0"/>
                </a:solidFill>
                <a:latin typeface="Arial Black" panose="020B0A04020102020204" pitchFamily="34" charset="0"/>
              </a:rPr>
              <a:t>gender,</a:t>
            </a:r>
            <a:r>
              <a:rPr lang="en-US" sz="2800" b="1" dirty="0">
                <a:solidFill>
                  <a:srgbClr val="0070C0"/>
                </a:solidFill>
                <a:latin typeface="Arial Black" panose="020B0A04020102020204" pitchFamily="34" charset="0"/>
              </a:rPr>
              <a:t> </a:t>
            </a:r>
            <a:r>
              <a:rPr lang="en-US" sz="2800" b="1" dirty="0">
                <a:solidFill>
                  <a:srgbClr val="C00000"/>
                </a:solidFill>
                <a:latin typeface="Arial Black" panose="020B0A04020102020204" pitchFamily="34" charset="0"/>
              </a:rPr>
              <a:t>uncertainty,</a:t>
            </a:r>
            <a:r>
              <a:rPr lang="en-US" sz="2800" b="1" dirty="0">
                <a:solidFill>
                  <a:srgbClr val="0070C0"/>
                </a:solidFill>
                <a:latin typeface="Arial Black" panose="020B0A04020102020204" pitchFamily="34" charset="0"/>
              </a:rPr>
              <a:t> </a:t>
            </a:r>
            <a:r>
              <a:rPr lang="en-US" sz="2800" b="1" dirty="0">
                <a:solidFill>
                  <a:schemeClr val="tx1">
                    <a:lumMod val="65000"/>
                    <a:lumOff val="35000"/>
                  </a:schemeClr>
                </a:solidFill>
                <a:latin typeface="Arial Black" panose="020B0A04020102020204" pitchFamily="34" charset="0"/>
              </a:rPr>
              <a:t>time</a:t>
            </a:r>
            <a:r>
              <a:rPr lang="en-US" sz="2800" b="1" dirty="0">
                <a:solidFill>
                  <a:srgbClr val="0070C0"/>
                </a:solidFill>
                <a:latin typeface="Arial Black" panose="020B0A04020102020204" pitchFamily="34" charset="0"/>
              </a:rPr>
              <a:t> and </a:t>
            </a:r>
            <a:r>
              <a:rPr lang="en-US" sz="2800" b="1" dirty="0">
                <a:solidFill>
                  <a:schemeClr val="accent6"/>
                </a:solidFill>
                <a:latin typeface="Arial Black" panose="020B0A04020102020204" pitchFamily="34" charset="0"/>
              </a:rPr>
              <a:t>gratification of needs</a:t>
            </a:r>
            <a:endParaRPr lang="en-US" sz="2800" dirty="0">
              <a:solidFill>
                <a:schemeClr val="accent6"/>
              </a:solidFill>
              <a:latin typeface="Arial Black" panose="020B0A04020102020204" pitchFamily="34" charset="0"/>
            </a:endParaRPr>
          </a:p>
        </p:txBody>
      </p:sp>
      <p:pic>
        <p:nvPicPr>
          <p:cNvPr id="3074" name="Picture 2" descr="Photo by Alan Whelan/Trócaire via Flick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8899" y="2827020"/>
            <a:ext cx="7695114" cy="3418332"/>
          </a:xfrm>
          <a:prstGeom prst="rect">
            <a:avLst/>
          </a:prstGeom>
          <a:noFill/>
          <a:extLst>
            <a:ext uri="{909E8E84-426E-40DD-AFC4-6F175D3DCCD1}">
              <a14:hiddenFill xmlns:a14="http://schemas.microsoft.com/office/drawing/2010/main">
                <a:solidFill>
                  <a:srgbClr val="FFFFFF"/>
                </a:solidFill>
              </a14:hiddenFill>
            </a:ext>
          </a:extLst>
        </p:spPr>
      </p:pic>
      <p:sp>
        <p:nvSpPr>
          <p:cNvPr id="4" name="Action Button: Custom 3">
            <a:hlinkClick r:id="" action="ppaction://noaction" highlightClick="1"/>
          </p:cNvPr>
          <p:cNvSpPr/>
          <p:nvPr/>
        </p:nvSpPr>
        <p:spPr>
          <a:xfrm>
            <a:off x="8871373" y="-115507"/>
            <a:ext cx="3042282" cy="1892174"/>
          </a:xfrm>
          <a:prstGeom prst="actionButtonBlank">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854855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12"/>
            <a:ext cx="12192000" cy="6858000"/>
          </a:xfrm>
          <a:prstGeom prst="rect">
            <a:avLst/>
          </a:prstGeom>
        </p:spPr>
      </p:pic>
      <p:sp>
        <p:nvSpPr>
          <p:cNvPr id="3" name="TextBox 2"/>
          <p:cNvSpPr txBox="1"/>
          <p:nvPr/>
        </p:nvSpPr>
        <p:spPr>
          <a:xfrm>
            <a:off x="8313558" y="4682559"/>
            <a:ext cx="1527048" cy="369332"/>
          </a:xfrm>
          <a:prstGeom prst="rect">
            <a:avLst/>
          </a:prstGeom>
          <a:noFill/>
        </p:spPr>
        <p:txBody>
          <a:bodyPr wrap="square" rtlCol="0">
            <a:spAutoFit/>
          </a:bodyPr>
          <a:lstStyle/>
          <a:p>
            <a:r>
              <a:rPr lang="en-US" b="1" dirty="0" smtClean="0">
                <a:solidFill>
                  <a:srgbClr val="FF0000"/>
                </a:solidFill>
              </a:rPr>
              <a:t>Unclear</a:t>
            </a:r>
            <a:endParaRPr lang="en-US" b="1" dirty="0">
              <a:solidFill>
                <a:srgbClr val="FF0000"/>
              </a:solidFill>
            </a:endParaRPr>
          </a:p>
        </p:txBody>
      </p:sp>
      <p:sp>
        <p:nvSpPr>
          <p:cNvPr id="4" name="TextBox 3"/>
          <p:cNvSpPr txBox="1"/>
          <p:nvPr/>
        </p:nvSpPr>
        <p:spPr>
          <a:xfrm>
            <a:off x="4672584" y="4985389"/>
            <a:ext cx="1106424" cy="369332"/>
          </a:xfrm>
          <a:prstGeom prst="rect">
            <a:avLst/>
          </a:prstGeom>
          <a:noFill/>
        </p:spPr>
        <p:txBody>
          <a:bodyPr wrap="square" rtlCol="0">
            <a:spAutoFit/>
          </a:bodyPr>
          <a:lstStyle/>
          <a:p>
            <a:r>
              <a:rPr lang="en-US" b="1" dirty="0" smtClean="0">
                <a:solidFill>
                  <a:srgbClr val="FF0000"/>
                </a:solidFill>
              </a:rPr>
              <a:t>Clear</a:t>
            </a:r>
            <a:endParaRPr lang="en-US" b="1" dirty="0">
              <a:solidFill>
                <a:srgbClr val="FF0000"/>
              </a:solidFill>
            </a:endParaRPr>
          </a:p>
        </p:txBody>
      </p:sp>
      <p:sp>
        <p:nvSpPr>
          <p:cNvPr id="5" name="Action Button: Custom 4">
            <a:hlinkClick r:id="" action="ppaction://noaction" highlightClick="1"/>
          </p:cNvPr>
          <p:cNvSpPr/>
          <p:nvPr/>
        </p:nvSpPr>
        <p:spPr>
          <a:xfrm>
            <a:off x="8113222" y="5170055"/>
            <a:ext cx="3286779" cy="2161770"/>
          </a:xfrm>
          <a:prstGeom prst="actionButtonBlank">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19711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85216" y="356813"/>
            <a:ext cx="7032542" cy="5940088"/>
          </a:xfrm>
          <a:prstGeom prst="rect">
            <a:avLst/>
          </a:prstGeom>
        </p:spPr>
        <p:txBody>
          <a:bodyPr wrap="square">
            <a:spAutoFit/>
          </a:bodyPr>
          <a:lstStyle/>
          <a:p>
            <a:pPr marR="0" algn="ctr"/>
            <a:r>
              <a:rPr lang="en-US" sz="4000" b="1" dirty="0">
                <a:solidFill>
                  <a:srgbClr val="000000"/>
                </a:solidFill>
                <a:latin typeface="Arial" panose="020B0604020202020204" pitchFamily="34" charset="0"/>
              </a:rPr>
              <a:t>Five Pattern </a:t>
            </a:r>
            <a:r>
              <a:rPr lang="en-US" sz="4000" b="1" dirty="0" smtClean="0">
                <a:solidFill>
                  <a:srgbClr val="000000"/>
                </a:solidFill>
                <a:latin typeface="Arial" panose="020B0604020202020204" pitchFamily="34" charset="0"/>
              </a:rPr>
              <a:t>Variables</a:t>
            </a:r>
          </a:p>
          <a:p>
            <a:pPr marR="0" algn="ctr"/>
            <a:endParaRPr lang="en-US" sz="2800" dirty="0">
              <a:solidFill>
                <a:srgbClr val="000000"/>
              </a:solidFill>
              <a:latin typeface="Arial" panose="020B0604020202020204" pitchFamily="34" charset="0"/>
            </a:endParaRPr>
          </a:p>
          <a:p>
            <a:r>
              <a:rPr lang="en-US" sz="2200" b="1" dirty="0">
                <a:solidFill>
                  <a:srgbClr val="000000"/>
                </a:solidFill>
                <a:latin typeface="Arial" panose="020B0604020202020204" pitchFamily="34" charset="0"/>
              </a:rPr>
              <a:t>U.S. sociologists Talcott Parsons and Edward </a:t>
            </a:r>
            <a:r>
              <a:rPr lang="en-US" sz="2200" b="1" dirty="0" smtClean="0">
                <a:solidFill>
                  <a:srgbClr val="000000"/>
                </a:solidFill>
                <a:latin typeface="Arial" panose="020B0604020202020204" pitchFamily="34" charset="0"/>
              </a:rPr>
              <a:t>Shils (1951</a:t>
            </a:r>
            <a:r>
              <a:rPr lang="en-US" sz="2200" b="1" dirty="0">
                <a:solidFill>
                  <a:srgbClr val="000000"/>
                </a:solidFill>
                <a:latin typeface="Arial" panose="020B0604020202020204" pitchFamily="34" charset="0"/>
              </a:rPr>
              <a:t>, p. 77) suggested that all human action is determined by five pattern variables, which are as pairs of alternatives</a:t>
            </a:r>
            <a:r>
              <a:rPr lang="en-US" sz="2200" b="1" dirty="0" smtClean="0">
                <a:solidFill>
                  <a:srgbClr val="000000"/>
                </a:solidFill>
                <a:latin typeface="Arial" panose="020B0604020202020204" pitchFamily="34" charset="0"/>
              </a:rPr>
              <a:t>:</a:t>
            </a:r>
          </a:p>
          <a:p>
            <a:endParaRPr lang="en-US" sz="2200" b="1" dirty="0">
              <a:solidFill>
                <a:srgbClr val="000000"/>
              </a:solidFill>
              <a:latin typeface="Arial" panose="020B0604020202020204" pitchFamily="34" charset="0"/>
            </a:endParaRPr>
          </a:p>
          <a:p>
            <a:r>
              <a:rPr lang="en-US" sz="2000" b="1" dirty="0"/>
              <a:t>PARSON'S PATTERN VARIABLES</a:t>
            </a:r>
            <a:endParaRPr lang="en-US" sz="2000" dirty="0"/>
          </a:p>
          <a:p>
            <a:r>
              <a:rPr lang="en-US" sz="2000" dirty="0"/>
              <a:t>Talcott  Pearson is considered as one of the founding fathers of sociology, he developed a theory of pattern variables refers to a </a:t>
            </a:r>
            <a:r>
              <a:rPr lang="en-US" sz="2000" dirty="0" smtClean="0"/>
              <a:t>dichotomy </a:t>
            </a:r>
            <a:r>
              <a:rPr lang="en-US" sz="2000" dirty="0" smtClean="0">
                <a:solidFill>
                  <a:srgbClr val="FF0000"/>
                </a:solidFill>
              </a:rPr>
              <a:t>(divided in parts) </a:t>
            </a:r>
            <a:r>
              <a:rPr lang="en-US" sz="2000" dirty="0"/>
              <a:t>that describes alternatives of actions between which each person or group has to choose in every situation. The actions are shaped by three systems;</a:t>
            </a:r>
          </a:p>
          <a:p>
            <a:r>
              <a:rPr lang="en-US" sz="2000" dirty="0"/>
              <a:t>1.     The personality system.</a:t>
            </a:r>
          </a:p>
          <a:p>
            <a:r>
              <a:rPr lang="en-US" sz="2000" dirty="0"/>
              <a:t>2.     The cultural system. and</a:t>
            </a:r>
            <a:r>
              <a:rPr lang="en-US" sz="2000" b="1" dirty="0"/>
              <a:t> </a:t>
            </a:r>
            <a:endParaRPr lang="en-US" sz="2000" dirty="0"/>
          </a:p>
          <a:p>
            <a:r>
              <a:rPr lang="en-US" sz="2000" dirty="0"/>
              <a:t>3.     The social system.</a:t>
            </a:r>
          </a:p>
          <a:p>
            <a:endParaRPr lang="en-US" sz="2200" b="1" dirty="0">
              <a:solidFill>
                <a:srgbClr val="000000"/>
              </a:solidFill>
              <a:latin typeface="Arial" panose="020B0604020202020204" pitchFamily="34" charset="0"/>
            </a:endParaRPr>
          </a:p>
        </p:txBody>
      </p:sp>
      <p:pic>
        <p:nvPicPr>
          <p:cNvPr id="1030" name="Picture 6" descr="https://alchetron.com/cdn/talcott-parsons-4c23ffc6-a027-4d0b-b7db-6196649d8ff-resize-75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34631" y="1944544"/>
            <a:ext cx="1935932" cy="2604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695007" y="3071690"/>
            <a:ext cx="2233757" cy="1477328"/>
          </a:xfrm>
          <a:prstGeom prst="rect">
            <a:avLst/>
          </a:prstGeom>
          <a:noFill/>
        </p:spPr>
        <p:txBody>
          <a:bodyPr wrap="square" rtlCol="0">
            <a:spAutoFit/>
          </a:bodyPr>
          <a:lstStyle/>
          <a:p>
            <a:pPr algn="ctr"/>
            <a:r>
              <a:rPr lang="en-US" dirty="0" smtClean="0"/>
              <a:t>1902-1979</a:t>
            </a:r>
          </a:p>
          <a:p>
            <a:pPr algn="ctr"/>
            <a:endParaRPr lang="en-US" dirty="0"/>
          </a:p>
          <a:p>
            <a:pPr algn="ctr"/>
            <a:endParaRPr lang="en-US" dirty="0" smtClean="0"/>
          </a:p>
          <a:p>
            <a:pPr algn="ctr"/>
            <a:r>
              <a:rPr lang="en-US" dirty="0" smtClean="0"/>
              <a:t>American Sociologists</a:t>
            </a:r>
          </a:p>
          <a:p>
            <a:pPr algn="ctr"/>
            <a:r>
              <a:rPr lang="en-US" b="1" dirty="0" smtClean="0"/>
              <a:t>Talcott Parsons</a:t>
            </a:r>
          </a:p>
        </p:txBody>
      </p:sp>
      <p:sp>
        <p:nvSpPr>
          <p:cNvPr id="5" name="Action Button: Custom 4">
            <a:hlinkClick r:id="" action="ppaction://noaction" highlightClick="1"/>
          </p:cNvPr>
          <p:cNvSpPr/>
          <p:nvPr/>
        </p:nvSpPr>
        <p:spPr>
          <a:xfrm>
            <a:off x="8871373" y="-115507"/>
            <a:ext cx="3042282" cy="1892174"/>
          </a:xfrm>
          <a:prstGeom prst="actionButtonBlank">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35696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295" y="214130"/>
            <a:ext cx="10018713" cy="1752599"/>
          </a:xfrm>
        </p:spPr>
        <p:txBody>
          <a:bodyPr/>
          <a:lstStyle/>
          <a:p>
            <a:r>
              <a:rPr lang="en-US" b="1" dirty="0" smtClean="0"/>
              <a:t>TOPICS TO BE COVERED </a:t>
            </a:r>
            <a:endParaRPr lang="en-US" b="1" dirty="0"/>
          </a:p>
        </p:txBody>
      </p:sp>
      <p:sp>
        <p:nvSpPr>
          <p:cNvPr id="3" name="Content Placeholder 2"/>
          <p:cNvSpPr>
            <a:spLocks noGrp="1"/>
          </p:cNvSpPr>
          <p:nvPr>
            <p:ph idx="1"/>
          </p:nvPr>
        </p:nvSpPr>
        <p:spPr>
          <a:xfrm>
            <a:off x="1484310" y="1312716"/>
            <a:ext cx="10018713" cy="5212775"/>
          </a:xfrm>
        </p:spPr>
        <p:txBody>
          <a:bodyPr>
            <a:normAutofit/>
          </a:bodyPr>
          <a:lstStyle/>
          <a:p>
            <a:endParaRPr lang="en-US" dirty="0" smtClean="0"/>
          </a:p>
          <a:p>
            <a:r>
              <a:rPr lang="en-US" dirty="0" smtClean="0"/>
              <a:t> </a:t>
            </a:r>
            <a:r>
              <a:rPr lang="en-US" b="1" dirty="0" smtClean="0"/>
              <a:t>Introduction to Intercultural Awareness and Cultural Diversity module</a:t>
            </a:r>
            <a:r>
              <a:rPr lang="en-US" dirty="0" smtClean="0"/>
              <a:t>	</a:t>
            </a:r>
          </a:p>
          <a:p>
            <a:r>
              <a:rPr lang="en-US" dirty="0" smtClean="0"/>
              <a:t> </a:t>
            </a:r>
            <a:r>
              <a:rPr lang="en-US" b="1" dirty="0" smtClean="0"/>
              <a:t>What is culture? Concepts of culture. Approaches in defining culture</a:t>
            </a:r>
            <a:endParaRPr lang="en-US" dirty="0" smtClean="0"/>
          </a:p>
          <a:p>
            <a:r>
              <a:rPr lang="en-US" dirty="0" smtClean="0"/>
              <a:t> </a:t>
            </a:r>
            <a:r>
              <a:rPr lang="en-US" b="1" dirty="0" smtClean="0"/>
              <a:t>Dimensions of culture - cultural distances between countries: identity, power, gender, uncertainty, time and gratification of needs</a:t>
            </a:r>
            <a:endParaRPr lang="en-US" dirty="0"/>
          </a:p>
          <a:p>
            <a:r>
              <a:rPr lang="en-US" dirty="0"/>
              <a:t> </a:t>
            </a:r>
            <a:r>
              <a:rPr lang="en-US" b="1" dirty="0"/>
              <a:t>Cultural taxonomies. A critical approach to cultural taxonomies</a:t>
            </a:r>
            <a:r>
              <a:rPr lang="en-US" dirty="0"/>
              <a:t>	</a:t>
            </a:r>
          </a:p>
          <a:p>
            <a:r>
              <a:rPr lang="en-US" b="1" dirty="0"/>
              <a:t>World Values Survey</a:t>
            </a:r>
            <a:r>
              <a:rPr lang="en-US" dirty="0"/>
              <a:t>	</a:t>
            </a:r>
          </a:p>
          <a:p>
            <a:r>
              <a:rPr lang="en-US" dirty="0"/>
              <a:t> </a:t>
            </a:r>
            <a:r>
              <a:rPr lang="en-US" b="1" dirty="0"/>
              <a:t>Understanding Ethnic and cultural diversity - multicultural citizenship and ethnic identity</a:t>
            </a:r>
            <a:r>
              <a:rPr lang="en-US" dirty="0"/>
              <a:t>	</a:t>
            </a:r>
            <a:endParaRPr lang="en-US" dirty="0" smtClean="0"/>
          </a:p>
          <a:p>
            <a:endParaRPr lang="en-US" dirty="0" smtClean="0"/>
          </a:p>
          <a:p>
            <a:endParaRPr lang="en-US" dirty="0"/>
          </a:p>
        </p:txBody>
      </p:sp>
      <p:sp>
        <p:nvSpPr>
          <p:cNvPr id="4" name="Action Button: Custom 3">
            <a:hlinkClick r:id="" action="ppaction://noaction" highlightClick="1"/>
          </p:cNvPr>
          <p:cNvSpPr/>
          <p:nvPr/>
        </p:nvSpPr>
        <p:spPr>
          <a:xfrm>
            <a:off x="9050867" y="-43979"/>
            <a:ext cx="3042282" cy="1892174"/>
          </a:xfrm>
          <a:prstGeom prst="actionButtonBlank">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941258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304972" y="311164"/>
            <a:ext cx="5272099" cy="584775"/>
          </a:xfrm>
          <a:prstGeom prst="rect">
            <a:avLst/>
          </a:prstGeom>
        </p:spPr>
        <p:txBody>
          <a:bodyPr wrap="square">
            <a:spAutoFit/>
          </a:bodyPr>
          <a:lstStyle/>
          <a:p>
            <a:pPr marR="0" algn="ctr"/>
            <a:r>
              <a:rPr lang="en-US" sz="3200" b="1" dirty="0">
                <a:solidFill>
                  <a:srgbClr val="000000"/>
                </a:solidFill>
                <a:latin typeface="Arial" panose="020B0604020202020204" pitchFamily="34" charset="0"/>
              </a:rPr>
              <a:t>Five Pattern Variables</a:t>
            </a:r>
          </a:p>
        </p:txBody>
      </p:sp>
      <p:sp>
        <p:nvSpPr>
          <p:cNvPr id="6" name="Rectangle 5"/>
          <p:cNvSpPr/>
          <p:nvPr/>
        </p:nvSpPr>
        <p:spPr>
          <a:xfrm>
            <a:off x="417214" y="1055716"/>
            <a:ext cx="9907193" cy="5478423"/>
          </a:xfrm>
          <a:prstGeom prst="rect">
            <a:avLst/>
          </a:prstGeom>
        </p:spPr>
        <p:txBody>
          <a:bodyPr wrap="square">
            <a:spAutoFit/>
          </a:bodyPr>
          <a:lstStyle/>
          <a:p>
            <a:pPr marL="685800" indent="-457200" algn="just">
              <a:spcBef>
                <a:spcPts val="1200"/>
              </a:spcBef>
              <a:buFont typeface="+mj-lt"/>
              <a:buAutoNum type="arabicPeriod"/>
            </a:pPr>
            <a:r>
              <a:rPr lang="en-US" sz="2000" b="1" dirty="0">
                <a:latin typeface="Arial" panose="020B0604020202020204" pitchFamily="34" charset="0"/>
              </a:rPr>
              <a:t>AFFECTIVITY/AFFECTIVE NEUTRALITY:</a:t>
            </a:r>
            <a:r>
              <a:rPr lang="en-US" sz="2000" dirty="0">
                <a:latin typeface="Arial" panose="020B0604020202020204" pitchFamily="34" charset="0"/>
              </a:rPr>
              <a:t> Emotional impulses are gratified e.g. a child is allowed to show love for his parents.</a:t>
            </a:r>
          </a:p>
          <a:p>
            <a:pPr marL="457200" indent="457200" algn="just">
              <a:spcBef>
                <a:spcPts val="1200"/>
              </a:spcBef>
            </a:pPr>
            <a:r>
              <a:rPr lang="en-US" sz="2000" b="1" dirty="0">
                <a:latin typeface="Arial" panose="020B0604020202020204" pitchFamily="34" charset="0"/>
              </a:rPr>
              <a:t>Affective Neutrality;</a:t>
            </a:r>
            <a:r>
              <a:rPr lang="en-US" sz="2000" dirty="0">
                <a:latin typeface="Arial" panose="020B0604020202020204" pitchFamily="34" charset="0"/>
              </a:rPr>
              <a:t> Emotional impulses are inhibited e.g. a </a:t>
            </a:r>
            <a:r>
              <a:rPr lang="en-US" sz="2000" dirty="0" smtClean="0">
                <a:latin typeface="Arial" panose="020B0604020202020204" pitchFamily="34" charset="0"/>
              </a:rPr>
              <a:t>bureaucrat </a:t>
            </a:r>
            <a:r>
              <a:rPr lang="en-US" sz="2000" dirty="0" smtClean="0">
                <a:solidFill>
                  <a:srgbClr val="FF0000"/>
                </a:solidFill>
                <a:latin typeface="Arial" panose="020B0604020202020204" pitchFamily="34" charset="0"/>
              </a:rPr>
              <a:t>(Boss) </a:t>
            </a:r>
            <a:r>
              <a:rPr lang="en-US" sz="2000" dirty="0">
                <a:latin typeface="Arial" panose="020B0604020202020204" pitchFamily="34" charset="0"/>
              </a:rPr>
              <a:t>in an organization or a teacher grading papers, it is expected to be emotionally neutral.</a:t>
            </a:r>
          </a:p>
          <a:p>
            <a:pPr marL="457200" indent="457200" algn="just"/>
            <a:r>
              <a:rPr lang="en-US" sz="2000" dirty="0">
                <a:latin typeface="Arial" panose="020B0604020202020204" pitchFamily="34" charset="0"/>
              </a:rPr>
              <a:t/>
            </a:r>
            <a:br>
              <a:rPr lang="en-US" sz="2000" dirty="0">
                <a:latin typeface="Arial" panose="020B0604020202020204" pitchFamily="34" charset="0"/>
              </a:rPr>
            </a:br>
            <a:endParaRPr lang="en-US" sz="2000" dirty="0">
              <a:latin typeface="Arial" panose="020B0604020202020204" pitchFamily="34" charset="0"/>
            </a:endParaRPr>
          </a:p>
          <a:p>
            <a:pPr marL="457200" indent="-228600" algn="just"/>
            <a:r>
              <a:rPr lang="en-US" sz="2000" b="1" dirty="0">
                <a:latin typeface="Arial" panose="020B0604020202020204" pitchFamily="34" charset="0"/>
              </a:rPr>
              <a:t>2.</a:t>
            </a:r>
            <a:r>
              <a:rPr lang="en-US" sz="900" b="1" dirty="0">
                <a:latin typeface="Times New Roman" panose="02020603050405020304" pitchFamily="18" charset="0"/>
              </a:rPr>
              <a:t>     </a:t>
            </a:r>
            <a:r>
              <a:rPr lang="en-US" sz="2000" b="1" dirty="0">
                <a:latin typeface="Arial" panose="020B0604020202020204" pitchFamily="34" charset="0"/>
              </a:rPr>
              <a:t>SELF-ORIENTATION/COLLECTIVITY ORIENTATION:</a:t>
            </a:r>
            <a:r>
              <a:rPr lang="en-US" sz="2000" dirty="0">
                <a:latin typeface="Arial" panose="020B0604020202020204" pitchFamily="34" charset="0"/>
              </a:rPr>
              <a:t>  In self-orientation, action is based on the actors own self interest, needs and goals e.g. a student decide what to study in college based on his/her own interest.</a:t>
            </a:r>
          </a:p>
          <a:p>
            <a:pPr marL="457200" indent="457200" algn="just"/>
            <a:r>
              <a:rPr lang="en-US" sz="2000" b="1" dirty="0">
                <a:latin typeface="Arial" panose="020B0604020202020204" pitchFamily="34" charset="0"/>
              </a:rPr>
              <a:t>Collectivity Orientation</a:t>
            </a:r>
            <a:r>
              <a:rPr lang="en-US" sz="2000" dirty="0">
                <a:latin typeface="Arial" panose="020B0604020202020204" pitchFamily="34" charset="0"/>
              </a:rPr>
              <a:t>; action is based on what is best for the collectivity e.g. a child quit school to work to support the family.</a:t>
            </a:r>
          </a:p>
          <a:p>
            <a:pPr marL="457200" indent="457200" algn="just"/>
            <a:r>
              <a:rPr lang="en-US" sz="2000" dirty="0">
                <a:latin typeface="Arial" panose="020B0604020202020204" pitchFamily="34" charset="0"/>
              </a:rPr>
              <a:t/>
            </a:r>
            <a:br>
              <a:rPr lang="en-US" sz="2000" dirty="0">
                <a:latin typeface="Arial" panose="020B0604020202020204" pitchFamily="34" charset="0"/>
              </a:rPr>
            </a:br>
            <a:endParaRPr lang="en-US" sz="2000" dirty="0">
              <a:latin typeface="Arial" panose="020B0604020202020204" pitchFamily="34" charset="0"/>
            </a:endParaRPr>
          </a:p>
          <a:p>
            <a:pPr marL="457200" indent="-228600" algn="just"/>
            <a:r>
              <a:rPr lang="en-US" sz="2000" b="1" dirty="0">
                <a:latin typeface="Arial" panose="020B0604020202020204" pitchFamily="34" charset="0"/>
              </a:rPr>
              <a:t>3.</a:t>
            </a:r>
            <a:r>
              <a:rPr lang="en-US" sz="900" b="1" dirty="0">
                <a:latin typeface="Times New Roman" panose="02020603050405020304" pitchFamily="18" charset="0"/>
              </a:rPr>
              <a:t>     </a:t>
            </a:r>
            <a:r>
              <a:rPr lang="en-US" sz="2000" b="1" dirty="0">
                <a:latin typeface="Arial" panose="020B0604020202020204" pitchFamily="34" charset="0"/>
              </a:rPr>
              <a:t>UNIVERSALISM/PARTICULARISM:</a:t>
            </a:r>
            <a:r>
              <a:rPr lang="en-US" sz="2000" dirty="0">
                <a:latin typeface="Arial" panose="020B0604020202020204" pitchFamily="34" charset="0"/>
              </a:rPr>
              <a:t> Universalism connotes actions are based on general standards or universal law and moral goods e.g. the Supreme Court decide cases according to rules valid for the whole community.</a:t>
            </a:r>
            <a:endParaRPr lang="en-US" sz="2000" b="0" i="0" dirty="0">
              <a:effectLst/>
              <a:latin typeface="Arial" panose="020B0604020202020204" pitchFamily="34" charset="0"/>
            </a:endParaRPr>
          </a:p>
        </p:txBody>
      </p:sp>
      <p:sp>
        <p:nvSpPr>
          <p:cNvPr id="4" name="Action Button: Custom 3">
            <a:hlinkClick r:id="" action="ppaction://noaction" highlightClick="1"/>
          </p:cNvPr>
          <p:cNvSpPr/>
          <p:nvPr/>
        </p:nvSpPr>
        <p:spPr>
          <a:xfrm>
            <a:off x="9149718" y="-331638"/>
            <a:ext cx="3042282" cy="1892174"/>
          </a:xfrm>
          <a:prstGeom prst="actionButtonBlank">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637015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7818" y="1450438"/>
            <a:ext cx="11055927" cy="5170646"/>
          </a:xfrm>
          <a:prstGeom prst="rect">
            <a:avLst/>
          </a:prstGeom>
        </p:spPr>
        <p:txBody>
          <a:bodyPr wrap="square">
            <a:spAutoFit/>
          </a:bodyPr>
          <a:lstStyle/>
          <a:p>
            <a:pPr marL="457200" indent="457200" algn="just">
              <a:spcBef>
                <a:spcPts val="1200"/>
              </a:spcBef>
            </a:pPr>
            <a:r>
              <a:rPr lang="en-US" sz="2000" b="1" dirty="0">
                <a:latin typeface="Arial" panose="020B0604020202020204" pitchFamily="34" charset="0"/>
              </a:rPr>
              <a:t>Particularism;</a:t>
            </a:r>
            <a:r>
              <a:rPr lang="en-US" sz="2000" dirty="0">
                <a:latin typeface="Arial" panose="020B0604020202020204" pitchFamily="34" charset="0"/>
              </a:rPr>
              <a:t> actions are based on the priority &amp; attachment that actors play in the relationship at situation e.g. you gives support to a friend without considering whether he is right or wrong.</a:t>
            </a:r>
          </a:p>
          <a:p>
            <a:pPr marL="457200" indent="457200" algn="just"/>
            <a:r>
              <a:rPr lang="en-US" sz="2000" dirty="0">
                <a:latin typeface="Arial" panose="020B0604020202020204" pitchFamily="34" charset="0"/>
              </a:rPr>
              <a:t/>
            </a:r>
            <a:br>
              <a:rPr lang="en-US" sz="2000" dirty="0">
                <a:latin typeface="Arial" panose="020B0604020202020204" pitchFamily="34" charset="0"/>
              </a:rPr>
            </a:br>
            <a:endParaRPr lang="en-US" sz="2000" dirty="0">
              <a:latin typeface="Arial" panose="020B0604020202020204" pitchFamily="34" charset="0"/>
            </a:endParaRPr>
          </a:p>
          <a:p>
            <a:pPr marL="457200" indent="-228600" algn="just"/>
            <a:r>
              <a:rPr lang="en-US" sz="2000" b="1" dirty="0">
                <a:latin typeface="Arial" panose="020B0604020202020204" pitchFamily="34" charset="0"/>
              </a:rPr>
              <a:t>4.</a:t>
            </a:r>
            <a:r>
              <a:rPr lang="en-US" sz="900" b="1" dirty="0">
                <a:latin typeface="Times New Roman" panose="02020603050405020304" pitchFamily="18" charset="0"/>
              </a:rPr>
              <a:t>     </a:t>
            </a:r>
            <a:r>
              <a:rPr lang="en-US" sz="2000" b="1" dirty="0">
                <a:latin typeface="Arial" panose="020B0604020202020204" pitchFamily="34" charset="0"/>
              </a:rPr>
              <a:t>ASCRIPTION/ACHIEVEMENT:</a:t>
            </a:r>
            <a:r>
              <a:rPr lang="en-US" sz="2000" dirty="0">
                <a:latin typeface="Arial" panose="020B0604020202020204" pitchFamily="34" charset="0"/>
              </a:rPr>
              <a:t> In the process of ascription, action is based on given attributes (race, sex, age) for instance, being eligible for the draft or allowed to buy alcohol or vote because you are within a specified age.</a:t>
            </a:r>
          </a:p>
          <a:p>
            <a:pPr marL="457200" indent="457200" algn="just">
              <a:spcBef>
                <a:spcPts val="1200"/>
              </a:spcBef>
            </a:pPr>
            <a:r>
              <a:rPr lang="en-US" sz="2000" b="1" dirty="0">
                <a:latin typeface="Arial" panose="020B0604020202020204" pitchFamily="34" charset="0"/>
              </a:rPr>
              <a:t>Achievement;</a:t>
            </a:r>
            <a:r>
              <a:rPr lang="en-US" sz="2000" dirty="0">
                <a:latin typeface="Arial" panose="020B0604020202020204" pitchFamily="34" charset="0"/>
              </a:rPr>
              <a:t> action is based on performance e.g. graduation from college based on completion of the requirement.</a:t>
            </a:r>
          </a:p>
          <a:p>
            <a:pPr marL="457200" indent="457200" algn="just"/>
            <a:r>
              <a:rPr lang="en-US" sz="2000" dirty="0">
                <a:latin typeface="Arial" panose="020B0604020202020204" pitchFamily="34" charset="0"/>
              </a:rPr>
              <a:t/>
            </a:r>
            <a:br>
              <a:rPr lang="en-US" sz="2000" dirty="0">
                <a:latin typeface="Arial" panose="020B0604020202020204" pitchFamily="34" charset="0"/>
              </a:rPr>
            </a:br>
            <a:endParaRPr lang="en-US" sz="2000" dirty="0">
              <a:latin typeface="Arial" panose="020B0604020202020204" pitchFamily="34" charset="0"/>
            </a:endParaRPr>
          </a:p>
          <a:p>
            <a:pPr marL="457200" indent="-228600" algn="just"/>
            <a:r>
              <a:rPr lang="en-US" sz="2000" b="1" dirty="0">
                <a:latin typeface="Arial" panose="020B0604020202020204" pitchFamily="34" charset="0"/>
              </a:rPr>
              <a:t>5.</a:t>
            </a:r>
            <a:r>
              <a:rPr lang="en-US" sz="900" b="1" dirty="0">
                <a:latin typeface="Times New Roman" panose="02020603050405020304" pitchFamily="18" charset="0"/>
              </a:rPr>
              <a:t>     </a:t>
            </a:r>
            <a:r>
              <a:rPr lang="en-US" sz="2000" b="1" dirty="0">
                <a:latin typeface="Arial" panose="020B0604020202020204" pitchFamily="34" charset="0"/>
              </a:rPr>
              <a:t>SPECIFICITY/DIFFUSENESS:</a:t>
            </a:r>
            <a:r>
              <a:rPr lang="en-US" sz="2000" dirty="0">
                <a:latin typeface="Arial" panose="020B0604020202020204" pitchFamily="34" charset="0"/>
              </a:rPr>
              <a:t> In </a:t>
            </a:r>
            <a:r>
              <a:rPr lang="en-US" sz="2000" dirty="0" err="1">
                <a:latin typeface="Arial" panose="020B0604020202020204" pitchFamily="34" charset="0"/>
              </a:rPr>
              <a:t>specifity</a:t>
            </a:r>
            <a:r>
              <a:rPr lang="en-US" sz="2000" dirty="0">
                <a:latin typeface="Arial" panose="020B0604020202020204" pitchFamily="34" charset="0"/>
              </a:rPr>
              <a:t>, action is based on specific criteria or roles e.g. clerk/customer role, teacher/student role, there are narrowly and defined</a:t>
            </a:r>
          </a:p>
          <a:p>
            <a:pPr marL="457200" indent="457200" algn="just"/>
            <a:r>
              <a:rPr lang="en-US" sz="2000" b="1" dirty="0">
                <a:latin typeface="Arial" panose="020B0604020202020204" pitchFamily="34" charset="0"/>
              </a:rPr>
              <a:t>Diffuseness;</a:t>
            </a:r>
            <a:r>
              <a:rPr lang="en-US" sz="2000" dirty="0">
                <a:latin typeface="Arial" panose="020B0604020202020204" pitchFamily="34" charset="0"/>
              </a:rPr>
              <a:t> open guidelines for action e.g. becoming friends with teachers, going beyond the clear boundaries of teachers/students.</a:t>
            </a:r>
            <a:endParaRPr lang="en-US" sz="2000" b="0" i="0" dirty="0">
              <a:effectLst/>
              <a:latin typeface="Arial" panose="020B0604020202020204" pitchFamily="34" charset="0"/>
            </a:endParaRPr>
          </a:p>
        </p:txBody>
      </p:sp>
      <p:sp>
        <p:nvSpPr>
          <p:cNvPr id="3" name="Action Button: Custom 2">
            <a:hlinkClick r:id="" action="ppaction://noaction" highlightClick="1"/>
          </p:cNvPr>
          <p:cNvSpPr/>
          <p:nvPr/>
        </p:nvSpPr>
        <p:spPr>
          <a:xfrm>
            <a:off x="8871373" y="-115507"/>
            <a:ext cx="3042282" cy="1892174"/>
          </a:xfrm>
          <a:prstGeom prst="actionButtonBlank">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104078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txBox="1">
            <a:spLocks noGrp="1"/>
          </p:cNvSpPr>
          <p:nvPr>
            <p:ph type="title"/>
          </p:nvPr>
        </p:nvSpPr>
        <p:spPr/>
        <p:txBody>
          <a:bodyPr/>
          <a:lstStyle/>
          <a:p>
            <a:pPr lvl="0"/>
            <a:r>
              <a:rPr lang="pl-PL"/>
              <a:t>Geert Hofstede</a:t>
            </a:r>
          </a:p>
        </p:txBody>
      </p:sp>
      <p:pic>
        <p:nvPicPr>
          <p:cNvPr id="2" name="Symbol zastępczy zawartości 3"/>
          <p:cNvPicPr>
            <a:picLocks noGrp="1" noChangeAspect="1"/>
          </p:cNvPicPr>
          <p:nvPr>
            <p:ph idx="1"/>
          </p:nvPr>
        </p:nvPicPr>
        <p:blipFill>
          <a:blip r:embed="rId2" cstate="print"/>
          <a:stretch>
            <a:fillRect/>
          </a:stretch>
        </p:blipFill>
        <p:spPr>
          <a:xfrm>
            <a:off x="5951984" y="1700808"/>
            <a:ext cx="4237064" cy="31071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pole tekstowe 4"/>
          <p:cNvSpPr txBox="1"/>
          <p:nvPr/>
        </p:nvSpPr>
        <p:spPr>
          <a:xfrm>
            <a:off x="1991542" y="1556794"/>
            <a:ext cx="3744419" cy="3477875"/>
          </a:xfrm>
          <a:prstGeom prst="rect">
            <a:avLst/>
          </a:prstGeom>
          <a:noFill/>
          <a:ln>
            <a:noFill/>
          </a:ln>
        </p:spPr>
        <p:txBody>
          <a:bodyPr vert="horz" wrap="square" lIns="91440" tIns="45720" rIns="91440" bIns="45720" anchor="t" anchorCtr="0" compatLnSpc="1">
            <a:spAutoFit/>
          </a:bodyPr>
          <a:lstStyle/>
          <a:p>
            <a:pPr algn="just">
              <a:defRPr sz="1800" b="0" i="0" u="none" strike="noStrike" kern="0" cap="none" spc="0" baseline="0">
                <a:solidFill>
                  <a:srgbClr val="000000"/>
                </a:solidFill>
                <a:uFillTx/>
              </a:defRPr>
            </a:pPr>
            <a:r>
              <a:rPr lang="en-US" sz="2000" b="1" dirty="0">
                <a:solidFill>
                  <a:srgbClr val="000000"/>
                </a:solidFill>
                <a:latin typeface="Lucida Sans Unicode"/>
              </a:rPr>
              <a:t>Geert Hofstede, (born 2 October 1928 in Haarlem, Netherlands) is an influential Dutch researcher in the fields of organi</a:t>
            </a:r>
            <a:r>
              <a:rPr lang="pl-PL" sz="2000" b="1" dirty="0">
                <a:solidFill>
                  <a:srgbClr val="000000"/>
                </a:solidFill>
                <a:latin typeface="Lucida Sans Unicode"/>
              </a:rPr>
              <a:t>s</a:t>
            </a:r>
            <a:r>
              <a:rPr lang="en-US" sz="2000" b="1" dirty="0">
                <a:solidFill>
                  <a:srgbClr val="000000"/>
                </a:solidFill>
                <a:latin typeface="Lucida Sans Unicode"/>
              </a:rPr>
              <a:t>ational studies</a:t>
            </a:r>
            <a:r>
              <a:rPr lang="pl-PL" sz="2000" b="1" dirty="0">
                <a:solidFill>
                  <a:srgbClr val="000000"/>
                </a:solidFill>
                <a:latin typeface="Lucida Sans Unicode"/>
              </a:rPr>
              <a:t>, </a:t>
            </a:r>
            <a:r>
              <a:rPr lang="en-US" sz="2000" b="1" dirty="0">
                <a:solidFill>
                  <a:srgbClr val="000000"/>
                </a:solidFill>
                <a:latin typeface="Lucida Sans Unicode"/>
              </a:rPr>
              <a:t>organi</a:t>
            </a:r>
            <a:r>
              <a:rPr lang="pl-PL" sz="2000" b="1" dirty="0">
                <a:solidFill>
                  <a:srgbClr val="000000"/>
                </a:solidFill>
                <a:latin typeface="Lucida Sans Unicode"/>
              </a:rPr>
              <a:t>s</a:t>
            </a:r>
            <a:r>
              <a:rPr lang="en-US" sz="2000" b="1" dirty="0">
                <a:solidFill>
                  <a:srgbClr val="000000"/>
                </a:solidFill>
                <a:latin typeface="Lucida Sans Unicode"/>
              </a:rPr>
              <a:t>ational culture, cultural economics</a:t>
            </a:r>
            <a:r>
              <a:rPr lang="pl-PL" sz="2000" b="1" dirty="0">
                <a:solidFill>
                  <a:srgbClr val="000000"/>
                </a:solidFill>
                <a:latin typeface="Lucida Sans Unicode"/>
              </a:rPr>
              <a:t> </a:t>
            </a:r>
            <a:r>
              <a:rPr lang="en-US" sz="2000" b="1" dirty="0">
                <a:solidFill>
                  <a:srgbClr val="000000"/>
                </a:solidFill>
                <a:latin typeface="Lucida Sans Unicode"/>
              </a:rPr>
              <a:t>and management. He is a well-known pioneer in his research of cross-cultural groups and organi</a:t>
            </a:r>
            <a:r>
              <a:rPr lang="pl-PL" sz="2000" b="1" dirty="0">
                <a:solidFill>
                  <a:srgbClr val="000000"/>
                </a:solidFill>
                <a:latin typeface="Lucida Sans Unicode"/>
              </a:rPr>
              <a:t>s</a:t>
            </a:r>
            <a:r>
              <a:rPr lang="en-US" sz="2000" b="1" dirty="0" smtClean="0">
                <a:solidFill>
                  <a:srgbClr val="000000"/>
                </a:solidFill>
                <a:latin typeface="Lucida Sans Unicode"/>
              </a:rPr>
              <a:t>ations</a:t>
            </a:r>
            <a:r>
              <a:rPr lang="en-US" b="1" dirty="0" smtClean="0">
                <a:solidFill>
                  <a:srgbClr val="000000"/>
                </a:solidFill>
                <a:latin typeface="Lucida Sans Unicode"/>
              </a:rPr>
              <a:t>.</a:t>
            </a:r>
            <a:endParaRPr lang="en-US" b="1" dirty="0">
              <a:solidFill>
                <a:srgbClr val="000000"/>
              </a:solidFill>
              <a:latin typeface="Lucida Sans Unicode"/>
            </a:endParaRPr>
          </a:p>
        </p:txBody>
      </p:sp>
      <p:sp>
        <p:nvSpPr>
          <p:cNvPr id="5" name="Action Button: Custom 4">
            <a:hlinkClick r:id="" action="ppaction://noaction" highlightClick="1"/>
          </p:cNvPr>
          <p:cNvSpPr/>
          <p:nvPr/>
        </p:nvSpPr>
        <p:spPr>
          <a:xfrm>
            <a:off x="8871373" y="-115507"/>
            <a:ext cx="3042282" cy="1892174"/>
          </a:xfrm>
          <a:prstGeom prst="actionButtonBlank">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76656" y="1982450"/>
            <a:ext cx="10890504" cy="2062103"/>
          </a:xfrm>
          <a:prstGeom prst="rect">
            <a:avLst/>
          </a:prstGeom>
        </p:spPr>
        <p:txBody>
          <a:bodyPr wrap="square">
            <a:spAutoFit/>
          </a:bodyPr>
          <a:lstStyle/>
          <a:p>
            <a:pPr algn="ctr"/>
            <a:r>
              <a:rPr lang="en-US" sz="4000" b="1" dirty="0">
                <a:solidFill>
                  <a:srgbClr val="000000"/>
                </a:solidFill>
                <a:latin typeface="Arial-BoldMT"/>
              </a:rPr>
              <a:t>Chapter 2: What is culture? The </a:t>
            </a:r>
            <a:endParaRPr lang="en-US" sz="2400" dirty="0"/>
          </a:p>
          <a:p>
            <a:pPr algn="ctr"/>
            <a:r>
              <a:rPr lang="en-US" sz="4000" b="1" dirty="0">
                <a:solidFill>
                  <a:srgbClr val="000000"/>
                </a:solidFill>
                <a:latin typeface="Arial-BoldMT"/>
              </a:rPr>
              <a:t>concept of culture. Cultural theories. </a:t>
            </a:r>
            <a:endParaRPr lang="en-US" sz="2400" dirty="0"/>
          </a:p>
          <a:p>
            <a:pPr algn="ctr"/>
            <a:r>
              <a:rPr lang="en-US" sz="2400" dirty="0">
                <a:solidFill>
                  <a:srgbClr val="000000"/>
                </a:solidFill>
                <a:latin typeface="Arial" panose="020B0604020202020204" pitchFamily="34" charset="0"/>
              </a:rPr>
              <a:t>Unit 4: Cultural Taxonomies. A Critical Approach to </a:t>
            </a:r>
            <a:endParaRPr lang="en-US" sz="2400" dirty="0"/>
          </a:p>
          <a:p>
            <a:pPr algn="ctr"/>
            <a:r>
              <a:rPr lang="en-US" sz="2400" dirty="0">
                <a:solidFill>
                  <a:srgbClr val="000000"/>
                </a:solidFill>
                <a:latin typeface="Arial" panose="020B0604020202020204" pitchFamily="34" charset="0"/>
              </a:rPr>
              <a:t>Cultural Taxonomies </a:t>
            </a:r>
            <a:endParaRPr lang="en-US" sz="2400" dirty="0"/>
          </a:p>
        </p:txBody>
      </p:sp>
      <p:sp>
        <p:nvSpPr>
          <p:cNvPr id="5" name="Action Button: Custom 4">
            <a:hlinkClick r:id="" action="ppaction://noaction" highlightClick="1"/>
          </p:cNvPr>
          <p:cNvSpPr/>
          <p:nvPr/>
        </p:nvSpPr>
        <p:spPr>
          <a:xfrm>
            <a:off x="914400" y="685800"/>
            <a:ext cx="2221953" cy="1143000"/>
          </a:xfrm>
          <a:prstGeom prst="actionButtonBlank">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Action Button: Custom 5">
            <a:hlinkClick r:id="" action="ppaction://noaction" highlightClick="1"/>
          </p:cNvPr>
          <p:cNvSpPr/>
          <p:nvPr/>
        </p:nvSpPr>
        <p:spPr>
          <a:xfrm>
            <a:off x="8915400" y="354986"/>
            <a:ext cx="2831553" cy="1841204"/>
          </a:xfrm>
          <a:prstGeom prst="actionButtonBlank">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61574268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6454" y="134592"/>
            <a:ext cx="9579630" cy="2616199"/>
          </a:xfrm>
        </p:spPr>
        <p:txBody>
          <a:bodyPr>
            <a:normAutofit/>
          </a:bodyPr>
          <a:lstStyle/>
          <a:p>
            <a:pPr algn="l"/>
            <a:r>
              <a:rPr lang="en-US" sz="3600" b="1" dirty="0" smtClean="0">
                <a:solidFill>
                  <a:srgbClr val="00B0F0"/>
                </a:solidFill>
                <a:effectLst>
                  <a:outerShdw blurRad="38100" dist="38100" dir="2700000" algn="tl">
                    <a:srgbClr val="000000">
                      <a:alpha val="43137"/>
                    </a:srgbClr>
                  </a:outerShdw>
                </a:effectLst>
                <a:latin typeface="Baskerville Old Face" panose="02020602080505020303" pitchFamily="18" charset="0"/>
              </a:rPr>
              <a:t>DIMENSIONS OF </a:t>
            </a:r>
            <a:r>
              <a:rPr lang="en-US" sz="3600" b="1" dirty="0" smtClean="0">
                <a:solidFill>
                  <a:srgbClr val="FF0000"/>
                </a:solidFill>
                <a:effectLst>
                  <a:outerShdw blurRad="38100" dist="38100" dir="2700000" algn="tl">
                    <a:srgbClr val="000000">
                      <a:alpha val="43137"/>
                    </a:srgbClr>
                  </a:outerShdw>
                </a:effectLst>
                <a:latin typeface="Baskerville Old Face" panose="02020602080505020303" pitchFamily="18" charset="0"/>
              </a:rPr>
              <a:t>HOFSTEDE’S</a:t>
            </a:r>
            <a:r>
              <a:rPr lang="en-US" sz="3600" b="1" dirty="0" smtClean="0">
                <a:solidFill>
                  <a:srgbClr val="00B0F0"/>
                </a:solidFill>
                <a:effectLst>
                  <a:outerShdw blurRad="38100" dist="38100" dir="2700000" algn="tl">
                    <a:srgbClr val="000000">
                      <a:alpha val="43137"/>
                    </a:srgbClr>
                  </a:outerShdw>
                </a:effectLst>
                <a:latin typeface="Baskerville Old Face" panose="02020602080505020303" pitchFamily="18" charset="0"/>
              </a:rPr>
              <a:t> FRAMEWORK OF ASSESSING CULTURE</a:t>
            </a:r>
            <a:endParaRPr lang="en-US" sz="3600" b="1" dirty="0">
              <a:solidFill>
                <a:srgbClr val="00B0F0"/>
              </a:solidFill>
              <a:effectLst>
                <a:outerShdw blurRad="38100" dist="38100" dir="2700000" algn="tl">
                  <a:srgbClr val="000000">
                    <a:alpha val="43137"/>
                  </a:srgbClr>
                </a:outerShdw>
              </a:effectLst>
              <a:latin typeface="Baskerville Old Face" panose="02020602080505020303" pitchFamily="18" charset="0"/>
            </a:endParaRPr>
          </a:p>
        </p:txBody>
      </p:sp>
      <p:sp>
        <p:nvSpPr>
          <p:cNvPr id="3" name="Subtitle 2"/>
          <p:cNvSpPr>
            <a:spLocks noGrp="1"/>
          </p:cNvSpPr>
          <p:nvPr>
            <p:ph type="subTitle" idx="1"/>
          </p:nvPr>
        </p:nvSpPr>
        <p:spPr>
          <a:xfrm>
            <a:off x="4578439" y="3042454"/>
            <a:ext cx="6987645" cy="2956326"/>
          </a:xfrm>
        </p:spPr>
        <p:txBody>
          <a:bodyPr>
            <a:normAutofit/>
          </a:bodyPr>
          <a:lstStyle/>
          <a:p>
            <a:pPr marL="457200" indent="-457200" algn="l">
              <a:buFont typeface="Wingdings" panose="05000000000000000000" pitchFamily="2" charset="2"/>
              <a:buChar char="ü"/>
            </a:pPr>
            <a:r>
              <a:rPr lang="en-US" sz="2800" dirty="0" smtClean="0"/>
              <a:t>Low and high power distance</a:t>
            </a:r>
          </a:p>
          <a:p>
            <a:pPr marL="457200" indent="-457200" algn="l">
              <a:buFont typeface="Wingdings" panose="05000000000000000000" pitchFamily="2" charset="2"/>
              <a:buChar char="ü"/>
            </a:pPr>
            <a:r>
              <a:rPr lang="en-US" sz="2800" dirty="0" smtClean="0"/>
              <a:t>Individual and collectivism</a:t>
            </a:r>
          </a:p>
          <a:p>
            <a:pPr marL="457200" indent="-457200" algn="l">
              <a:buFont typeface="Wingdings" panose="05000000000000000000" pitchFamily="2" charset="2"/>
              <a:buChar char="ü"/>
            </a:pPr>
            <a:r>
              <a:rPr lang="en-US" sz="2800" dirty="0" smtClean="0"/>
              <a:t>Masculinity v/s femininity </a:t>
            </a:r>
          </a:p>
          <a:p>
            <a:pPr marL="457200" indent="-457200" algn="l">
              <a:buFont typeface="Wingdings" panose="05000000000000000000" pitchFamily="2" charset="2"/>
              <a:buChar char="ü"/>
            </a:pPr>
            <a:r>
              <a:rPr lang="en-US" sz="2800" dirty="0" smtClean="0"/>
              <a:t>Uncertainty avoidance</a:t>
            </a:r>
          </a:p>
          <a:p>
            <a:pPr marL="457200" indent="-457200" algn="l">
              <a:buFont typeface="Wingdings" panose="05000000000000000000" pitchFamily="2" charset="2"/>
              <a:buChar char="ü"/>
            </a:pPr>
            <a:r>
              <a:rPr lang="en-US" sz="2800" dirty="0" smtClean="0"/>
              <a:t>Long and short term orientation </a:t>
            </a:r>
            <a:endParaRPr lang="en-US" sz="2800" dirty="0"/>
          </a:p>
        </p:txBody>
      </p:sp>
      <p:sp>
        <p:nvSpPr>
          <p:cNvPr id="4" name="Action Button: Custom 3">
            <a:hlinkClick r:id="" action="ppaction://noaction" highlightClick="1"/>
          </p:cNvPr>
          <p:cNvSpPr/>
          <p:nvPr/>
        </p:nvSpPr>
        <p:spPr>
          <a:xfrm>
            <a:off x="8871373" y="-115507"/>
            <a:ext cx="3042282" cy="1892174"/>
          </a:xfrm>
          <a:prstGeom prst="actionButtonBlank">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509009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ower distance"/>
          <p:cNvPicPr>
            <a:picLocks noChangeAspect="1" noChangeArrowheads="1"/>
          </p:cNvPicPr>
          <p:nvPr/>
        </p:nvPicPr>
        <p:blipFill rotWithShape="1">
          <a:blip r:embed="rId2">
            <a:extLst>
              <a:ext uri="{28A0092B-C50C-407E-A947-70E740481C1C}">
                <a14:useLocalDpi xmlns:a14="http://schemas.microsoft.com/office/drawing/2010/main" val="0"/>
              </a:ext>
            </a:extLst>
          </a:blip>
          <a:srcRect b="2873"/>
          <a:stretch/>
        </p:blipFill>
        <p:spPr bwMode="auto">
          <a:xfrm>
            <a:off x="2633472" y="1"/>
            <a:ext cx="9558528"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64592" y="1842516"/>
            <a:ext cx="2286000" cy="3172968"/>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ction Button: Custom 4">
            <a:hlinkClick r:id="" action="ppaction://noaction" highlightClick="1"/>
          </p:cNvPr>
          <p:cNvSpPr/>
          <p:nvPr/>
        </p:nvSpPr>
        <p:spPr>
          <a:xfrm>
            <a:off x="9468196" y="-115508"/>
            <a:ext cx="2557549" cy="1811304"/>
          </a:xfrm>
          <a:prstGeom prst="actionButtonBlank">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236359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4062" y="24938"/>
            <a:ext cx="10538748" cy="967046"/>
          </a:xfrm>
        </p:spPr>
        <p:txBody>
          <a:bodyPr>
            <a:normAutofit/>
          </a:bodyPr>
          <a:lstStyle/>
          <a:p>
            <a:r>
              <a:rPr lang="en-US" sz="4400" b="1" dirty="0" smtClean="0">
                <a:latin typeface="Sitka Small" pitchFamily="2" charset="0"/>
              </a:rPr>
              <a:t>LOW AND HIGH POWER DISTACE</a:t>
            </a:r>
            <a:endParaRPr lang="en-US" sz="4400" b="1" dirty="0">
              <a:latin typeface="Sitka Small" pitchFamily="2"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007178451"/>
              </p:ext>
            </p:extLst>
          </p:nvPr>
        </p:nvGraphicFramePr>
        <p:xfrm>
          <a:off x="2514138" y="1933325"/>
          <a:ext cx="8128000" cy="4231640"/>
        </p:xfrm>
        <a:graphic>
          <a:graphicData uri="http://schemas.openxmlformats.org/drawingml/2006/table">
            <a:tbl>
              <a:tblPr firstRow="1" bandRow="1">
                <a:tableStyleId>{5940675A-B579-460E-94D1-54222C63F5DA}</a:tableStyleId>
              </a:tblPr>
              <a:tblGrid>
                <a:gridCol w="4064000"/>
                <a:gridCol w="4064000"/>
              </a:tblGrid>
              <a:tr h="370840">
                <a:tc>
                  <a:txBody>
                    <a:bodyPr/>
                    <a:lstStyle/>
                    <a:p>
                      <a:pPr algn="ctr"/>
                      <a:r>
                        <a:rPr lang="en-US" dirty="0" smtClean="0">
                          <a:solidFill>
                            <a:srgbClr val="0070C0"/>
                          </a:solidFill>
                          <a:latin typeface="Arial Black" panose="020B0A04020102020204" pitchFamily="34" charset="0"/>
                        </a:rPr>
                        <a:t>High power distance </a:t>
                      </a:r>
                      <a:endParaRPr lang="en-US" dirty="0">
                        <a:solidFill>
                          <a:srgbClr val="0070C0"/>
                        </a:solidFill>
                        <a:latin typeface="Arial Black" panose="020B0A04020102020204" pitchFamily="34" charset="0"/>
                      </a:endParaRPr>
                    </a:p>
                  </a:txBody>
                  <a:tcPr/>
                </a:tc>
                <a:tc>
                  <a:txBody>
                    <a:bodyPr/>
                    <a:lstStyle/>
                    <a:p>
                      <a:pPr marL="0" indent="0" algn="ctr">
                        <a:spcBef>
                          <a:spcPts val="0"/>
                        </a:spcBef>
                        <a:spcAft>
                          <a:spcPts val="0"/>
                        </a:spcAft>
                        <a:buNone/>
                      </a:pPr>
                      <a:r>
                        <a:rPr lang="en-US" dirty="0" smtClean="0">
                          <a:solidFill>
                            <a:srgbClr val="0070C0"/>
                          </a:solidFill>
                          <a:latin typeface="Arial Black" panose="020B0A04020102020204" pitchFamily="34" charset="0"/>
                        </a:rPr>
                        <a:t>low power distance</a:t>
                      </a:r>
                    </a:p>
                  </a:txBody>
                  <a:tcPr/>
                </a:tc>
              </a:tr>
              <a:tr h="370840">
                <a:tc>
                  <a:txBody>
                    <a:bodyPr/>
                    <a:lstStyle/>
                    <a:p>
                      <a:pPr marL="0" indent="0">
                        <a:spcBef>
                          <a:spcPts val="0"/>
                        </a:spcBef>
                        <a:spcAft>
                          <a:spcPts val="0"/>
                        </a:spcAft>
                        <a:buNone/>
                      </a:pPr>
                      <a:r>
                        <a:rPr lang="en-US" sz="1600" dirty="0" smtClean="0">
                          <a:latin typeface="Eras Demi ITC" panose="020B0805030504020804" pitchFamily="34" charset="0"/>
                        </a:rPr>
                        <a:t>Countries in which people blindly</a:t>
                      </a:r>
                      <a:r>
                        <a:rPr lang="en-US" sz="1600" baseline="0" dirty="0" smtClean="0">
                          <a:latin typeface="Eras Demi ITC" panose="020B0805030504020804" pitchFamily="34" charset="0"/>
                        </a:rPr>
                        <a:t> obey the order of their superior employees,</a:t>
                      </a:r>
                    </a:p>
                    <a:p>
                      <a:pPr marL="0" indent="0">
                        <a:spcBef>
                          <a:spcPts val="0"/>
                        </a:spcBef>
                        <a:spcAft>
                          <a:spcPts val="0"/>
                        </a:spcAft>
                        <a:buNone/>
                      </a:pPr>
                      <a:r>
                        <a:rPr lang="en-US" sz="1600" baseline="0" dirty="0" smtClean="0">
                          <a:latin typeface="Eras Demi ITC" panose="020B0805030504020804" pitchFamily="34" charset="0"/>
                        </a:rPr>
                        <a:t>Acknowledge the boss’s authority simply by respecting that individual’s formal position in the hierarchy and they seldom bypass the chain of command </a:t>
                      </a:r>
                      <a:endParaRPr lang="en-US" sz="1600" dirty="0" smtClean="0">
                        <a:latin typeface="Eras Demi ITC" panose="020B0805030504020804" pitchFamily="34" charset="0"/>
                      </a:endParaRPr>
                    </a:p>
                  </a:txBody>
                  <a:tcPr/>
                </a:tc>
                <a:tc>
                  <a:txBody>
                    <a:bodyPr/>
                    <a:lstStyle/>
                    <a:p>
                      <a:r>
                        <a:rPr lang="en-US" sz="1600" dirty="0" smtClean="0">
                          <a:latin typeface="Eras Demi ITC" panose="020B0805030504020804" pitchFamily="34" charset="0"/>
                        </a:rPr>
                        <a:t>Countries which people (supervisors and sub ordinates)</a:t>
                      </a:r>
                      <a:r>
                        <a:rPr lang="en-US" sz="1600" baseline="0" dirty="0" smtClean="0">
                          <a:latin typeface="Eras Demi ITC" panose="020B0805030504020804" pitchFamily="34" charset="0"/>
                        </a:rPr>
                        <a:t> are adopted to regard one another equal in power </a:t>
                      </a:r>
                      <a:endParaRPr lang="en-US" sz="1600" dirty="0">
                        <a:latin typeface="Eras Demi ITC" panose="020B0805030504020804" pitchFamily="34" charset="0"/>
                      </a:endParaRPr>
                    </a:p>
                  </a:txBody>
                  <a:tcPr/>
                </a:tc>
              </a:tr>
              <a:tr h="370840">
                <a:tc gridSpan="2">
                  <a:txBody>
                    <a:bodyPr/>
                    <a:lstStyle/>
                    <a:p>
                      <a:pPr algn="ctr"/>
                      <a:r>
                        <a:rPr lang="en-US" sz="1600" dirty="0" smtClean="0">
                          <a:solidFill>
                            <a:srgbClr val="0070C0"/>
                          </a:solidFill>
                          <a:latin typeface="Arial Black" panose="020B0A04020102020204" pitchFamily="34" charset="0"/>
                        </a:rPr>
                        <a:t>Result</a:t>
                      </a:r>
                      <a:endParaRPr lang="en-US" sz="1600" dirty="0">
                        <a:solidFill>
                          <a:srgbClr val="0070C0"/>
                        </a:solidFill>
                        <a:latin typeface="Arial Black" panose="020B0A04020102020204" pitchFamily="34" charset="0"/>
                      </a:endParaRPr>
                    </a:p>
                  </a:txBody>
                  <a:tcPr/>
                </a:tc>
                <a:tc hMerge="1">
                  <a:txBody>
                    <a:bodyPr/>
                    <a:lstStyle/>
                    <a:p>
                      <a:endParaRPr lang="en-US" sz="1600" dirty="0">
                        <a:latin typeface="Eras Demi ITC" panose="020B0805030504020804" pitchFamily="34" charset="0"/>
                      </a:endParaRPr>
                    </a:p>
                  </a:txBody>
                  <a:tcPr/>
                </a:tc>
              </a:tr>
              <a:tr h="370840">
                <a:tc>
                  <a:txBody>
                    <a:bodyPr/>
                    <a:lstStyle/>
                    <a:p>
                      <a:r>
                        <a:rPr lang="en-US" sz="1600" dirty="0" smtClean="0">
                          <a:latin typeface="Eras Demi ITC" panose="020B0805030504020804" pitchFamily="34" charset="0"/>
                        </a:rPr>
                        <a:t>Less </a:t>
                      </a:r>
                      <a:r>
                        <a:rPr lang="en-US" sz="1600" dirty="0" smtClean="0">
                          <a:solidFill>
                            <a:srgbClr val="C00000"/>
                          </a:solidFill>
                          <a:latin typeface="Eras Demi ITC" panose="020B0805030504020804" pitchFamily="34" charset="0"/>
                        </a:rPr>
                        <a:t>harmony (Peacefulness</a:t>
                      </a:r>
                      <a:r>
                        <a:rPr lang="en-US" sz="1600" dirty="0" smtClean="0">
                          <a:latin typeface="Eras Demi ITC" panose="020B0805030504020804" pitchFamily="34" charset="0"/>
                        </a:rPr>
                        <a:t>) and less</a:t>
                      </a:r>
                      <a:r>
                        <a:rPr lang="en-US" sz="1600" baseline="0" dirty="0" smtClean="0">
                          <a:latin typeface="Eras Demi ITC" panose="020B0805030504020804" pitchFamily="34" charset="0"/>
                        </a:rPr>
                        <a:t> cooperation </a:t>
                      </a:r>
                      <a:endParaRPr lang="en-US" sz="1600" dirty="0">
                        <a:latin typeface="Eras Demi ITC" panose="020B0805030504020804" pitchFamily="34" charset="0"/>
                      </a:endParaRPr>
                    </a:p>
                  </a:txBody>
                  <a:tcPr/>
                </a:tc>
                <a:tc>
                  <a:txBody>
                    <a:bodyPr/>
                    <a:lstStyle/>
                    <a:p>
                      <a:r>
                        <a:rPr lang="en-US" sz="1600" dirty="0" smtClean="0">
                          <a:latin typeface="Eras Demi ITC" panose="020B0805030504020804" pitchFamily="34" charset="0"/>
                        </a:rPr>
                        <a:t>More harmony and cooperation</a:t>
                      </a:r>
                      <a:r>
                        <a:rPr lang="en-US" sz="1600" baseline="0" dirty="0" smtClean="0">
                          <a:latin typeface="Eras Demi ITC" panose="020B0805030504020804" pitchFamily="34" charset="0"/>
                        </a:rPr>
                        <a:t> </a:t>
                      </a:r>
                      <a:endParaRPr lang="en-US" sz="1600" dirty="0">
                        <a:latin typeface="Eras Demi ITC" panose="020B0805030504020804" pitchFamily="34" charset="0"/>
                      </a:endParaRPr>
                    </a:p>
                  </a:txBody>
                  <a:tcPr/>
                </a:tc>
              </a:tr>
              <a:tr h="370840">
                <a:tc>
                  <a:txBody>
                    <a:bodyPr/>
                    <a:lstStyle/>
                    <a:p>
                      <a:r>
                        <a:rPr lang="en-US" sz="1600" dirty="0" smtClean="0">
                          <a:latin typeface="Eras Demi ITC" panose="020B0805030504020804" pitchFamily="34" charset="0"/>
                        </a:rPr>
                        <a:t>Centralized order </a:t>
                      </a:r>
                      <a:endParaRPr lang="en-US" sz="1600" dirty="0">
                        <a:latin typeface="Eras Demi ITC" panose="020B0805030504020804" pitchFamily="34" charset="0"/>
                      </a:endParaRPr>
                    </a:p>
                  </a:txBody>
                  <a:tcPr/>
                </a:tc>
                <a:tc>
                  <a:txBody>
                    <a:bodyPr/>
                    <a:lstStyle/>
                    <a:p>
                      <a:r>
                        <a:rPr lang="en-US" sz="1600" dirty="0" smtClean="0">
                          <a:latin typeface="Eras Demi ITC" panose="020B0805030504020804" pitchFamily="34" charset="0"/>
                        </a:rPr>
                        <a:t>Decentralized structure </a:t>
                      </a:r>
                      <a:endParaRPr lang="en-US" sz="1600" dirty="0">
                        <a:latin typeface="Eras Demi ITC" panose="020B0805030504020804" pitchFamily="34" charset="0"/>
                      </a:endParaRPr>
                    </a:p>
                  </a:txBody>
                  <a:tcPr/>
                </a:tc>
              </a:tr>
              <a:tr h="370840">
                <a:tc>
                  <a:txBody>
                    <a:bodyPr/>
                    <a:lstStyle/>
                    <a:p>
                      <a:r>
                        <a:rPr lang="en-US" sz="1600" dirty="0" smtClean="0">
                          <a:latin typeface="Eras Demi ITC" panose="020B0805030504020804" pitchFamily="34" charset="0"/>
                        </a:rPr>
                        <a:t>Autocratic leadership</a:t>
                      </a:r>
                      <a:endParaRPr lang="en-US" sz="1600" dirty="0">
                        <a:latin typeface="Eras Demi ITC" panose="020B0805030504020804" pitchFamily="34" charset="0"/>
                      </a:endParaRPr>
                    </a:p>
                  </a:txBody>
                  <a:tcPr/>
                </a:tc>
                <a:tc>
                  <a:txBody>
                    <a:bodyPr/>
                    <a:lstStyle/>
                    <a:p>
                      <a:r>
                        <a:rPr lang="en-US" sz="1600" dirty="0" smtClean="0">
                          <a:latin typeface="Eras Demi ITC" panose="020B0805030504020804" pitchFamily="34" charset="0"/>
                        </a:rPr>
                        <a:t>Democratic leadership</a:t>
                      </a:r>
                      <a:r>
                        <a:rPr lang="en-US" sz="1600" baseline="0" dirty="0" smtClean="0">
                          <a:latin typeface="Eras Demi ITC" panose="020B0805030504020804" pitchFamily="34" charset="0"/>
                        </a:rPr>
                        <a:t> </a:t>
                      </a:r>
                      <a:endParaRPr lang="en-US" sz="1600" dirty="0">
                        <a:latin typeface="Eras Demi ITC" panose="020B0805030504020804" pitchFamily="34" charset="0"/>
                      </a:endParaRPr>
                    </a:p>
                  </a:txBody>
                  <a:tcPr/>
                </a:tc>
              </a:tr>
              <a:tr h="370840">
                <a:tc>
                  <a:txBody>
                    <a:bodyPr/>
                    <a:lstStyle/>
                    <a:p>
                      <a:r>
                        <a:rPr lang="en-US" sz="1600" dirty="0" smtClean="0">
                          <a:latin typeface="Eras Demi ITC" panose="020B0805030504020804" pitchFamily="34" charset="0"/>
                        </a:rPr>
                        <a:t>Taller organizational</a:t>
                      </a:r>
                      <a:r>
                        <a:rPr lang="en-US" sz="1600" baseline="0" dirty="0" smtClean="0">
                          <a:latin typeface="Eras Demi ITC" panose="020B0805030504020804" pitchFamily="34" charset="0"/>
                        </a:rPr>
                        <a:t> structure </a:t>
                      </a:r>
                      <a:endParaRPr lang="en-US" sz="1600" dirty="0">
                        <a:latin typeface="Eras Demi ITC" panose="020B0805030504020804" pitchFamily="34" charset="0"/>
                      </a:endParaRPr>
                    </a:p>
                  </a:txBody>
                  <a:tcPr/>
                </a:tc>
                <a:tc>
                  <a:txBody>
                    <a:bodyPr/>
                    <a:lstStyle/>
                    <a:p>
                      <a:r>
                        <a:rPr lang="en-US" sz="1600" dirty="0" smtClean="0">
                          <a:latin typeface="Eras Demi ITC" panose="020B0805030504020804" pitchFamily="34" charset="0"/>
                        </a:rPr>
                        <a:t>Flatter organization structure </a:t>
                      </a:r>
                      <a:endParaRPr lang="en-US" sz="1600" dirty="0">
                        <a:latin typeface="Eras Demi ITC" panose="020B0805030504020804" pitchFamily="34" charset="0"/>
                      </a:endParaRPr>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991096678"/>
              </p:ext>
            </p:extLst>
          </p:nvPr>
        </p:nvGraphicFramePr>
        <p:xfrm>
          <a:off x="2514139" y="991984"/>
          <a:ext cx="8128000" cy="822960"/>
        </p:xfrm>
        <a:graphic>
          <a:graphicData uri="http://schemas.openxmlformats.org/drawingml/2006/table">
            <a:tbl>
              <a:tblPr firstRow="1" bandRow="1">
                <a:tableStyleId>{5940675A-B579-460E-94D1-54222C63F5DA}</a:tableStyleId>
              </a:tblPr>
              <a:tblGrid>
                <a:gridCol w="8128000"/>
              </a:tblGrid>
              <a:tr h="370840">
                <a:tc>
                  <a:txBody>
                    <a:bodyPr/>
                    <a:lstStyle/>
                    <a:p>
                      <a:pPr marL="0" indent="0" algn="ctr">
                        <a:spcBef>
                          <a:spcPts val="0"/>
                        </a:spcBef>
                        <a:spcAft>
                          <a:spcPts val="0"/>
                        </a:spcAft>
                        <a:buNone/>
                      </a:pPr>
                      <a:r>
                        <a:rPr lang="en-US" sz="2400" b="1" dirty="0" smtClean="0">
                          <a:solidFill>
                            <a:srgbClr val="C00000"/>
                          </a:solidFill>
                          <a:latin typeface="Bahnschrift Condensed" panose="020B0502040204020203" pitchFamily="34" charset="0"/>
                        </a:rPr>
                        <a:t>Power distance:</a:t>
                      </a:r>
                    </a:p>
                    <a:p>
                      <a:pPr marL="0" indent="0" algn="ctr">
                        <a:spcBef>
                          <a:spcPts val="0"/>
                        </a:spcBef>
                        <a:spcAft>
                          <a:spcPts val="0"/>
                        </a:spcAft>
                        <a:buNone/>
                      </a:pPr>
                      <a:r>
                        <a:rPr lang="en-US" sz="2400" b="1" dirty="0" smtClean="0">
                          <a:solidFill>
                            <a:srgbClr val="C00000"/>
                          </a:solidFill>
                          <a:latin typeface="Bahnschrift Condensed" panose="020B0502040204020203" pitchFamily="34" charset="0"/>
                        </a:rPr>
                        <a:t>Unequal power of distribution</a:t>
                      </a:r>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073904993"/>
              </p:ext>
            </p:extLst>
          </p:nvPr>
        </p:nvGraphicFramePr>
        <p:xfrm>
          <a:off x="2522451" y="6264255"/>
          <a:ext cx="8128000" cy="370840"/>
        </p:xfrm>
        <a:graphic>
          <a:graphicData uri="http://schemas.openxmlformats.org/drawingml/2006/table">
            <a:tbl>
              <a:tblPr firstRow="1" bandRow="1">
                <a:tableStyleId>{5940675A-B579-460E-94D1-54222C63F5DA}</a:tableStyleId>
              </a:tblPr>
              <a:tblGrid>
                <a:gridCol w="4064000"/>
                <a:gridCol w="4064000"/>
              </a:tblGrid>
              <a:tr h="370840">
                <a:tc>
                  <a:txBody>
                    <a:bodyPr/>
                    <a:lstStyle/>
                    <a:p>
                      <a:r>
                        <a:rPr lang="en-US" sz="1600" dirty="0" smtClean="0">
                          <a:solidFill>
                            <a:srgbClr val="C00000"/>
                          </a:solidFill>
                          <a:latin typeface="Eras Demi ITC" panose="020B0805030504020804" pitchFamily="34" charset="0"/>
                        </a:rPr>
                        <a:t>Mexico, south Korea and india </a:t>
                      </a:r>
                      <a:endParaRPr lang="en-US" sz="1600" dirty="0">
                        <a:solidFill>
                          <a:srgbClr val="C00000"/>
                        </a:solidFill>
                        <a:latin typeface="Eras Demi ITC" panose="020B0805030504020804" pitchFamily="34" charset="0"/>
                      </a:endParaRPr>
                    </a:p>
                  </a:txBody>
                  <a:tcPr/>
                </a:tc>
                <a:tc>
                  <a:txBody>
                    <a:bodyPr/>
                    <a:lstStyle/>
                    <a:p>
                      <a:r>
                        <a:rPr lang="en-US" sz="1600" dirty="0" smtClean="0">
                          <a:solidFill>
                            <a:srgbClr val="C00000"/>
                          </a:solidFill>
                          <a:latin typeface="Eras Demi ITC" panose="020B0805030504020804" pitchFamily="34" charset="0"/>
                        </a:rPr>
                        <a:t>Austria, Israel,</a:t>
                      </a:r>
                      <a:r>
                        <a:rPr lang="en-US" sz="1600" baseline="0" dirty="0" smtClean="0">
                          <a:solidFill>
                            <a:srgbClr val="C00000"/>
                          </a:solidFill>
                          <a:latin typeface="Eras Demi ITC" panose="020B0805030504020804" pitchFamily="34" charset="0"/>
                        </a:rPr>
                        <a:t> USA, UK and Denmark </a:t>
                      </a:r>
                      <a:endParaRPr lang="en-US" sz="1600" dirty="0">
                        <a:solidFill>
                          <a:srgbClr val="C00000"/>
                        </a:solidFill>
                        <a:latin typeface="Eras Demi ITC" panose="020B0805030504020804" pitchFamily="34" charset="0"/>
                      </a:endParaRPr>
                    </a:p>
                  </a:txBody>
                  <a:tcPr/>
                </a:tc>
              </a:tr>
            </a:tbl>
          </a:graphicData>
        </a:graphic>
      </p:graphicFrame>
    </p:spTree>
    <p:extLst>
      <p:ext uri="{BB962C8B-B14F-4D97-AF65-F5344CB8AC3E}">
        <p14:creationId xmlns:p14="http://schemas.microsoft.com/office/powerpoint/2010/main" val="12214475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dirty="0" smtClean="0"/>
              <a:t>Uncertainty Avoidance	</a:t>
            </a:r>
            <a:endParaRPr lang="pl-PL" dirty="0"/>
          </a:p>
        </p:txBody>
      </p:sp>
      <p:sp>
        <p:nvSpPr>
          <p:cNvPr id="2" name="Symbol zastępczy zawartości 1"/>
          <p:cNvSpPr>
            <a:spLocks noGrp="1"/>
          </p:cNvSpPr>
          <p:nvPr>
            <p:ph idx="1"/>
          </p:nvPr>
        </p:nvSpPr>
        <p:spPr/>
        <p:txBody>
          <a:bodyPr/>
          <a:lstStyle/>
          <a:p>
            <a:pPr algn="just"/>
            <a:r>
              <a:rPr lang="en-US" b="1" dirty="0" smtClean="0"/>
              <a:t>Uncertainty avoidance </a:t>
            </a:r>
            <a:r>
              <a:rPr lang="en-US" dirty="0" smtClean="0"/>
              <a:t>is a cross cultural phenomenon that describes how different cultures or societies react to and tolerate uncertainties. More specifically, it refers to how communities cope with unpredictability and uncertainty that are evident in the major aspects of governance </a:t>
            </a:r>
            <a:endParaRPr lang="en-US" dirty="0"/>
          </a:p>
        </p:txBody>
      </p:sp>
      <p:sp>
        <p:nvSpPr>
          <p:cNvPr id="4" name="Action Button: Custom 3">
            <a:hlinkClick r:id="" action="ppaction://noaction" highlightClick="1"/>
          </p:cNvPr>
          <p:cNvSpPr/>
          <p:nvPr/>
        </p:nvSpPr>
        <p:spPr>
          <a:xfrm>
            <a:off x="8871373" y="-115507"/>
            <a:ext cx="3042282" cy="1892174"/>
          </a:xfrm>
          <a:prstGeom prst="actionButtonBlank">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8631" y="0"/>
            <a:ext cx="10018713" cy="818804"/>
          </a:xfrm>
        </p:spPr>
        <p:txBody>
          <a:bodyPr/>
          <a:lstStyle/>
          <a:p>
            <a:pPr marL="457200" indent="-457200"/>
            <a:r>
              <a:rPr lang="en-US" dirty="0" smtClean="0">
                <a:latin typeface="Sitka Small" pitchFamily="2" charset="0"/>
              </a:rPr>
              <a:t>UNCERTAINTY AVOIDANCE</a:t>
            </a:r>
            <a:endParaRPr lang="en-US" dirty="0">
              <a:latin typeface="Sitka Small" pitchFamily="2"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693228390"/>
              </p:ext>
            </p:extLst>
          </p:nvPr>
        </p:nvGraphicFramePr>
        <p:xfrm>
          <a:off x="2522451" y="1392999"/>
          <a:ext cx="8128000" cy="4927600"/>
        </p:xfrm>
        <a:graphic>
          <a:graphicData uri="http://schemas.openxmlformats.org/drawingml/2006/table">
            <a:tbl>
              <a:tblPr firstRow="1" bandRow="1">
                <a:tableStyleId>{5940675A-B579-460E-94D1-54222C63F5DA}</a:tableStyleId>
              </a:tblPr>
              <a:tblGrid>
                <a:gridCol w="4064000"/>
                <a:gridCol w="4064000"/>
              </a:tblGrid>
              <a:tr h="370840">
                <a:tc>
                  <a:txBody>
                    <a:bodyPr/>
                    <a:lstStyle/>
                    <a:p>
                      <a:pPr algn="ctr"/>
                      <a:r>
                        <a:rPr lang="en-US" dirty="0" smtClean="0">
                          <a:solidFill>
                            <a:srgbClr val="0070C0"/>
                          </a:solidFill>
                          <a:latin typeface="Arial Black" panose="020B0A04020102020204" pitchFamily="34" charset="0"/>
                        </a:rPr>
                        <a:t>High uncertainty</a:t>
                      </a:r>
                      <a:r>
                        <a:rPr lang="en-US" baseline="0" dirty="0" smtClean="0">
                          <a:solidFill>
                            <a:srgbClr val="0070C0"/>
                          </a:solidFill>
                          <a:latin typeface="Arial Black" panose="020B0A04020102020204" pitchFamily="34" charset="0"/>
                        </a:rPr>
                        <a:t> avoidance </a:t>
                      </a:r>
                      <a:r>
                        <a:rPr lang="en-US" dirty="0" smtClean="0">
                          <a:solidFill>
                            <a:srgbClr val="0070C0"/>
                          </a:solidFill>
                          <a:latin typeface="Arial Black" panose="020B0A04020102020204" pitchFamily="34" charset="0"/>
                        </a:rPr>
                        <a:t> </a:t>
                      </a:r>
                      <a:endParaRPr lang="en-US" dirty="0">
                        <a:solidFill>
                          <a:srgbClr val="0070C0"/>
                        </a:solidFill>
                        <a:latin typeface="Arial Black" panose="020B0A04020102020204" pitchFamily="34" charset="0"/>
                      </a:endParaRPr>
                    </a:p>
                  </a:txBody>
                  <a:tcPr/>
                </a:tc>
                <a:tc>
                  <a:txBody>
                    <a:bodyPr/>
                    <a:lstStyle/>
                    <a:p>
                      <a:pPr marL="0" indent="0" algn="ctr">
                        <a:spcBef>
                          <a:spcPts val="0"/>
                        </a:spcBef>
                        <a:spcAft>
                          <a:spcPts val="0"/>
                        </a:spcAft>
                        <a:buNone/>
                      </a:pPr>
                      <a:r>
                        <a:rPr lang="en-US" dirty="0" smtClean="0">
                          <a:solidFill>
                            <a:srgbClr val="0070C0"/>
                          </a:solidFill>
                          <a:latin typeface="Arial Black" panose="020B0A04020102020204" pitchFamily="34" charset="0"/>
                        </a:rPr>
                        <a:t>Low</a:t>
                      </a:r>
                      <a:r>
                        <a:rPr lang="en-US" baseline="0" dirty="0" smtClean="0">
                          <a:solidFill>
                            <a:srgbClr val="0070C0"/>
                          </a:solidFill>
                          <a:latin typeface="Arial Black" panose="020B0A04020102020204" pitchFamily="34" charset="0"/>
                        </a:rPr>
                        <a:t> uncertainty avoidance </a:t>
                      </a:r>
                      <a:endParaRPr lang="en-US" dirty="0" smtClean="0">
                        <a:solidFill>
                          <a:srgbClr val="0070C0"/>
                        </a:solidFill>
                        <a:latin typeface="Arial Black" panose="020B0A04020102020204" pitchFamily="34" charset="0"/>
                      </a:endParaRPr>
                    </a:p>
                  </a:txBody>
                  <a:tcPr/>
                </a:tc>
              </a:tr>
              <a:tr h="370840">
                <a:tc>
                  <a:txBody>
                    <a:bodyPr/>
                    <a:lstStyle/>
                    <a:p>
                      <a:pPr marL="0" indent="0">
                        <a:spcBef>
                          <a:spcPts val="0"/>
                        </a:spcBef>
                        <a:spcAft>
                          <a:spcPts val="0"/>
                        </a:spcAft>
                        <a:buNone/>
                      </a:pPr>
                      <a:r>
                        <a:rPr lang="en-US" sz="1600" dirty="0" smtClean="0">
                          <a:latin typeface="Eras Demi ITC" panose="020B0805030504020804" pitchFamily="34" charset="0"/>
                        </a:rPr>
                        <a:t>Countries with</a:t>
                      </a:r>
                      <a:r>
                        <a:rPr lang="en-US" sz="1600" baseline="0" dirty="0" smtClean="0">
                          <a:latin typeface="Eras Demi ITC" panose="020B0805030504020804" pitchFamily="34" charset="0"/>
                        </a:rPr>
                        <a:t> a high level of uncertainty avoidance tend to </a:t>
                      </a:r>
                      <a:r>
                        <a:rPr lang="en-US" sz="1600" baseline="0" dirty="0" smtClean="0">
                          <a:solidFill>
                            <a:srgbClr val="FF0000"/>
                          </a:solidFill>
                          <a:latin typeface="Eras Demi ITC" panose="020B0805030504020804" pitchFamily="34" charset="0"/>
                        </a:rPr>
                        <a:t>have strict lows and procedures to which people adhere closely, and there is strong sense of nationalism.</a:t>
                      </a:r>
                    </a:p>
                    <a:p>
                      <a:pPr marL="0" indent="0">
                        <a:spcBef>
                          <a:spcPts val="0"/>
                        </a:spcBef>
                        <a:spcAft>
                          <a:spcPts val="0"/>
                        </a:spcAft>
                        <a:buNone/>
                      </a:pPr>
                      <a:r>
                        <a:rPr lang="en-US" sz="1600" baseline="0" dirty="0" smtClean="0">
                          <a:latin typeface="Eras Demi ITC" panose="020B0805030504020804" pitchFamily="34" charset="0"/>
                        </a:rPr>
                        <a:t>In a business context this value results in formal rules and procedure designed to provide more security and greater career stability   </a:t>
                      </a:r>
                    </a:p>
                  </a:txBody>
                  <a:tcPr/>
                </a:tc>
                <a:tc>
                  <a:txBody>
                    <a:bodyPr/>
                    <a:lstStyle/>
                    <a:p>
                      <a:r>
                        <a:rPr lang="en-US" sz="1600" baseline="0" dirty="0" smtClean="0">
                          <a:latin typeface="Eras Demi ITC" panose="020B0805030504020804" pitchFamily="34" charset="0"/>
                        </a:rPr>
                        <a:t> in countries with lower level of uncertainty avoidance </a:t>
                      </a:r>
                      <a:r>
                        <a:rPr lang="en-US" sz="1600" baseline="0" dirty="0" smtClean="0">
                          <a:solidFill>
                            <a:srgbClr val="FF0000"/>
                          </a:solidFill>
                          <a:latin typeface="Eras Demi ITC" panose="020B0805030504020804" pitchFamily="34" charset="0"/>
                        </a:rPr>
                        <a:t>nationalism is less pronounced , and protests and other such activities are tolerated.</a:t>
                      </a:r>
                      <a:r>
                        <a:rPr lang="en-US" sz="1600" baseline="0" dirty="0" smtClean="0">
                          <a:latin typeface="Eras Demi ITC" panose="020B0805030504020804" pitchFamily="34" charset="0"/>
                        </a:rPr>
                        <a:t> As a consequences, company activities are less structured and less formal   </a:t>
                      </a:r>
                      <a:endParaRPr lang="en-US" sz="1600" dirty="0">
                        <a:latin typeface="Eras Demi ITC" panose="020B0805030504020804" pitchFamily="34" charset="0"/>
                      </a:endParaRPr>
                    </a:p>
                  </a:txBody>
                  <a:tcPr/>
                </a:tc>
              </a:tr>
              <a:tr h="370840">
                <a:tc gridSpan="2">
                  <a:txBody>
                    <a:bodyPr/>
                    <a:lstStyle/>
                    <a:p>
                      <a:pPr algn="ctr"/>
                      <a:r>
                        <a:rPr lang="en-US" sz="1600" dirty="0" smtClean="0">
                          <a:solidFill>
                            <a:srgbClr val="0070C0"/>
                          </a:solidFill>
                          <a:latin typeface="Arial Black" panose="020B0A04020102020204" pitchFamily="34" charset="0"/>
                        </a:rPr>
                        <a:t>Result</a:t>
                      </a:r>
                      <a:endParaRPr lang="en-US" sz="1600" dirty="0">
                        <a:solidFill>
                          <a:srgbClr val="0070C0"/>
                        </a:solidFill>
                        <a:latin typeface="Arial Black" panose="020B0A04020102020204" pitchFamily="34" charset="0"/>
                      </a:endParaRPr>
                    </a:p>
                  </a:txBody>
                  <a:tcPr/>
                </a:tc>
                <a:tc hMerge="1">
                  <a:txBody>
                    <a:bodyPr/>
                    <a:lstStyle/>
                    <a:p>
                      <a:endParaRPr lang="en-US" sz="1600" dirty="0">
                        <a:latin typeface="Eras Demi ITC" panose="020B0805030504020804" pitchFamily="34" charset="0"/>
                      </a:endParaRPr>
                    </a:p>
                  </a:txBody>
                  <a:tcPr/>
                </a:tc>
              </a:tr>
              <a:tr h="370840">
                <a:tc>
                  <a:txBody>
                    <a:bodyPr/>
                    <a:lstStyle/>
                    <a:p>
                      <a:r>
                        <a:rPr lang="en-US" sz="1600" dirty="0" smtClean="0">
                          <a:latin typeface="Eras Demi ITC" panose="020B0805030504020804" pitchFamily="34" charset="0"/>
                        </a:rPr>
                        <a:t>Managers have</a:t>
                      </a:r>
                      <a:r>
                        <a:rPr lang="en-US" sz="1600" baseline="0" dirty="0" smtClean="0">
                          <a:latin typeface="Eras Demi ITC" panose="020B0805030504020804" pitchFamily="34" charset="0"/>
                        </a:rPr>
                        <a:t> low propensity for low risk decisions </a:t>
                      </a:r>
                      <a:r>
                        <a:rPr lang="en-US" sz="1600" baseline="0" dirty="0" smtClean="0">
                          <a:solidFill>
                            <a:srgbClr val="FF0000"/>
                          </a:solidFill>
                          <a:latin typeface="Eras Demi ITC" panose="020B0805030504020804" pitchFamily="34" charset="0"/>
                        </a:rPr>
                        <a:t>(Manager takes less risk)</a:t>
                      </a:r>
                      <a:endParaRPr lang="en-US" sz="1600" dirty="0">
                        <a:solidFill>
                          <a:srgbClr val="FF0000"/>
                        </a:solidFill>
                        <a:latin typeface="Eras Demi ITC" panose="020B0805030504020804" pitchFamily="34" charset="0"/>
                      </a:endParaRPr>
                    </a:p>
                  </a:txBody>
                  <a:tcPr/>
                </a:tc>
                <a:tc>
                  <a:txBody>
                    <a:bodyPr/>
                    <a:lstStyle/>
                    <a:p>
                      <a:r>
                        <a:rPr lang="en-US" sz="1600" dirty="0" smtClean="0">
                          <a:latin typeface="Eras Demi ITC" panose="020B0805030504020804" pitchFamily="34" charset="0"/>
                        </a:rPr>
                        <a:t>Managers takes more risk and there is high</a:t>
                      </a:r>
                      <a:r>
                        <a:rPr lang="en-US" sz="1600" baseline="0" dirty="0" smtClean="0">
                          <a:latin typeface="Eras Demi ITC" panose="020B0805030504020804" pitchFamily="34" charset="0"/>
                        </a:rPr>
                        <a:t> job </a:t>
                      </a:r>
                      <a:r>
                        <a:rPr lang="en-US" sz="1600" baseline="0" dirty="0" smtClean="0">
                          <a:solidFill>
                            <a:srgbClr val="FF0000"/>
                          </a:solidFill>
                          <a:latin typeface="Eras Demi ITC" panose="020B0805030504020804" pitchFamily="34" charset="0"/>
                        </a:rPr>
                        <a:t>mobility (Asthirta) </a:t>
                      </a:r>
                      <a:endParaRPr lang="en-US" sz="1600" dirty="0">
                        <a:solidFill>
                          <a:srgbClr val="FF0000"/>
                        </a:solidFill>
                        <a:latin typeface="Eras Demi ITC" panose="020B0805030504020804" pitchFamily="34" charset="0"/>
                      </a:endParaRPr>
                    </a:p>
                  </a:txBody>
                  <a:tcPr/>
                </a:tc>
              </a:tr>
              <a:tr h="370840">
                <a:tc>
                  <a:txBody>
                    <a:bodyPr/>
                    <a:lstStyle/>
                    <a:p>
                      <a:r>
                        <a:rPr lang="en-US" sz="1600" dirty="0" smtClean="0">
                          <a:latin typeface="Eras Demi ITC" panose="020B0805030504020804" pitchFamily="34" charset="0"/>
                        </a:rPr>
                        <a:t>Employees exhibit</a:t>
                      </a:r>
                      <a:r>
                        <a:rPr lang="en-US" sz="1600" baseline="0" dirty="0" smtClean="0">
                          <a:latin typeface="Eras Demi ITC" panose="020B0805030504020804" pitchFamily="34" charset="0"/>
                        </a:rPr>
                        <a:t> little aggressiveness </a:t>
                      </a:r>
                      <a:r>
                        <a:rPr lang="en-US" sz="1600" dirty="0" smtClean="0">
                          <a:latin typeface="Eras Demi ITC" panose="020B0805030504020804" pitchFamily="34" charset="0"/>
                        </a:rPr>
                        <a:t> </a:t>
                      </a:r>
                      <a:endParaRPr lang="en-US" sz="1600" dirty="0">
                        <a:latin typeface="Eras Demi ITC" panose="020B0805030504020804" pitchFamily="34" charset="0"/>
                      </a:endParaRPr>
                    </a:p>
                  </a:txBody>
                  <a:tcPr/>
                </a:tc>
                <a:tc>
                  <a:txBody>
                    <a:bodyPr/>
                    <a:lstStyle/>
                    <a:p>
                      <a:r>
                        <a:rPr lang="en-US" sz="1600" dirty="0" smtClean="0">
                          <a:latin typeface="Eras Demi ITC" panose="020B0805030504020804" pitchFamily="34" charset="0"/>
                        </a:rPr>
                        <a:t>People have risk taking attitude</a:t>
                      </a:r>
                      <a:r>
                        <a:rPr lang="en-US" sz="1600" baseline="0" dirty="0" smtClean="0">
                          <a:latin typeface="Eras Demi ITC" panose="020B0805030504020804" pitchFamily="34" charset="0"/>
                        </a:rPr>
                        <a:t>  and high labor </a:t>
                      </a:r>
                      <a:r>
                        <a:rPr lang="en-US" sz="1600" baseline="0" dirty="0" smtClean="0">
                          <a:solidFill>
                            <a:srgbClr val="FF0000"/>
                          </a:solidFill>
                          <a:latin typeface="Eras Demi ITC" panose="020B0805030504020804" pitchFamily="34" charset="0"/>
                        </a:rPr>
                        <a:t>turnover (Workers leaves)  </a:t>
                      </a:r>
                      <a:endParaRPr lang="en-US" sz="1600" dirty="0">
                        <a:solidFill>
                          <a:srgbClr val="FF0000"/>
                        </a:solidFill>
                        <a:latin typeface="Eras Demi ITC" panose="020B0805030504020804" pitchFamily="34" charset="0"/>
                      </a:endParaRPr>
                    </a:p>
                  </a:txBody>
                  <a:tcPr/>
                </a:tc>
              </a:tr>
              <a:tr h="370840">
                <a:tc>
                  <a:txBody>
                    <a:bodyPr/>
                    <a:lstStyle/>
                    <a:p>
                      <a:r>
                        <a:rPr lang="en-US" sz="1600" dirty="0" smtClean="0">
                          <a:latin typeface="Eras Demi ITC" panose="020B0805030504020804" pitchFamily="34" charset="0"/>
                        </a:rPr>
                        <a:t>Lifetime employment</a:t>
                      </a:r>
                      <a:r>
                        <a:rPr lang="en-US" sz="1600" baseline="0" dirty="0" smtClean="0">
                          <a:latin typeface="Eras Demi ITC" panose="020B0805030504020804" pitchFamily="34" charset="0"/>
                        </a:rPr>
                        <a:t> is common </a:t>
                      </a:r>
                      <a:endParaRPr lang="en-US" sz="1600" dirty="0">
                        <a:latin typeface="Eras Demi ITC" panose="020B0805030504020804" pitchFamily="34" charset="0"/>
                      </a:endParaRPr>
                    </a:p>
                  </a:txBody>
                  <a:tcPr/>
                </a:tc>
                <a:tc>
                  <a:txBody>
                    <a:bodyPr/>
                    <a:lstStyle/>
                    <a:p>
                      <a:r>
                        <a:rPr lang="en-US" sz="1600" dirty="0" smtClean="0">
                          <a:latin typeface="Eras Demi ITC" panose="020B0805030504020804" pitchFamily="34" charset="0"/>
                        </a:rPr>
                        <a:t>Flatter</a:t>
                      </a:r>
                      <a:r>
                        <a:rPr lang="en-US" sz="1600" baseline="0" dirty="0" smtClean="0">
                          <a:latin typeface="Eras Demi ITC" panose="020B0805030504020804" pitchFamily="34" charset="0"/>
                        </a:rPr>
                        <a:t> organizational structure </a:t>
                      </a:r>
                      <a:endParaRPr lang="en-US" sz="1600" dirty="0">
                        <a:latin typeface="Eras Demi ITC" panose="020B0805030504020804" pitchFamily="34" charset="0"/>
                      </a:endParaRPr>
                    </a:p>
                  </a:txBody>
                  <a:tcPr/>
                </a:tc>
              </a:tr>
              <a:tr h="370840">
                <a:tc>
                  <a:txBody>
                    <a:bodyPr/>
                    <a:lstStyle/>
                    <a:p>
                      <a:r>
                        <a:rPr lang="en-US" sz="1600" dirty="0" smtClean="0">
                          <a:latin typeface="Eras Demi ITC" panose="020B0805030504020804" pitchFamily="34" charset="0"/>
                        </a:rPr>
                        <a:t>Taller organizational structure </a:t>
                      </a:r>
                      <a:endParaRPr lang="en-US" sz="1600" dirty="0">
                        <a:latin typeface="Eras Demi ITC" panose="020B0805030504020804" pitchFamily="34" charset="0"/>
                      </a:endParaRPr>
                    </a:p>
                  </a:txBody>
                  <a:tcPr/>
                </a:tc>
                <a:tc>
                  <a:txBody>
                    <a:bodyPr/>
                    <a:lstStyle/>
                    <a:p>
                      <a:endParaRPr lang="en-US" sz="1600" dirty="0">
                        <a:latin typeface="Eras Demi ITC" panose="020B0805030504020804" pitchFamily="34" charset="0"/>
                      </a:endParaRPr>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05853255"/>
              </p:ext>
            </p:extLst>
          </p:nvPr>
        </p:nvGraphicFramePr>
        <p:xfrm>
          <a:off x="2522451" y="881151"/>
          <a:ext cx="8128000" cy="457200"/>
        </p:xfrm>
        <a:graphic>
          <a:graphicData uri="http://schemas.openxmlformats.org/drawingml/2006/table">
            <a:tbl>
              <a:tblPr firstRow="1" bandRow="1">
                <a:tableStyleId>{5940675A-B579-460E-94D1-54222C63F5DA}</a:tableStyleId>
              </a:tblPr>
              <a:tblGrid>
                <a:gridCol w="8128000"/>
              </a:tblGrid>
              <a:tr h="0">
                <a:tc>
                  <a:txBody>
                    <a:bodyPr/>
                    <a:lstStyle/>
                    <a:p>
                      <a:pPr marL="0" indent="0" algn="ctr">
                        <a:spcBef>
                          <a:spcPts val="0"/>
                        </a:spcBef>
                        <a:spcAft>
                          <a:spcPts val="0"/>
                        </a:spcAft>
                        <a:buNone/>
                      </a:pPr>
                      <a:r>
                        <a:rPr lang="en-US" sz="2400" b="1" dirty="0" smtClean="0">
                          <a:solidFill>
                            <a:srgbClr val="C00000"/>
                          </a:solidFill>
                          <a:latin typeface="Bahnschrift Condensed" panose="020B0502040204020203" pitchFamily="34" charset="0"/>
                        </a:rPr>
                        <a:t>Uncertainty</a:t>
                      </a:r>
                      <a:r>
                        <a:rPr lang="en-US" sz="2400" b="1" baseline="0" dirty="0" smtClean="0">
                          <a:solidFill>
                            <a:srgbClr val="C00000"/>
                          </a:solidFill>
                          <a:latin typeface="Bahnschrift Condensed" panose="020B0502040204020203" pitchFamily="34" charset="0"/>
                        </a:rPr>
                        <a:t> avoidance </a:t>
                      </a:r>
                      <a:endParaRPr lang="en-US" sz="2400" b="1" dirty="0" smtClean="0">
                        <a:solidFill>
                          <a:srgbClr val="C00000"/>
                        </a:solidFill>
                        <a:latin typeface="Bahnschrift Condensed" panose="020B0502040204020203" pitchFamily="34" charset="0"/>
                      </a:endParaRPr>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183852975"/>
              </p:ext>
            </p:extLst>
          </p:nvPr>
        </p:nvGraphicFramePr>
        <p:xfrm>
          <a:off x="2522451" y="6362469"/>
          <a:ext cx="8128000" cy="370840"/>
        </p:xfrm>
        <a:graphic>
          <a:graphicData uri="http://schemas.openxmlformats.org/drawingml/2006/table">
            <a:tbl>
              <a:tblPr firstRow="1" bandRow="1">
                <a:tableStyleId>{5940675A-B579-460E-94D1-54222C63F5DA}</a:tableStyleId>
              </a:tblPr>
              <a:tblGrid>
                <a:gridCol w="4064000"/>
                <a:gridCol w="4064000"/>
              </a:tblGrid>
              <a:tr h="370840">
                <a:tc>
                  <a:txBody>
                    <a:bodyPr/>
                    <a:lstStyle/>
                    <a:p>
                      <a:r>
                        <a:rPr lang="en-US" sz="1600" dirty="0" smtClean="0">
                          <a:solidFill>
                            <a:srgbClr val="C00000"/>
                          </a:solidFill>
                          <a:latin typeface="Eras Demi ITC" panose="020B0805030504020804" pitchFamily="34" charset="0"/>
                        </a:rPr>
                        <a:t>Japan, Israel, Austria and Pakistan   </a:t>
                      </a:r>
                      <a:endParaRPr lang="en-US" sz="1600" dirty="0">
                        <a:solidFill>
                          <a:srgbClr val="C00000"/>
                        </a:solidFill>
                        <a:latin typeface="Eras Demi ITC" panose="020B0805030504020804" pitchFamily="34" charset="0"/>
                      </a:endParaRPr>
                    </a:p>
                  </a:txBody>
                  <a:tcPr/>
                </a:tc>
                <a:tc>
                  <a:txBody>
                    <a:bodyPr/>
                    <a:lstStyle/>
                    <a:p>
                      <a:r>
                        <a:rPr lang="en-US" sz="1600" dirty="0" smtClean="0">
                          <a:solidFill>
                            <a:srgbClr val="C00000"/>
                          </a:solidFill>
                          <a:latin typeface="Eras Demi ITC" panose="020B0805030504020804" pitchFamily="34" charset="0"/>
                        </a:rPr>
                        <a:t>India,</a:t>
                      </a:r>
                      <a:r>
                        <a:rPr lang="en-US" sz="1600" baseline="0" dirty="0" smtClean="0">
                          <a:solidFill>
                            <a:srgbClr val="C00000"/>
                          </a:solidFill>
                          <a:latin typeface="Eras Demi ITC" panose="020B0805030504020804" pitchFamily="34" charset="0"/>
                        </a:rPr>
                        <a:t> USA, UK etc.</a:t>
                      </a:r>
                      <a:endParaRPr lang="en-US" sz="1600" dirty="0">
                        <a:solidFill>
                          <a:srgbClr val="C00000"/>
                        </a:solidFill>
                        <a:latin typeface="Eras Demi ITC" panose="020B0805030504020804" pitchFamily="34" charset="0"/>
                      </a:endParaRPr>
                    </a:p>
                  </a:txBody>
                  <a:tcPr/>
                </a:tc>
              </a:tr>
            </a:tbl>
          </a:graphicData>
        </a:graphic>
      </p:graphicFrame>
    </p:spTree>
    <p:extLst>
      <p:ext uri="{BB962C8B-B14F-4D97-AF65-F5344CB8AC3E}">
        <p14:creationId xmlns:p14="http://schemas.microsoft.com/office/powerpoint/2010/main" val="385969722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ndividualism vs Collectivism"/>
          <p:cNvPicPr>
            <a:picLocks noChangeAspect="1" noChangeArrowheads="1"/>
          </p:cNvPicPr>
          <p:nvPr/>
        </p:nvPicPr>
        <p:blipFill rotWithShape="1">
          <a:blip r:embed="rId2">
            <a:extLst>
              <a:ext uri="{28A0092B-C50C-407E-A947-70E740481C1C}">
                <a14:useLocalDpi xmlns:a14="http://schemas.microsoft.com/office/drawing/2010/main" val="0"/>
              </a:ext>
            </a:extLst>
          </a:blip>
          <a:srcRect b="2595"/>
          <a:stretch/>
        </p:blipFill>
        <p:spPr bwMode="auto">
          <a:xfrm>
            <a:off x="2642615" y="-8313"/>
            <a:ext cx="954938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0040" y="2377440"/>
            <a:ext cx="2057400" cy="210312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847898" y="4688378"/>
            <a:ext cx="2011680" cy="369332"/>
          </a:xfrm>
          <a:prstGeom prst="rect">
            <a:avLst/>
          </a:prstGeom>
          <a:noFill/>
        </p:spPr>
        <p:txBody>
          <a:bodyPr wrap="square" rtlCol="0">
            <a:spAutoFit/>
          </a:bodyPr>
          <a:lstStyle/>
          <a:p>
            <a:r>
              <a:rPr lang="en-US" b="1" dirty="0" smtClean="0">
                <a:solidFill>
                  <a:srgbClr val="FF0000"/>
                </a:solidFill>
              </a:rPr>
              <a:t>Importantly </a:t>
            </a:r>
            <a:endParaRPr lang="en-US" b="1" dirty="0">
              <a:solidFill>
                <a:srgbClr val="FF0000"/>
              </a:solidFill>
            </a:endParaRPr>
          </a:p>
        </p:txBody>
      </p:sp>
      <p:cxnSp>
        <p:nvCxnSpPr>
          <p:cNvPr id="5" name="Straight Arrow Connector 4"/>
          <p:cNvCxnSpPr/>
          <p:nvPr/>
        </p:nvCxnSpPr>
        <p:spPr>
          <a:xfrm flipV="1">
            <a:off x="2377440" y="4538750"/>
            <a:ext cx="1005840" cy="334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Action Button: Custom 5">
            <a:hlinkClick r:id="" action="ppaction://noaction" highlightClick="1"/>
          </p:cNvPr>
          <p:cNvSpPr/>
          <p:nvPr/>
        </p:nvSpPr>
        <p:spPr>
          <a:xfrm>
            <a:off x="2495512" y="5165331"/>
            <a:ext cx="3042282" cy="1892174"/>
          </a:xfrm>
          <a:prstGeom prst="actionButtonBlank">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87495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4309" y="749344"/>
            <a:ext cx="10018713" cy="5443225"/>
          </a:xfrm>
        </p:spPr>
        <p:txBody>
          <a:bodyPr>
            <a:normAutofit/>
          </a:bodyPr>
          <a:lstStyle/>
          <a:p>
            <a:endParaRPr lang="en-US" dirty="0"/>
          </a:p>
          <a:p>
            <a:r>
              <a:rPr lang="en-US" dirty="0"/>
              <a:t> </a:t>
            </a:r>
            <a:r>
              <a:rPr lang="en-US" b="1" dirty="0"/>
              <a:t>Linguistic barriers as hidden dimensions of culture</a:t>
            </a:r>
            <a:r>
              <a:rPr lang="en-US" dirty="0"/>
              <a:t>	</a:t>
            </a:r>
            <a:endParaRPr lang="en-US" dirty="0" smtClean="0"/>
          </a:p>
          <a:p>
            <a:r>
              <a:rPr lang="en-US" b="1" dirty="0"/>
              <a:t>Understanding gender and gender roles in different cultural contexts</a:t>
            </a:r>
            <a:r>
              <a:rPr lang="en-US" dirty="0"/>
              <a:t>	</a:t>
            </a:r>
          </a:p>
          <a:p>
            <a:r>
              <a:rPr lang="en-US" b="1" dirty="0"/>
              <a:t>European identity and European values - Unity in diversity</a:t>
            </a:r>
            <a:r>
              <a:rPr lang="en-US" dirty="0"/>
              <a:t>	</a:t>
            </a:r>
          </a:p>
          <a:p>
            <a:r>
              <a:rPr lang="en-US" b="1" dirty="0"/>
              <a:t>Europe 2020: the current state of EU identity and diversity</a:t>
            </a:r>
            <a:r>
              <a:rPr lang="en-US" dirty="0"/>
              <a:t>	</a:t>
            </a:r>
          </a:p>
          <a:p>
            <a:r>
              <a:rPr lang="en-US" b="1" dirty="0"/>
              <a:t>European identity and values reflected in culture</a:t>
            </a:r>
            <a:r>
              <a:rPr lang="en-US" dirty="0"/>
              <a:t>	</a:t>
            </a:r>
          </a:p>
          <a:p>
            <a:r>
              <a:rPr lang="en-US" b="1" dirty="0"/>
              <a:t>Europe’s intercultural HQ: report from Brussels</a:t>
            </a:r>
            <a:r>
              <a:rPr lang="en-US" dirty="0"/>
              <a:t>	</a:t>
            </a:r>
          </a:p>
        </p:txBody>
      </p:sp>
      <p:sp>
        <p:nvSpPr>
          <p:cNvPr id="4" name="Title 1"/>
          <p:cNvSpPr>
            <a:spLocks noGrp="1"/>
          </p:cNvSpPr>
          <p:nvPr>
            <p:ph type="title"/>
          </p:nvPr>
        </p:nvSpPr>
        <p:spPr>
          <a:xfrm>
            <a:off x="282361" y="281863"/>
            <a:ext cx="10018713" cy="1752599"/>
          </a:xfrm>
        </p:spPr>
        <p:txBody>
          <a:bodyPr/>
          <a:lstStyle/>
          <a:p>
            <a:r>
              <a:rPr lang="en-US" b="1" dirty="0" smtClean="0"/>
              <a:t>TOPICS TO BE COVERED </a:t>
            </a:r>
            <a:endParaRPr lang="en-US" b="1" dirty="0"/>
          </a:p>
        </p:txBody>
      </p:sp>
      <p:sp>
        <p:nvSpPr>
          <p:cNvPr id="5" name="Action Button: Custom 4">
            <a:hlinkClick r:id="" action="ppaction://noaction" highlightClick="1"/>
          </p:cNvPr>
          <p:cNvSpPr/>
          <p:nvPr/>
        </p:nvSpPr>
        <p:spPr>
          <a:xfrm>
            <a:off x="8839200" y="142288"/>
            <a:ext cx="3042282" cy="1892174"/>
          </a:xfrm>
          <a:prstGeom prst="actionButtonBlank">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99981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758631" y="0"/>
            <a:ext cx="10018713" cy="818804"/>
          </a:xfrm>
        </p:spPr>
        <p:txBody>
          <a:bodyPr/>
          <a:lstStyle/>
          <a:p>
            <a:pPr marL="457200" indent="-457200"/>
            <a:r>
              <a:rPr lang="en-US" dirty="0" smtClean="0">
                <a:latin typeface="Sitka Small" pitchFamily="2" charset="0"/>
              </a:rPr>
              <a:t>INDIVIDUAL AND COLLECTIVISM </a:t>
            </a:r>
            <a:endParaRPr lang="en-US" dirty="0">
              <a:latin typeface="Sitka Small" pitchFamily="2"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53757980"/>
              </p:ext>
            </p:extLst>
          </p:nvPr>
        </p:nvGraphicFramePr>
        <p:xfrm>
          <a:off x="2522451" y="1392999"/>
          <a:ext cx="8128000" cy="1920240"/>
        </p:xfrm>
        <a:graphic>
          <a:graphicData uri="http://schemas.openxmlformats.org/drawingml/2006/table">
            <a:tbl>
              <a:tblPr firstRow="1" bandRow="1">
                <a:tableStyleId>{5940675A-B579-460E-94D1-54222C63F5DA}</a:tableStyleId>
              </a:tblPr>
              <a:tblGrid>
                <a:gridCol w="4064000"/>
                <a:gridCol w="4064000"/>
              </a:tblGrid>
              <a:tr h="210560">
                <a:tc>
                  <a:txBody>
                    <a:bodyPr/>
                    <a:lstStyle/>
                    <a:p>
                      <a:pPr algn="ctr"/>
                      <a:r>
                        <a:rPr lang="en-US" baseline="0" dirty="0" smtClean="0">
                          <a:solidFill>
                            <a:srgbClr val="0070C0"/>
                          </a:solidFill>
                          <a:latin typeface="Arial Black" panose="020B0A04020102020204" pitchFamily="34" charset="0"/>
                        </a:rPr>
                        <a:t>Individual  </a:t>
                      </a:r>
                      <a:r>
                        <a:rPr lang="en-US" dirty="0" smtClean="0">
                          <a:solidFill>
                            <a:srgbClr val="0070C0"/>
                          </a:solidFill>
                          <a:latin typeface="Arial Black" panose="020B0A04020102020204" pitchFamily="34" charset="0"/>
                        </a:rPr>
                        <a:t> </a:t>
                      </a:r>
                      <a:endParaRPr lang="en-US" dirty="0">
                        <a:solidFill>
                          <a:srgbClr val="0070C0"/>
                        </a:solidFill>
                        <a:latin typeface="Arial Black" panose="020B0A04020102020204" pitchFamily="34" charset="0"/>
                      </a:endParaRPr>
                    </a:p>
                  </a:txBody>
                  <a:tcPr/>
                </a:tc>
                <a:tc>
                  <a:txBody>
                    <a:bodyPr/>
                    <a:lstStyle/>
                    <a:p>
                      <a:pPr marL="0" indent="0" algn="ctr">
                        <a:spcBef>
                          <a:spcPts val="0"/>
                        </a:spcBef>
                        <a:spcAft>
                          <a:spcPts val="0"/>
                        </a:spcAft>
                        <a:buNone/>
                      </a:pPr>
                      <a:r>
                        <a:rPr lang="en-US" baseline="0" dirty="0" smtClean="0">
                          <a:solidFill>
                            <a:srgbClr val="0070C0"/>
                          </a:solidFill>
                          <a:latin typeface="Arial Black" panose="020B0A04020102020204" pitchFamily="34" charset="0"/>
                        </a:rPr>
                        <a:t>Collectivism  </a:t>
                      </a:r>
                      <a:endParaRPr lang="en-US" dirty="0" smtClean="0">
                        <a:solidFill>
                          <a:srgbClr val="0070C0"/>
                        </a:solidFill>
                        <a:latin typeface="Arial Black" panose="020B0A04020102020204" pitchFamily="34" charset="0"/>
                      </a:endParaRPr>
                    </a:p>
                  </a:txBody>
                  <a:tcPr/>
                </a:tc>
              </a:tr>
              <a:tr h="882619">
                <a:tc>
                  <a:txBody>
                    <a:bodyPr/>
                    <a:lstStyle/>
                    <a:p>
                      <a:pPr marL="285750" indent="-285750">
                        <a:spcBef>
                          <a:spcPts val="0"/>
                        </a:spcBef>
                        <a:spcAft>
                          <a:spcPts val="0"/>
                        </a:spcAft>
                        <a:buFont typeface="Arial" panose="020B0604020202020204" pitchFamily="34" charset="0"/>
                        <a:buChar char="•"/>
                      </a:pPr>
                      <a:r>
                        <a:rPr lang="en-US" sz="1600" baseline="0" dirty="0" smtClean="0">
                          <a:latin typeface="Eras Demi ITC" panose="020B0805030504020804" pitchFamily="34" charset="0"/>
                        </a:rPr>
                        <a:t>Interest of self and family </a:t>
                      </a:r>
                    </a:p>
                    <a:p>
                      <a:pPr marL="285750" indent="-285750">
                        <a:spcBef>
                          <a:spcPts val="0"/>
                        </a:spcBef>
                        <a:spcAft>
                          <a:spcPts val="0"/>
                        </a:spcAft>
                        <a:buFont typeface="Arial" panose="020B0604020202020204" pitchFamily="34" charset="0"/>
                        <a:buChar char="•"/>
                      </a:pPr>
                      <a:r>
                        <a:rPr lang="en-US" sz="1600" baseline="0" dirty="0" smtClean="0">
                          <a:latin typeface="Eras Demi ITC" panose="020B0805030504020804" pitchFamily="34" charset="0"/>
                        </a:rPr>
                        <a:t>“I” consciousness independence of individual from organization </a:t>
                      </a:r>
                    </a:p>
                    <a:p>
                      <a:pPr marL="285750" indent="-285750">
                        <a:spcBef>
                          <a:spcPts val="0"/>
                        </a:spcBef>
                        <a:spcAft>
                          <a:spcPts val="0"/>
                        </a:spcAft>
                        <a:buFont typeface="Arial" panose="020B0604020202020204" pitchFamily="34" charset="0"/>
                        <a:buChar char="•"/>
                      </a:pPr>
                      <a:r>
                        <a:rPr lang="en-US" sz="1600" baseline="0" dirty="0" smtClean="0">
                          <a:latin typeface="Eras Demi ITC" panose="020B0805030504020804" pitchFamily="34" charset="0"/>
                        </a:rPr>
                        <a:t>Greater individual initiatives </a:t>
                      </a:r>
                    </a:p>
                    <a:p>
                      <a:pPr marL="285750" indent="-285750">
                        <a:spcBef>
                          <a:spcPts val="0"/>
                        </a:spcBef>
                        <a:spcAft>
                          <a:spcPts val="0"/>
                        </a:spcAft>
                        <a:buFont typeface="Arial" panose="020B0604020202020204" pitchFamily="34" charset="0"/>
                        <a:buChar char="•"/>
                      </a:pPr>
                      <a:r>
                        <a:rPr lang="en-US" sz="1600" baseline="0" dirty="0" smtClean="0">
                          <a:latin typeface="Eras Demi ITC" panose="020B0805030504020804" pitchFamily="34" charset="0"/>
                        </a:rPr>
                        <a:t>Promotion are based on merit and performance </a:t>
                      </a:r>
                    </a:p>
                  </a:txBody>
                  <a:tcPr/>
                </a:tc>
                <a:tc>
                  <a:txBody>
                    <a:bodyPr/>
                    <a:lstStyle/>
                    <a:p>
                      <a:pPr marL="285750" indent="-285750">
                        <a:buFont typeface="Arial" panose="020B0604020202020204" pitchFamily="34" charset="0"/>
                        <a:buChar char="•"/>
                      </a:pPr>
                      <a:r>
                        <a:rPr lang="en-US" sz="1600" dirty="0" smtClean="0">
                          <a:latin typeface="Eras Demi ITC" panose="020B0805030504020804" pitchFamily="34" charset="0"/>
                        </a:rPr>
                        <a:t>Interest</a:t>
                      </a:r>
                      <a:r>
                        <a:rPr lang="en-US" sz="1600" baseline="0" dirty="0" smtClean="0">
                          <a:latin typeface="Eras Demi ITC" panose="020B0805030504020804" pitchFamily="34" charset="0"/>
                        </a:rPr>
                        <a:t> of group </a:t>
                      </a:r>
                    </a:p>
                    <a:p>
                      <a:pPr marL="285750" indent="-285750">
                        <a:buFont typeface="Arial" panose="020B0604020202020204" pitchFamily="34" charset="0"/>
                        <a:buChar char="•"/>
                      </a:pPr>
                      <a:r>
                        <a:rPr lang="en-US" sz="1600" baseline="0" dirty="0" smtClean="0">
                          <a:latin typeface="Eras Demi ITC" panose="020B0805030504020804" pitchFamily="34" charset="0"/>
                        </a:rPr>
                        <a:t>“we” consciousness dependency on organization </a:t>
                      </a:r>
                    </a:p>
                    <a:p>
                      <a:pPr marL="285750" indent="-285750">
                        <a:buFont typeface="Arial" panose="020B0604020202020204" pitchFamily="34" charset="0"/>
                        <a:buChar char="•"/>
                      </a:pPr>
                      <a:r>
                        <a:rPr lang="en-US" sz="1600" baseline="0" dirty="0" smtClean="0">
                          <a:latin typeface="Eras Demi ITC" panose="020B0805030504020804" pitchFamily="34" charset="0"/>
                        </a:rPr>
                        <a:t>Less individual initiatives </a:t>
                      </a:r>
                    </a:p>
                    <a:p>
                      <a:pPr marL="285750" indent="-285750">
                        <a:buFont typeface="Arial" panose="020B0604020202020204" pitchFamily="34" charset="0"/>
                        <a:buChar char="•"/>
                      </a:pPr>
                      <a:r>
                        <a:rPr lang="en-US" sz="1600" baseline="0" dirty="0" smtClean="0">
                          <a:latin typeface="Eras Demi ITC" panose="020B0805030504020804" pitchFamily="34" charset="0"/>
                        </a:rPr>
                        <a:t>Promotion are seniority based </a:t>
                      </a:r>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981805600"/>
              </p:ext>
            </p:extLst>
          </p:nvPr>
        </p:nvGraphicFramePr>
        <p:xfrm>
          <a:off x="2522451" y="881151"/>
          <a:ext cx="8128000" cy="457200"/>
        </p:xfrm>
        <a:graphic>
          <a:graphicData uri="http://schemas.openxmlformats.org/drawingml/2006/table">
            <a:tbl>
              <a:tblPr firstRow="1" bandRow="1">
                <a:tableStyleId>{5940675A-B579-460E-94D1-54222C63F5DA}</a:tableStyleId>
              </a:tblPr>
              <a:tblGrid>
                <a:gridCol w="8128000"/>
              </a:tblGrid>
              <a:tr h="0">
                <a:tc>
                  <a:txBody>
                    <a:bodyPr/>
                    <a:lstStyle/>
                    <a:p>
                      <a:pPr marL="0" indent="0" algn="ctr">
                        <a:spcBef>
                          <a:spcPts val="0"/>
                        </a:spcBef>
                        <a:spcAft>
                          <a:spcPts val="0"/>
                        </a:spcAft>
                        <a:buNone/>
                      </a:pPr>
                      <a:r>
                        <a:rPr lang="en-US" sz="2400" b="1" baseline="0" dirty="0" smtClean="0">
                          <a:solidFill>
                            <a:srgbClr val="C00000"/>
                          </a:solidFill>
                          <a:latin typeface="Bahnschrift Condensed" panose="020B0502040204020203" pitchFamily="34" charset="0"/>
                        </a:rPr>
                        <a:t>Individual and collectivism  </a:t>
                      </a:r>
                      <a:endParaRPr lang="en-US" sz="2400" b="1" dirty="0" smtClean="0">
                        <a:solidFill>
                          <a:srgbClr val="C00000"/>
                        </a:solidFill>
                        <a:latin typeface="Bahnschrift Condensed" panose="020B0502040204020203" pitchFamily="34" charset="0"/>
                      </a:endParaRPr>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564788210"/>
              </p:ext>
            </p:extLst>
          </p:nvPr>
        </p:nvGraphicFramePr>
        <p:xfrm>
          <a:off x="2531595" y="3381525"/>
          <a:ext cx="8128000" cy="370840"/>
        </p:xfrm>
        <a:graphic>
          <a:graphicData uri="http://schemas.openxmlformats.org/drawingml/2006/table">
            <a:tbl>
              <a:tblPr firstRow="1" bandRow="1">
                <a:tableStyleId>{5940675A-B579-460E-94D1-54222C63F5DA}</a:tableStyleId>
              </a:tblPr>
              <a:tblGrid>
                <a:gridCol w="4064000"/>
                <a:gridCol w="4064000"/>
              </a:tblGrid>
              <a:tr h="370840">
                <a:tc>
                  <a:txBody>
                    <a:bodyPr/>
                    <a:lstStyle/>
                    <a:p>
                      <a:r>
                        <a:rPr lang="en-US" sz="1600" dirty="0" smtClean="0">
                          <a:solidFill>
                            <a:srgbClr val="C00000"/>
                          </a:solidFill>
                          <a:latin typeface="Eras Demi ITC" panose="020B0805030504020804" pitchFamily="34" charset="0"/>
                        </a:rPr>
                        <a:t>USA, UK</a:t>
                      </a:r>
                      <a:r>
                        <a:rPr lang="en-US" sz="1600" baseline="0" dirty="0" smtClean="0">
                          <a:solidFill>
                            <a:srgbClr val="C00000"/>
                          </a:solidFill>
                          <a:latin typeface="Eras Demi ITC" panose="020B0805030504020804" pitchFamily="34" charset="0"/>
                        </a:rPr>
                        <a:t> and Australia </a:t>
                      </a:r>
                      <a:endParaRPr lang="en-US" sz="1600" dirty="0">
                        <a:solidFill>
                          <a:srgbClr val="C00000"/>
                        </a:solidFill>
                        <a:latin typeface="Eras Demi ITC" panose="020B0805030504020804" pitchFamily="34" charset="0"/>
                      </a:endParaRPr>
                    </a:p>
                  </a:txBody>
                  <a:tcPr/>
                </a:tc>
                <a:tc>
                  <a:txBody>
                    <a:bodyPr/>
                    <a:lstStyle/>
                    <a:p>
                      <a:r>
                        <a:rPr lang="en-US" sz="1600" dirty="0" smtClean="0">
                          <a:solidFill>
                            <a:srgbClr val="C00000"/>
                          </a:solidFill>
                          <a:latin typeface="Eras Demi ITC" panose="020B0805030504020804" pitchFamily="34" charset="0"/>
                        </a:rPr>
                        <a:t>Japan, Taiwan</a:t>
                      </a:r>
                      <a:r>
                        <a:rPr lang="en-US" sz="1600" baseline="0" dirty="0" smtClean="0">
                          <a:solidFill>
                            <a:srgbClr val="C00000"/>
                          </a:solidFill>
                          <a:latin typeface="Eras Demi ITC" panose="020B0805030504020804" pitchFamily="34" charset="0"/>
                        </a:rPr>
                        <a:t> and Pakistan </a:t>
                      </a:r>
                      <a:endParaRPr lang="en-US" sz="1600" dirty="0">
                        <a:solidFill>
                          <a:srgbClr val="C00000"/>
                        </a:solidFill>
                        <a:latin typeface="Eras Demi ITC" panose="020B0805030504020804" pitchFamily="34" charset="0"/>
                      </a:endParaRPr>
                    </a:p>
                  </a:txBody>
                  <a:tcPr/>
                </a:tc>
              </a:tr>
            </a:tbl>
          </a:graphicData>
        </a:graphic>
      </p:graphicFrame>
      <p:pic>
        <p:nvPicPr>
          <p:cNvPr id="1026" name="Picture 2" descr="https://1.bp.blogspot.com/-5OJESKvDFGc/Xa94YYXPaZI/AAAAAAAAAQA/sjlETaD01y0uubrf-2VJBjr7GOAK6j25gCLcBGAsYHQ/s1600/th-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8078" y="4090331"/>
            <a:ext cx="4709033" cy="2557357"/>
          </a:xfrm>
          <a:prstGeom prst="rect">
            <a:avLst/>
          </a:prstGeom>
          <a:noFill/>
          <a:extLst>
            <a:ext uri="{909E8E84-426E-40DD-AFC4-6F175D3DCCD1}">
              <a14:hiddenFill xmlns:a14="http://schemas.microsoft.com/office/drawing/2010/main">
                <a:solidFill>
                  <a:srgbClr val="FFFFFF"/>
                </a:solidFill>
              </a14:hiddenFill>
            </a:ext>
          </a:extLst>
        </p:spPr>
      </p:pic>
      <p:sp>
        <p:nvSpPr>
          <p:cNvPr id="8" name="Action Button: Custom 7">
            <a:hlinkClick r:id="" action="ppaction://noaction" highlightClick="1"/>
          </p:cNvPr>
          <p:cNvSpPr/>
          <p:nvPr/>
        </p:nvSpPr>
        <p:spPr>
          <a:xfrm>
            <a:off x="9021002" y="4965826"/>
            <a:ext cx="3042282" cy="1892174"/>
          </a:xfrm>
          <a:prstGeom prst="actionButtonBlank">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445405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txBox="1">
            <a:spLocks noGrp="1"/>
          </p:cNvSpPr>
          <p:nvPr>
            <p:ph type="title"/>
          </p:nvPr>
        </p:nvSpPr>
        <p:spPr>
          <a:xfrm>
            <a:off x="609600" y="73152"/>
            <a:ext cx="10972800" cy="731838"/>
          </a:xfrm>
        </p:spPr>
        <p:txBody>
          <a:bodyPr/>
          <a:lstStyle/>
          <a:p>
            <a:r>
              <a:rPr dirty="0" smtClean="0"/>
              <a:t>Masculinity vs Femininity</a:t>
            </a:r>
            <a:endParaRPr lang="pl-PL" dirty="0"/>
          </a:p>
        </p:txBody>
      </p:sp>
      <p:sp>
        <p:nvSpPr>
          <p:cNvPr id="2" name="Symbol zastępczy zawartości 1"/>
          <p:cNvSpPr txBox="1">
            <a:spLocks noGrp="1"/>
          </p:cNvSpPr>
          <p:nvPr>
            <p:ph idx="1"/>
          </p:nvPr>
        </p:nvSpPr>
        <p:spPr>
          <a:xfrm>
            <a:off x="609600" y="727266"/>
            <a:ext cx="10972800" cy="4525963"/>
          </a:xfrm>
        </p:spPr>
        <p:txBody>
          <a:bodyPr/>
          <a:lstStyle/>
          <a:p>
            <a:pPr algn="just"/>
            <a:r>
              <a:rPr lang="en-US" dirty="0"/>
              <a:t>Masculine cultures value </a:t>
            </a:r>
            <a:r>
              <a:rPr lang="en-US" dirty="0">
                <a:solidFill>
                  <a:srgbClr val="C00000"/>
                </a:solidFill>
              </a:rPr>
              <a:t>success, money and material possessions, </a:t>
            </a:r>
            <a:r>
              <a:rPr lang="en-US" dirty="0"/>
              <a:t>whereas feminine cultures place more value on </a:t>
            </a:r>
            <a:r>
              <a:rPr lang="en-US" dirty="0">
                <a:solidFill>
                  <a:srgbClr val="C00000"/>
                </a:solidFill>
              </a:rPr>
              <a:t>relationships and quality of life. </a:t>
            </a:r>
            <a:r>
              <a:rPr lang="en-US" dirty="0"/>
              <a:t>In masculine cultures, the differences between gender roles are more rigid and less fluid than in feminine cultures.</a:t>
            </a:r>
          </a:p>
          <a:p>
            <a:pPr algn="just"/>
            <a:r>
              <a:rPr lang="en-US" dirty="0"/>
              <a:t>Interestingly, masculine cultures are those that used to be at war often, while feminine cultures are those in which men and women had to support each other in order to persevere in harsh life conditions.</a:t>
            </a:r>
          </a:p>
        </p:txBody>
      </p:sp>
      <p:sp>
        <p:nvSpPr>
          <p:cNvPr id="4" name="Action Button: Custom 3">
            <a:hlinkClick r:id="" action="ppaction://noaction" highlightClick="1"/>
          </p:cNvPr>
          <p:cNvSpPr/>
          <p:nvPr/>
        </p:nvSpPr>
        <p:spPr>
          <a:xfrm>
            <a:off x="143010" y="5088260"/>
            <a:ext cx="3042282" cy="1892174"/>
          </a:xfrm>
          <a:prstGeom prst="actionButtonBlank">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txBox="1">
            <a:spLocks noGrp="1"/>
          </p:cNvSpPr>
          <p:nvPr>
            <p:ph type="title"/>
          </p:nvPr>
        </p:nvSpPr>
        <p:spPr>
          <a:xfrm>
            <a:off x="481584" y="0"/>
            <a:ext cx="10972800" cy="1143000"/>
          </a:xfrm>
        </p:spPr>
        <p:txBody>
          <a:bodyPr/>
          <a:lstStyle/>
          <a:p>
            <a:pPr lvl="0"/>
            <a:r>
              <a:rPr lang="pl-PL" dirty="0" smtClean="0"/>
              <a:t>Masculinit</a:t>
            </a:r>
            <a:r>
              <a:rPr lang="en-US" dirty="0" smtClean="0"/>
              <a:t>y</a:t>
            </a:r>
            <a:r>
              <a:rPr lang="pl-PL" dirty="0" smtClean="0"/>
              <a:t> v</a:t>
            </a:r>
            <a:r>
              <a:rPr lang="en-US" dirty="0" smtClean="0"/>
              <a:t>s</a:t>
            </a:r>
            <a:r>
              <a:rPr lang="pl-PL" dirty="0" smtClean="0"/>
              <a:t> Femininity</a:t>
            </a:r>
            <a:endParaRPr lang="pl-PL" dirty="0"/>
          </a:p>
        </p:txBody>
      </p:sp>
      <p:graphicFrame>
        <p:nvGraphicFramePr>
          <p:cNvPr id="4" name="Tabela 3"/>
          <p:cNvGraphicFramePr>
            <a:graphicFrameLocks noGrp="1"/>
          </p:cNvGraphicFramePr>
          <p:nvPr>
            <p:extLst>
              <p:ext uri="{D42A27DB-BD31-4B8C-83A1-F6EECF244321}">
                <p14:modId xmlns:p14="http://schemas.microsoft.com/office/powerpoint/2010/main" val="3642831160"/>
              </p:ext>
            </p:extLst>
          </p:nvPr>
        </p:nvGraphicFramePr>
        <p:xfrm>
          <a:off x="1766045" y="1064690"/>
          <a:ext cx="8678198" cy="4064104"/>
        </p:xfrm>
        <a:graphic>
          <a:graphicData uri="http://schemas.openxmlformats.org/drawingml/2006/table">
            <a:tbl>
              <a:tblPr firstRow="1" bandRow="1">
                <a:tableStyleId>{00A15C55-8517-42AA-B614-E9B94910E393}</a:tableStyleId>
              </a:tblPr>
              <a:tblGrid>
                <a:gridCol w="4339099"/>
                <a:gridCol w="4339099"/>
              </a:tblGrid>
              <a:tr h="328659">
                <a:tc>
                  <a:txBody>
                    <a:bodyPr/>
                    <a:lstStyle/>
                    <a:p>
                      <a:r>
                        <a:rPr lang="pl-PL" sz="1600" dirty="0" smtClean="0"/>
                        <a:t>Typical</a:t>
                      </a:r>
                      <a:r>
                        <a:rPr lang="pl-PL" sz="1600" baseline="0" dirty="0" smtClean="0"/>
                        <a:t> opinions of people from a masculine cultur</a:t>
                      </a:r>
                      <a:r>
                        <a:rPr lang="en-US" sz="1600" baseline="0" dirty="0" smtClean="0"/>
                        <a:t>e</a:t>
                      </a:r>
                      <a:endParaRPr lang="pl-PL" sz="1600" dirty="0"/>
                    </a:p>
                  </a:txBody>
                  <a:tcPr/>
                </a:tc>
                <a:tc>
                  <a:txBody>
                    <a:bodyPr/>
                    <a:lstStyle/>
                    <a:p>
                      <a:r>
                        <a:rPr lang="pl-PL" sz="1600" dirty="0" smtClean="0"/>
                        <a:t>Typical</a:t>
                      </a:r>
                      <a:r>
                        <a:rPr lang="pl-PL" sz="1600" baseline="0" dirty="0" smtClean="0"/>
                        <a:t> opinion</a:t>
                      </a:r>
                      <a:r>
                        <a:rPr lang="en-US" sz="1600" baseline="0" dirty="0" smtClean="0"/>
                        <a:t>s</a:t>
                      </a:r>
                      <a:r>
                        <a:rPr lang="pl-PL" sz="1600" baseline="0" dirty="0" smtClean="0"/>
                        <a:t> of people from a feminine cultur</a:t>
                      </a:r>
                      <a:r>
                        <a:rPr lang="en-US" sz="1600" baseline="0" dirty="0" smtClean="0"/>
                        <a:t>e</a:t>
                      </a:r>
                      <a:endParaRPr lang="pl-PL" sz="1600" dirty="0"/>
                    </a:p>
                  </a:txBody>
                  <a:tcPr/>
                </a:tc>
              </a:tr>
              <a:tr h="575154">
                <a:tc>
                  <a:txBody>
                    <a:bodyPr/>
                    <a:lstStyle/>
                    <a:p>
                      <a:r>
                        <a:rPr lang="pl-PL" sz="1600" dirty="0" smtClean="0"/>
                        <a:t>Men</a:t>
                      </a:r>
                      <a:r>
                        <a:rPr lang="pl-PL" sz="1600" baseline="0" dirty="0" smtClean="0"/>
                        <a:t>’s role is to rule, women’s role is to raise up children</a:t>
                      </a:r>
                      <a:r>
                        <a:rPr lang="en-US" sz="1600" baseline="0" dirty="0" smtClean="0"/>
                        <a:t>.</a:t>
                      </a:r>
                      <a:endParaRPr lang="pl-PL" sz="16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l-PL" sz="1600" dirty="0" smtClean="0"/>
                        <a:t>Men are</a:t>
                      </a:r>
                      <a:r>
                        <a:rPr lang="pl-PL" sz="1600" baseline="0" dirty="0" smtClean="0"/>
                        <a:t> also involved in children’s upbringing</a:t>
                      </a:r>
                      <a:r>
                        <a:rPr lang="en-US" sz="1600" baseline="0" dirty="0" smtClean="0"/>
                        <a:t>.</a:t>
                      </a:r>
                      <a:endParaRPr lang="pl-PL" sz="1600" dirty="0" smtClean="0"/>
                    </a:p>
                  </a:txBody>
                  <a:tcPr/>
                </a:tc>
              </a:tr>
              <a:tr h="409406">
                <a:tc>
                  <a:txBody>
                    <a:bodyPr/>
                    <a:lstStyle/>
                    <a:p>
                      <a:r>
                        <a:rPr lang="pl-PL" sz="1600" dirty="0" smtClean="0"/>
                        <a:t>Gender roles ar</a:t>
                      </a:r>
                      <a:r>
                        <a:rPr lang="en-US" sz="1600" dirty="0" smtClean="0"/>
                        <a:t>e</a:t>
                      </a:r>
                      <a:r>
                        <a:rPr lang="pl-PL" sz="1600" dirty="0" smtClean="0"/>
                        <a:t> </a:t>
                      </a:r>
                      <a:r>
                        <a:rPr lang="pl-PL" sz="1600" dirty="0" smtClean="0">
                          <a:solidFill>
                            <a:srgbClr val="C00000"/>
                          </a:solidFill>
                        </a:rPr>
                        <a:t>explicit</a:t>
                      </a:r>
                      <a:r>
                        <a:rPr lang="en-US" sz="1600" dirty="0" smtClean="0">
                          <a:solidFill>
                            <a:srgbClr val="C00000"/>
                          </a:solidFill>
                        </a:rPr>
                        <a:t> (Clear)</a:t>
                      </a:r>
                      <a:r>
                        <a:rPr lang="pl-PL" sz="1600" dirty="0" smtClean="0"/>
                        <a:t> and </a:t>
                      </a:r>
                      <a:r>
                        <a:rPr lang="pl-PL" sz="1600" dirty="0" smtClean="0">
                          <a:solidFill>
                            <a:srgbClr val="C00000"/>
                          </a:solidFill>
                        </a:rPr>
                        <a:t>concrete</a:t>
                      </a:r>
                      <a:r>
                        <a:rPr lang="en-US" sz="1600" baseline="0" dirty="0" smtClean="0">
                          <a:solidFill>
                            <a:srgbClr val="C00000"/>
                          </a:solidFill>
                        </a:rPr>
                        <a:t> (Hard)</a:t>
                      </a:r>
                      <a:r>
                        <a:rPr lang="en-US" sz="1600" dirty="0" smtClean="0">
                          <a:solidFill>
                            <a:srgbClr val="C00000"/>
                          </a:solidFill>
                        </a:rPr>
                        <a:t>.</a:t>
                      </a:r>
                      <a:endParaRPr lang="pl-PL" sz="1600" dirty="0">
                        <a:solidFill>
                          <a:srgbClr val="C00000"/>
                        </a:solidFill>
                      </a:endParaRPr>
                    </a:p>
                  </a:txBody>
                  <a:tcPr/>
                </a:tc>
                <a:tc>
                  <a:txBody>
                    <a:bodyPr/>
                    <a:lstStyle/>
                    <a:p>
                      <a:r>
                        <a:rPr lang="pl-PL" sz="1600" dirty="0" smtClean="0"/>
                        <a:t>Gender roles are</a:t>
                      </a:r>
                      <a:r>
                        <a:rPr lang="pl-PL" sz="1600" baseline="0" dirty="0" smtClean="0"/>
                        <a:t> interchangeable.</a:t>
                      </a:r>
                      <a:endParaRPr lang="pl-PL" sz="1600" dirty="0"/>
                    </a:p>
                  </a:txBody>
                  <a:tcPr/>
                </a:tc>
              </a:tr>
              <a:tr h="328659">
                <a:tc>
                  <a:txBody>
                    <a:bodyPr/>
                    <a:lstStyle/>
                    <a:p>
                      <a:r>
                        <a:rPr lang="pl-PL" sz="1600" dirty="0" smtClean="0"/>
                        <a:t>Men should dominate</a:t>
                      </a:r>
                      <a:r>
                        <a:rPr lang="en-US" sz="1600" dirty="0" smtClean="0"/>
                        <a:t> </a:t>
                      </a:r>
                      <a:r>
                        <a:rPr lang="en-US" sz="1600" dirty="0" smtClean="0">
                          <a:solidFill>
                            <a:srgbClr val="FF0000"/>
                          </a:solidFill>
                        </a:rPr>
                        <a:t>(lead)</a:t>
                      </a:r>
                      <a:r>
                        <a:rPr lang="pl-PL" sz="1600" dirty="0" smtClean="0">
                          <a:solidFill>
                            <a:srgbClr val="FF0000"/>
                          </a:solidFill>
                        </a:rPr>
                        <a:t> </a:t>
                      </a:r>
                      <a:r>
                        <a:rPr lang="pl-PL" sz="1600" dirty="0" smtClean="0"/>
                        <a:t>in</a:t>
                      </a:r>
                      <a:r>
                        <a:rPr lang="pl-PL" sz="1600" baseline="0" dirty="0" smtClean="0"/>
                        <a:t> a society.</a:t>
                      </a:r>
                      <a:endParaRPr lang="pl-PL" sz="1600" dirty="0"/>
                    </a:p>
                  </a:txBody>
                  <a:tcPr/>
                </a:tc>
                <a:tc>
                  <a:txBody>
                    <a:bodyPr/>
                    <a:lstStyle/>
                    <a:p>
                      <a:r>
                        <a:rPr lang="pl-PL" sz="1600" dirty="0" smtClean="0"/>
                        <a:t>Genders</a:t>
                      </a:r>
                      <a:r>
                        <a:rPr lang="pl-PL" sz="1600" baseline="0" dirty="0" smtClean="0"/>
                        <a:t> should be treated equally.</a:t>
                      </a:r>
                      <a:endParaRPr lang="pl-PL" sz="1600" dirty="0"/>
                    </a:p>
                  </a:txBody>
                  <a:tcPr/>
                </a:tc>
              </a:tr>
              <a:tr h="328659">
                <a:tc>
                  <a:txBody>
                    <a:bodyPr/>
                    <a:lstStyle/>
                    <a:p>
                      <a:r>
                        <a:rPr lang="pl-PL" sz="1600" dirty="0" smtClean="0"/>
                        <a:t>Independence</a:t>
                      </a:r>
                      <a:r>
                        <a:rPr lang="pl-PL" sz="1600" baseline="0" dirty="0" smtClean="0"/>
                        <a:t> is the highest ideal.</a:t>
                      </a:r>
                      <a:endParaRPr lang="pl-PL" sz="1600" dirty="0"/>
                    </a:p>
                  </a:txBody>
                  <a:tcPr/>
                </a:tc>
                <a:tc>
                  <a:txBody>
                    <a:bodyPr/>
                    <a:lstStyle/>
                    <a:p>
                      <a:r>
                        <a:rPr lang="pl-PL" sz="1600" dirty="0" smtClean="0"/>
                        <a:t>Mutual</a:t>
                      </a:r>
                      <a:r>
                        <a:rPr lang="pl-PL" sz="1600" baseline="0" dirty="0" smtClean="0"/>
                        <a:t> dependence is the highest ideal.</a:t>
                      </a:r>
                      <a:endParaRPr lang="pl-PL" sz="1600" dirty="0"/>
                    </a:p>
                  </a:txBody>
                  <a:tcPr/>
                </a:tc>
              </a:tr>
              <a:tr h="575154">
                <a:tc>
                  <a:txBody>
                    <a:bodyPr/>
                    <a:lstStyle/>
                    <a:p>
                      <a:r>
                        <a:rPr lang="pl-PL" sz="1600" dirty="0" smtClean="0"/>
                        <a:t>People </a:t>
                      </a:r>
                      <a:r>
                        <a:rPr lang="pl-PL" sz="1600" baseline="0" dirty="0" smtClean="0"/>
                        <a:t>who achieve success are worthy of admiration.</a:t>
                      </a:r>
                      <a:r>
                        <a:rPr lang="en-US" sz="1600" baseline="0" dirty="0" smtClean="0"/>
                        <a:t> </a:t>
                      </a:r>
                      <a:r>
                        <a:rPr lang="en-US" sz="1600" baseline="0" dirty="0" smtClean="0">
                          <a:solidFill>
                            <a:srgbClr val="C00000"/>
                          </a:solidFill>
                        </a:rPr>
                        <a:t>(Tanzania tribes wedding)</a:t>
                      </a:r>
                      <a:endParaRPr lang="pl-PL" sz="1600" dirty="0">
                        <a:solidFill>
                          <a:srgbClr val="C00000"/>
                        </a:solidFill>
                      </a:endParaRPr>
                    </a:p>
                  </a:txBody>
                  <a:tcPr/>
                </a:tc>
                <a:tc>
                  <a:txBody>
                    <a:bodyPr/>
                    <a:lstStyle/>
                    <a:p>
                      <a:r>
                        <a:rPr lang="pl-PL" sz="1600" dirty="0" smtClean="0"/>
                        <a:t>People</a:t>
                      </a:r>
                      <a:r>
                        <a:rPr lang="pl-PL" sz="1600" baseline="0" dirty="0" smtClean="0"/>
                        <a:t> who handle adversity deserve appreciation.</a:t>
                      </a:r>
                      <a:endParaRPr lang="pl-PL" sz="1600" dirty="0"/>
                    </a:p>
                  </a:txBody>
                  <a:tcPr/>
                </a:tc>
              </a:tr>
              <a:tr h="406504">
                <a:tc>
                  <a:txBody>
                    <a:bodyPr/>
                    <a:lstStyle/>
                    <a:p>
                      <a:r>
                        <a:rPr lang="pl-PL" sz="1600" dirty="0" smtClean="0"/>
                        <a:t>Ambitions lead</a:t>
                      </a:r>
                      <a:r>
                        <a:rPr lang="en-US" sz="1600" dirty="0" smtClean="0"/>
                        <a:t>ership</a:t>
                      </a:r>
                      <a:r>
                        <a:rPr lang="pl-PL" sz="1600" dirty="0" smtClean="0"/>
                        <a:t> to action.</a:t>
                      </a:r>
                      <a:endParaRPr lang="pl-PL" sz="1600" dirty="0"/>
                    </a:p>
                  </a:txBody>
                  <a:tcPr/>
                </a:tc>
                <a:tc>
                  <a:txBody>
                    <a:bodyPr/>
                    <a:lstStyle/>
                    <a:p>
                      <a:r>
                        <a:rPr lang="pl-PL" sz="1600" dirty="0" smtClean="0"/>
                        <a:t>Service is the greatest</a:t>
                      </a:r>
                      <a:r>
                        <a:rPr lang="pl-PL" sz="1600" baseline="0" dirty="0" smtClean="0"/>
                        <a:t> motivator to action.</a:t>
                      </a:r>
                      <a:r>
                        <a:rPr lang="pl-PL" sz="1600" dirty="0" smtClean="0"/>
                        <a:t> </a:t>
                      </a:r>
                      <a:endParaRPr lang="pl-PL" sz="1600" dirty="0"/>
                    </a:p>
                  </a:txBody>
                  <a:tcPr/>
                </a:tc>
              </a:tr>
              <a:tr h="328659">
                <a:tc>
                  <a:txBody>
                    <a:bodyPr/>
                    <a:lstStyle/>
                    <a:p>
                      <a:r>
                        <a:rPr lang="pl-PL" sz="1600" dirty="0" smtClean="0"/>
                        <a:t>The great and the fast are beautiful.</a:t>
                      </a:r>
                      <a:endParaRPr lang="pl-PL" sz="1600" dirty="0"/>
                    </a:p>
                  </a:txBody>
                  <a:tcPr/>
                </a:tc>
                <a:tc>
                  <a:txBody>
                    <a:bodyPr/>
                    <a:lstStyle/>
                    <a:p>
                      <a:r>
                        <a:rPr lang="pl-PL" sz="1600" dirty="0" smtClean="0"/>
                        <a:t>The</a:t>
                      </a:r>
                      <a:r>
                        <a:rPr lang="pl-PL" sz="1600" baseline="0" dirty="0" smtClean="0"/>
                        <a:t> little and the slow are beautiful.</a:t>
                      </a:r>
                      <a:endParaRPr lang="pl-PL" sz="1600" dirty="0"/>
                    </a:p>
                  </a:txBody>
                  <a:tcPr/>
                </a:tc>
              </a:tr>
              <a:tr h="328659">
                <a:tc>
                  <a:txBody>
                    <a:bodyPr/>
                    <a:lstStyle/>
                    <a:p>
                      <a:r>
                        <a:rPr lang="pl-PL" sz="1600" dirty="0" smtClean="0"/>
                        <a:t>You live to work.</a:t>
                      </a:r>
                      <a:endParaRPr lang="pl-PL" sz="1600" dirty="0"/>
                    </a:p>
                  </a:txBody>
                  <a:tcPr/>
                </a:tc>
                <a:tc>
                  <a:txBody>
                    <a:bodyPr/>
                    <a:lstStyle/>
                    <a:p>
                      <a:r>
                        <a:rPr lang="pl-PL" sz="1600" dirty="0" smtClean="0"/>
                        <a:t>You</a:t>
                      </a:r>
                      <a:r>
                        <a:rPr lang="pl-PL" sz="1600" baseline="0" dirty="0" smtClean="0"/>
                        <a:t> work to live.</a:t>
                      </a:r>
                      <a:endParaRPr lang="pl-PL" sz="1600" dirty="0"/>
                    </a:p>
                  </a:txBody>
                  <a:tcPr/>
                </a:tc>
              </a:tr>
            </a:tbl>
          </a:graphicData>
        </a:graphic>
      </p:graphicFrame>
      <p:sp>
        <p:nvSpPr>
          <p:cNvPr id="5" name="Action Button: Custom 4">
            <a:hlinkClick r:id="" action="ppaction://noaction" highlightClick="1"/>
          </p:cNvPr>
          <p:cNvSpPr/>
          <p:nvPr/>
        </p:nvSpPr>
        <p:spPr>
          <a:xfrm>
            <a:off x="134697" y="5071634"/>
            <a:ext cx="3042282" cy="1892174"/>
          </a:xfrm>
          <a:prstGeom prst="actionButtonBlank">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dirty="0" smtClean="0"/>
              <a:t>Long vs</a:t>
            </a:r>
            <a:r>
              <a:rPr lang="en-US" dirty="0" smtClean="0"/>
              <a:t>.</a:t>
            </a:r>
            <a:r>
              <a:rPr dirty="0" smtClean="0"/>
              <a:t> Short Term Orientation </a:t>
            </a:r>
            <a:endParaRPr lang="pl-PL" dirty="0"/>
          </a:p>
        </p:txBody>
      </p:sp>
      <p:sp>
        <p:nvSpPr>
          <p:cNvPr id="2" name="Symbol zastępczy zawartości 1"/>
          <p:cNvSpPr>
            <a:spLocks noGrp="1"/>
          </p:cNvSpPr>
          <p:nvPr>
            <p:ph idx="1"/>
          </p:nvPr>
        </p:nvSpPr>
        <p:spPr/>
        <p:txBody>
          <a:bodyPr/>
          <a:lstStyle/>
          <a:p>
            <a:pPr algn="just"/>
            <a:r>
              <a:rPr lang="en-US" dirty="0" smtClean="0"/>
              <a:t>This distinction was added as the last one to Hofstede’s typology. It describes </a:t>
            </a:r>
            <a:r>
              <a:rPr lang="en-US" dirty="0" smtClean="0">
                <a:solidFill>
                  <a:srgbClr val="FF0000"/>
                </a:solidFill>
              </a:rPr>
              <a:t>society's time</a:t>
            </a:r>
            <a:r>
              <a:rPr lang="pl-PL" dirty="0" smtClean="0">
                <a:solidFill>
                  <a:srgbClr val="FF0000"/>
                </a:solidFill>
              </a:rPr>
              <a:t> perspective</a:t>
            </a:r>
            <a:r>
              <a:rPr lang="en-US" dirty="0"/>
              <a:t>.</a:t>
            </a:r>
            <a:r>
              <a:rPr lang="en-US" dirty="0" smtClean="0"/>
              <a:t> Long term oriented societies attach more importance to the </a:t>
            </a:r>
            <a:r>
              <a:rPr lang="en-US" dirty="0" smtClean="0">
                <a:solidFill>
                  <a:srgbClr val="FF0000"/>
                </a:solidFill>
              </a:rPr>
              <a:t>future.</a:t>
            </a:r>
            <a:r>
              <a:rPr lang="en-US" dirty="0" smtClean="0"/>
              <a:t> In short term oriented societies, the </a:t>
            </a:r>
            <a:r>
              <a:rPr lang="en-US" dirty="0" smtClean="0">
                <a:solidFill>
                  <a:srgbClr val="FF0000"/>
                </a:solidFill>
              </a:rPr>
              <a:t>past and the present</a:t>
            </a:r>
            <a:r>
              <a:rPr lang="pl-PL" dirty="0" smtClean="0">
                <a:solidFill>
                  <a:srgbClr val="FF0000"/>
                </a:solidFill>
              </a:rPr>
              <a:t> are more valued</a:t>
            </a:r>
            <a:r>
              <a:rPr lang="en-US" dirty="0">
                <a:solidFill>
                  <a:srgbClr val="FF0000"/>
                </a:solidFill>
              </a:rPr>
              <a:t>.</a:t>
            </a:r>
          </a:p>
        </p:txBody>
      </p:sp>
      <p:sp>
        <p:nvSpPr>
          <p:cNvPr id="4" name="Action Button: Custom 3">
            <a:hlinkClick r:id="" action="ppaction://noaction" highlightClick="1"/>
          </p:cNvPr>
          <p:cNvSpPr/>
          <p:nvPr/>
        </p:nvSpPr>
        <p:spPr>
          <a:xfrm>
            <a:off x="134697" y="5071634"/>
            <a:ext cx="3042282" cy="1892174"/>
          </a:xfrm>
          <a:prstGeom prst="actionButtonBlank">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a:xfrm>
            <a:off x="600456" y="0"/>
            <a:ext cx="10972800" cy="1143000"/>
          </a:xfrm>
        </p:spPr>
        <p:txBody>
          <a:bodyPr/>
          <a:lstStyle/>
          <a:p>
            <a:r>
              <a:rPr lang="en-US" dirty="0" smtClean="0"/>
              <a:t>Long vs. Short Term Orientation </a:t>
            </a:r>
            <a:endParaRPr lang="pl-PL" dirty="0"/>
          </a:p>
        </p:txBody>
      </p:sp>
      <p:graphicFrame>
        <p:nvGraphicFramePr>
          <p:cNvPr id="4" name="Symbol zastępczy zawartości 3"/>
          <p:cNvGraphicFramePr>
            <a:graphicFrameLocks noGrp="1"/>
          </p:cNvGraphicFramePr>
          <p:nvPr>
            <p:ph idx="1"/>
            <p:extLst>
              <p:ext uri="{D42A27DB-BD31-4B8C-83A1-F6EECF244321}">
                <p14:modId xmlns:p14="http://schemas.microsoft.com/office/powerpoint/2010/main" val="4270384044"/>
              </p:ext>
            </p:extLst>
          </p:nvPr>
        </p:nvGraphicFramePr>
        <p:xfrm>
          <a:off x="1972056" y="1012728"/>
          <a:ext cx="8229600" cy="4211320"/>
        </p:xfrm>
        <a:graphic>
          <a:graphicData uri="http://schemas.openxmlformats.org/drawingml/2006/table">
            <a:tbl>
              <a:tblPr firstRow="1" bandRow="1">
                <a:tableStyleId>{00A15C55-8517-42AA-B614-E9B94910E393}</a:tableStyleId>
              </a:tblPr>
              <a:tblGrid>
                <a:gridCol w="4114800"/>
                <a:gridCol w="4114800"/>
              </a:tblGrid>
              <a:tr h="370840">
                <a:tc>
                  <a:txBody>
                    <a:bodyPr/>
                    <a:lstStyle/>
                    <a:p>
                      <a:r>
                        <a:rPr lang="pl-PL" dirty="0" smtClean="0"/>
                        <a:t>Typical opinions of people fro</a:t>
                      </a:r>
                      <a:r>
                        <a:rPr lang="en-US" dirty="0" smtClean="0"/>
                        <a:t>m</a:t>
                      </a:r>
                      <a:r>
                        <a:rPr lang="pl-PL" dirty="0" smtClean="0"/>
                        <a:t> long term orientation cultur</a:t>
                      </a:r>
                      <a:r>
                        <a:rPr lang="en-US" dirty="0" smtClean="0"/>
                        <a:t>e</a:t>
                      </a:r>
                      <a:endParaRPr lang="pl-PL" dirty="0"/>
                    </a:p>
                  </a:txBody>
                  <a:tcPr/>
                </a:tc>
                <a:tc>
                  <a:txBody>
                    <a:bodyPr/>
                    <a:lstStyle/>
                    <a:p>
                      <a:r>
                        <a:rPr lang="pl-PL" dirty="0" smtClean="0"/>
                        <a:t>Typical opinions of</a:t>
                      </a:r>
                      <a:r>
                        <a:rPr lang="pl-PL" baseline="0" dirty="0" smtClean="0"/>
                        <a:t> people from s</a:t>
                      </a:r>
                      <a:r>
                        <a:rPr lang="pl-PL" dirty="0" smtClean="0"/>
                        <a:t>hort term orientation cultur</a:t>
                      </a:r>
                      <a:r>
                        <a:rPr lang="en-US" dirty="0" smtClean="0"/>
                        <a:t>e</a:t>
                      </a:r>
                      <a:endParaRPr lang="pl-PL" dirty="0"/>
                    </a:p>
                  </a:txBody>
                  <a:tcPr/>
                </a:tc>
              </a:tr>
              <a:tr h="370840">
                <a:tc>
                  <a:txBody>
                    <a:bodyPr/>
                    <a:lstStyle/>
                    <a:p>
                      <a:r>
                        <a:rPr lang="pl-PL" dirty="0" smtClean="0"/>
                        <a:t>Tradition needs to be adjusted to the present conditions</a:t>
                      </a:r>
                      <a:r>
                        <a:rPr lang="en-US" dirty="0" smtClean="0"/>
                        <a:t>.</a:t>
                      </a:r>
                      <a:endParaRPr lang="pl-PL" dirty="0"/>
                    </a:p>
                  </a:txBody>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pl-PL" dirty="0" smtClean="0"/>
                        <a:t>Respect for tradition</a:t>
                      </a:r>
                    </a:p>
                  </a:txBody>
                  <a:tcPr/>
                </a:tc>
              </a:tr>
              <a:tr h="370840">
                <a:tc>
                  <a:txBody>
                    <a:bodyPr/>
                    <a:lstStyle/>
                    <a:p>
                      <a:r>
                        <a:rPr lang="pl-PL" dirty="0" smtClean="0"/>
                        <a:t>Frugality</a:t>
                      </a:r>
                      <a:r>
                        <a:rPr lang="en-US" dirty="0" smtClean="0"/>
                        <a:t> (savings)</a:t>
                      </a:r>
                      <a:r>
                        <a:rPr lang="pl-PL" dirty="0" smtClean="0"/>
                        <a:t>,</a:t>
                      </a:r>
                      <a:r>
                        <a:rPr lang="en-US" baseline="0" dirty="0" smtClean="0"/>
                        <a:t> </a:t>
                      </a:r>
                      <a:r>
                        <a:rPr lang="pl-PL" dirty="0" smtClean="0"/>
                        <a:t>even meanness</a:t>
                      </a:r>
                      <a:endParaRPr lang="pl-PL" dirty="0"/>
                    </a:p>
                  </a:txBody>
                  <a:tcPr/>
                </a:tc>
                <a:tc>
                  <a:txBody>
                    <a:bodyPr/>
                    <a:lstStyle/>
                    <a:p>
                      <a:r>
                        <a:rPr lang="pl-PL" dirty="0" smtClean="0"/>
                        <a:t>A</a:t>
                      </a:r>
                      <a:r>
                        <a:rPr lang="pl-PL" baseline="0" dirty="0" smtClean="0"/>
                        <a:t> n</a:t>
                      </a:r>
                      <a:r>
                        <a:rPr lang="pl-PL" dirty="0" smtClean="0"/>
                        <a:t>eed to behave as others do </a:t>
                      </a:r>
                      <a:r>
                        <a:rPr lang="pl-PL" baseline="0" dirty="0" smtClean="0"/>
                        <a:t>regardless of  consequence</a:t>
                      </a:r>
                      <a:r>
                        <a:rPr lang="en-US" baseline="0" dirty="0" smtClean="0"/>
                        <a:t>s </a:t>
                      </a:r>
                      <a:r>
                        <a:rPr lang="en-US" baseline="0" dirty="0" smtClean="0">
                          <a:solidFill>
                            <a:srgbClr val="FF0000"/>
                          </a:solidFill>
                        </a:rPr>
                        <a:t>(Result)</a:t>
                      </a:r>
                      <a:endParaRPr lang="pl-PL" dirty="0">
                        <a:solidFill>
                          <a:srgbClr val="FF0000"/>
                        </a:solidFill>
                      </a:endParaRPr>
                    </a:p>
                  </a:txBody>
                  <a:tcPr/>
                </a:tc>
              </a:tr>
              <a:tr h="370840">
                <a:tc>
                  <a:txBody>
                    <a:bodyPr/>
                    <a:lstStyle/>
                    <a:p>
                      <a:r>
                        <a:rPr lang="pl-PL" dirty="0" smtClean="0"/>
                        <a:t>Expecting</a:t>
                      </a:r>
                      <a:r>
                        <a:rPr lang="pl-PL" baseline="0" dirty="0" smtClean="0"/>
                        <a:t> delayed</a:t>
                      </a:r>
                      <a:r>
                        <a:rPr lang="pl-PL" dirty="0" smtClean="0"/>
                        <a:t> gratificatio</a:t>
                      </a:r>
                      <a:r>
                        <a:rPr lang="en-US" dirty="0" smtClean="0"/>
                        <a:t>n </a:t>
                      </a:r>
                      <a:r>
                        <a:rPr lang="en-US" dirty="0" smtClean="0">
                          <a:solidFill>
                            <a:srgbClr val="FF0000"/>
                          </a:solidFill>
                        </a:rPr>
                        <a:t>(Can</a:t>
                      </a:r>
                      <a:r>
                        <a:rPr lang="en-US" baseline="0" dirty="0" smtClean="0">
                          <a:solidFill>
                            <a:srgbClr val="FF0000"/>
                          </a:solidFill>
                        </a:rPr>
                        <a:t> wait for satisficed result</a:t>
                      </a:r>
                      <a:r>
                        <a:rPr lang="en-US" dirty="0" smtClean="0">
                          <a:solidFill>
                            <a:srgbClr val="FF0000"/>
                          </a:solidFill>
                        </a:rPr>
                        <a:t>)</a:t>
                      </a:r>
                      <a:r>
                        <a:rPr lang="en-US" baseline="0" dirty="0" smtClean="0">
                          <a:solidFill>
                            <a:srgbClr val="FF0000"/>
                          </a:solidFill>
                        </a:rPr>
                        <a:t> </a:t>
                      </a:r>
                      <a:endParaRPr lang="pl-PL" dirty="0">
                        <a:solidFill>
                          <a:srgbClr val="FF0000"/>
                        </a:solidFill>
                      </a:endParaRPr>
                    </a:p>
                  </a:txBody>
                  <a:tcPr/>
                </a:tc>
                <a:tc>
                  <a:txBody>
                    <a:bodyPr/>
                    <a:lstStyle/>
                    <a:p>
                      <a:r>
                        <a:rPr lang="pl-PL" dirty="0" smtClean="0"/>
                        <a:t>Expecting immediate gratificatio</a:t>
                      </a:r>
                      <a:r>
                        <a:rPr lang="en-US" dirty="0" smtClean="0"/>
                        <a:t>n </a:t>
                      </a:r>
                      <a:r>
                        <a:rPr lang="en-US" dirty="0" smtClean="0">
                          <a:solidFill>
                            <a:srgbClr val="FF0000"/>
                          </a:solidFill>
                        </a:rPr>
                        <a:t>(believe in immediate</a:t>
                      </a:r>
                      <a:r>
                        <a:rPr lang="en-US" baseline="0" dirty="0" smtClean="0">
                          <a:solidFill>
                            <a:srgbClr val="FF0000"/>
                          </a:solidFill>
                        </a:rPr>
                        <a:t> satisfied result)</a:t>
                      </a:r>
                      <a:endParaRPr lang="pl-PL" dirty="0">
                        <a:solidFill>
                          <a:srgbClr val="FF0000"/>
                        </a:solidFill>
                      </a:endParaRPr>
                    </a:p>
                  </a:txBody>
                  <a:tcPr/>
                </a:tc>
              </a:tr>
              <a:tr h="370840">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pl-PL" dirty="0" smtClean="0"/>
                        <a:t>Importance</a:t>
                      </a:r>
                      <a:r>
                        <a:rPr lang="pl-PL" baseline="0" dirty="0" smtClean="0"/>
                        <a:t> of preserving one’s ow</a:t>
                      </a:r>
                      <a:r>
                        <a:rPr lang="en-US" baseline="0" dirty="0" smtClean="0"/>
                        <a:t>n</a:t>
                      </a:r>
                      <a:r>
                        <a:rPr lang="pl-PL" baseline="0" dirty="0" smtClean="0"/>
                        <a:t> face</a:t>
                      </a:r>
                      <a:endParaRPr lang="pl-PL" dirty="0" smtClean="0"/>
                    </a:p>
                  </a:txBody>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pl-PL" dirty="0" smtClean="0"/>
                        <a:t>Do anything to achieve a goa</a:t>
                      </a:r>
                      <a:r>
                        <a:rPr lang="en-US" dirty="0" smtClean="0"/>
                        <a:t>l</a:t>
                      </a:r>
                      <a:endParaRPr lang="pl-PL" dirty="0" smtClean="0"/>
                    </a:p>
                  </a:txBody>
                  <a:tcPr/>
                </a:tc>
              </a:tr>
              <a:tr h="370840">
                <a:tc>
                  <a:txBody>
                    <a:bodyPr/>
                    <a:lstStyle/>
                    <a:p>
                      <a:r>
                        <a:rPr lang="pl-PL" dirty="0" smtClean="0"/>
                        <a:t>Saving</a:t>
                      </a:r>
                      <a:r>
                        <a:rPr lang="pl-PL" baseline="0" dirty="0" smtClean="0"/>
                        <a:t> for future investment</a:t>
                      </a:r>
                      <a:r>
                        <a:rPr lang="en-US" baseline="0" dirty="0" smtClean="0"/>
                        <a:t>s</a:t>
                      </a:r>
                      <a:endParaRPr lang="pl-PL" dirty="0"/>
                    </a:p>
                  </a:txBody>
                  <a:tcPr/>
                </a:tc>
                <a:tc>
                  <a:txBody>
                    <a:bodyPr/>
                    <a:lstStyle/>
                    <a:p>
                      <a:r>
                        <a:rPr lang="pl-PL" dirty="0" smtClean="0"/>
                        <a:t>No</a:t>
                      </a:r>
                      <a:r>
                        <a:rPr lang="pl-PL" baseline="0" dirty="0" smtClean="0"/>
                        <a:t> money saved for investments</a:t>
                      </a:r>
                      <a:endParaRPr lang="pl-PL" dirty="0"/>
                    </a:p>
                  </a:txBody>
                  <a:tcPr/>
                </a:tc>
              </a:tr>
              <a:tr h="370840">
                <a:tc>
                  <a:txBody>
                    <a:bodyPr/>
                    <a:lstStyle/>
                    <a:p>
                      <a:r>
                        <a:rPr lang="pl-PL" dirty="0" smtClean="0"/>
                        <a:t>Fulfilling social obligations</a:t>
                      </a:r>
                      <a:r>
                        <a:rPr lang="pl-PL" baseline="0" dirty="0" smtClean="0"/>
                        <a:t> within reaso</a:t>
                      </a:r>
                      <a:r>
                        <a:rPr lang="en-US" baseline="0" dirty="0" smtClean="0"/>
                        <a:t>n </a:t>
                      </a:r>
                      <a:r>
                        <a:rPr lang="en-US" baseline="0" dirty="0" smtClean="0">
                          <a:solidFill>
                            <a:srgbClr val="FF0000"/>
                          </a:solidFill>
                        </a:rPr>
                        <a:t>(Limited)</a:t>
                      </a:r>
                      <a:endParaRPr lang="pl-PL" dirty="0">
                        <a:solidFill>
                          <a:srgbClr val="FF0000"/>
                        </a:solidFill>
                      </a:endParaRPr>
                    </a:p>
                  </a:txBody>
                  <a:tcPr/>
                </a:tc>
                <a:tc>
                  <a:txBody>
                    <a:bodyPr/>
                    <a:lstStyle/>
                    <a:p>
                      <a:r>
                        <a:rPr lang="pl-PL" dirty="0" smtClean="0"/>
                        <a:t>Fulfilling social</a:t>
                      </a:r>
                      <a:r>
                        <a:rPr lang="pl-PL" baseline="0" dirty="0" smtClean="0"/>
                        <a:t> obligations no matter the cos</a:t>
                      </a:r>
                      <a:r>
                        <a:rPr lang="en-US" baseline="0" dirty="0" smtClean="0"/>
                        <a:t>t</a:t>
                      </a:r>
                      <a:endParaRPr lang="pl-PL" dirty="0"/>
                    </a:p>
                  </a:txBody>
                  <a:tcPr/>
                </a:tc>
              </a:tr>
            </a:tbl>
          </a:graphicData>
        </a:graphic>
      </p:graphicFrame>
      <p:sp>
        <p:nvSpPr>
          <p:cNvPr id="5" name="Action Button: Custom 4">
            <a:hlinkClick r:id="" action="ppaction://noaction" highlightClick="1"/>
          </p:cNvPr>
          <p:cNvSpPr/>
          <p:nvPr/>
        </p:nvSpPr>
        <p:spPr>
          <a:xfrm>
            <a:off x="134697" y="5071634"/>
            <a:ext cx="3042282" cy="1892174"/>
          </a:xfrm>
          <a:prstGeom prst="actionButtonBlank">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Indulgence versus Restraint (IND)</a:t>
            </a:r>
          </a:p>
        </p:txBody>
      </p:sp>
      <p:sp>
        <p:nvSpPr>
          <p:cNvPr id="3" name="Rectangle 2"/>
          <p:cNvSpPr/>
          <p:nvPr/>
        </p:nvSpPr>
        <p:spPr>
          <a:xfrm>
            <a:off x="954024" y="1417638"/>
            <a:ext cx="10311384" cy="3046988"/>
          </a:xfrm>
          <a:prstGeom prst="rect">
            <a:avLst/>
          </a:prstGeom>
        </p:spPr>
        <p:txBody>
          <a:bodyPr wrap="square">
            <a:spAutoFit/>
          </a:bodyPr>
          <a:lstStyle/>
          <a:p>
            <a:pPr algn="just"/>
            <a:r>
              <a:rPr lang="en-US" sz="3200" dirty="0" smtClean="0"/>
              <a:t>• </a:t>
            </a:r>
            <a:r>
              <a:rPr lang="en-US" sz="3200" dirty="0"/>
              <a:t>Indulgence stands for a </a:t>
            </a:r>
            <a:r>
              <a:rPr lang="en-US" sz="3200" b="1" dirty="0">
                <a:solidFill>
                  <a:srgbClr val="C00000"/>
                </a:solidFill>
              </a:rPr>
              <a:t>society that allows relatively free gratification of basic and natural human drives related to enjoying life and having fun.</a:t>
            </a:r>
            <a:r>
              <a:rPr lang="en-US" sz="3200" dirty="0">
                <a:solidFill>
                  <a:srgbClr val="C00000"/>
                </a:solidFill>
              </a:rPr>
              <a:t> </a:t>
            </a:r>
            <a:endParaRPr lang="en-US" sz="3200" dirty="0" smtClean="0">
              <a:solidFill>
                <a:srgbClr val="C00000"/>
              </a:solidFill>
            </a:endParaRPr>
          </a:p>
          <a:p>
            <a:pPr algn="just"/>
            <a:r>
              <a:rPr lang="en-US" sz="3200" dirty="0" smtClean="0"/>
              <a:t>• </a:t>
            </a:r>
            <a:r>
              <a:rPr lang="en-US" sz="3200" dirty="0"/>
              <a:t>Restraint stands for a </a:t>
            </a:r>
            <a:r>
              <a:rPr lang="en-US" sz="3200" b="1" dirty="0"/>
              <a:t>society that suppresses gratification of needs and regulates it by means of strict social norms.</a:t>
            </a:r>
          </a:p>
        </p:txBody>
      </p:sp>
      <p:sp>
        <p:nvSpPr>
          <p:cNvPr id="4" name="Action Button: Custom 3">
            <a:hlinkClick r:id="" action="ppaction://noaction" highlightClick="1"/>
          </p:cNvPr>
          <p:cNvSpPr/>
          <p:nvPr/>
        </p:nvSpPr>
        <p:spPr>
          <a:xfrm>
            <a:off x="134697" y="5071634"/>
            <a:ext cx="3042282" cy="1892174"/>
          </a:xfrm>
          <a:prstGeom prst="actionButtonBlank">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556278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ndulgent societies • People feel healthier and happier • A perception of personal lif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0284" y="584780"/>
            <a:ext cx="10014469" cy="5633140"/>
          </a:xfrm>
          <a:prstGeom prst="rect">
            <a:avLst/>
          </a:prstGeom>
          <a:noFill/>
          <a:extLst>
            <a:ext uri="{909E8E84-426E-40DD-AFC4-6F175D3DCCD1}">
              <a14:hiddenFill xmlns:a14="http://schemas.microsoft.com/office/drawing/2010/main">
                <a:solidFill>
                  <a:srgbClr val="FFFFFF"/>
                </a:solidFill>
              </a14:hiddenFill>
            </a:ext>
          </a:extLst>
        </p:spPr>
      </p:pic>
      <p:sp>
        <p:nvSpPr>
          <p:cNvPr id="3" name="Action Button: Custom 2">
            <a:hlinkClick r:id="" action="ppaction://noaction" highlightClick="1"/>
          </p:cNvPr>
          <p:cNvSpPr/>
          <p:nvPr/>
        </p:nvSpPr>
        <p:spPr>
          <a:xfrm>
            <a:off x="9054253" y="-273449"/>
            <a:ext cx="3042282" cy="1892174"/>
          </a:xfrm>
          <a:prstGeom prst="actionButtonBlank">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912368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0577" t="17043" r="16731" b="50340"/>
          <a:stretch/>
        </p:blipFill>
        <p:spPr>
          <a:xfrm>
            <a:off x="1180407" y="548639"/>
            <a:ext cx="7420034" cy="5769034"/>
          </a:xfrm>
          <a:prstGeom prst="rect">
            <a:avLst/>
          </a:prstGeom>
        </p:spPr>
      </p:pic>
      <p:sp>
        <p:nvSpPr>
          <p:cNvPr id="3" name="Action Button: Custom 2">
            <a:hlinkClick r:id="" action="ppaction://noaction" highlightClick="1"/>
          </p:cNvPr>
          <p:cNvSpPr/>
          <p:nvPr/>
        </p:nvSpPr>
        <p:spPr>
          <a:xfrm>
            <a:off x="8838122" y="-33251"/>
            <a:ext cx="3042282" cy="1892174"/>
          </a:xfrm>
          <a:prstGeom prst="actionButtonBlank">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001704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5759" y="465343"/>
            <a:ext cx="11604567" cy="4278094"/>
          </a:xfrm>
          <a:prstGeom prst="rect">
            <a:avLst/>
          </a:prstGeom>
        </p:spPr>
        <p:txBody>
          <a:bodyPr wrap="square">
            <a:spAutoFit/>
          </a:bodyPr>
          <a:lstStyle/>
          <a:p>
            <a:pPr algn="ctr"/>
            <a:r>
              <a:rPr lang="en-US" sz="4000" b="1" dirty="0"/>
              <a:t>Interdependence of cultural </a:t>
            </a:r>
            <a:r>
              <a:rPr lang="en-US" sz="4000" b="1" dirty="0" smtClean="0"/>
              <a:t>dimensions</a:t>
            </a:r>
          </a:p>
          <a:p>
            <a:pPr algn="ctr"/>
            <a:endParaRPr lang="en-US" sz="4000" b="1" dirty="0" smtClean="0"/>
          </a:p>
          <a:p>
            <a:r>
              <a:rPr lang="en-US" sz="3200" dirty="0" smtClean="0"/>
              <a:t> </a:t>
            </a:r>
            <a:r>
              <a:rPr lang="en-US" sz="3200" dirty="0"/>
              <a:t>• Generally, the more individualistic a culture is, the lower it measures in power distance</a:t>
            </a:r>
            <a:r>
              <a:rPr lang="en-US" sz="3200" dirty="0" smtClean="0"/>
              <a:t>.</a:t>
            </a:r>
          </a:p>
          <a:p>
            <a:r>
              <a:rPr lang="en-US" sz="3200" dirty="0" smtClean="0"/>
              <a:t> </a:t>
            </a:r>
            <a:r>
              <a:rPr lang="en-US" sz="3200" dirty="0"/>
              <a:t>• The more </a:t>
            </a:r>
            <a:r>
              <a:rPr lang="en-US" sz="3200" dirty="0" smtClean="0"/>
              <a:t>industrialized </a:t>
            </a:r>
            <a:r>
              <a:rPr lang="en-US" sz="3200" dirty="0"/>
              <a:t>a nation is, the more individualistic its members are</a:t>
            </a:r>
            <a:r>
              <a:rPr lang="en-US" sz="3200" dirty="0" smtClean="0"/>
              <a:t>.</a:t>
            </a:r>
          </a:p>
          <a:p>
            <a:r>
              <a:rPr lang="en-US" sz="3200" dirty="0" smtClean="0"/>
              <a:t> </a:t>
            </a:r>
            <a:r>
              <a:rPr lang="en-US" sz="3200" dirty="0"/>
              <a:t>• Many scholars argue that IDV is the fundamental, most distinctive cultural value by which cultural differences can be explained</a:t>
            </a:r>
          </a:p>
        </p:txBody>
      </p:sp>
      <p:sp>
        <p:nvSpPr>
          <p:cNvPr id="3" name="Action Button: Custom 2">
            <a:hlinkClick r:id="" action="ppaction://noaction" highlightClick="1"/>
          </p:cNvPr>
          <p:cNvSpPr/>
          <p:nvPr/>
        </p:nvSpPr>
        <p:spPr>
          <a:xfrm>
            <a:off x="4224558" y="5062451"/>
            <a:ext cx="3042282" cy="1892174"/>
          </a:xfrm>
          <a:prstGeom prst="actionButtonBlank">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102740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925252" y="1457285"/>
            <a:ext cx="5024120" cy="4523674"/>
          </a:xfrm>
        </p:spPr>
        <p:txBody>
          <a:bodyPr/>
          <a:lstStyle/>
          <a:p>
            <a:pPr>
              <a:lnSpc>
                <a:spcPct val="107000"/>
              </a:lnSpc>
              <a:spcAft>
                <a:spcPts val="750"/>
              </a:spcAft>
            </a:pPr>
            <a:r>
              <a:rPr lang="en-US" sz="2000" b="1" dirty="0">
                <a:solidFill>
                  <a:srgbClr val="1F2A44"/>
                </a:solidFill>
                <a:latin typeface="Arial" panose="020B0604020202020204" pitchFamily="34" charset="0"/>
                <a:ea typeface="Times New Roman" panose="02020603050405020304" pitchFamily="18" charset="0"/>
                <a:cs typeface="Times New Roman" panose="02020603050405020304" pitchFamily="18" charset="0"/>
              </a:rPr>
              <a:t>1. In which country do people have to be most loyal to the group?</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600"/>
              </a:spcAft>
              <a:buSzPts val="1000"/>
              <a:buFont typeface="Symbol" panose="05050102010706020507" pitchFamily="18" charset="2"/>
              <a:buChar char=""/>
              <a:tabLst>
                <a:tab pos="457200" algn="l"/>
              </a:tabLst>
            </a:pPr>
            <a:r>
              <a:rPr lang="en-US" sz="2000" dirty="0">
                <a:solidFill>
                  <a:srgbClr val="1E2A44"/>
                </a:solidFill>
                <a:latin typeface="Arial" panose="020B0604020202020204" pitchFamily="34" charset="0"/>
                <a:ea typeface="Times New Roman" panose="02020603050405020304" pitchFamily="18" charset="0"/>
                <a:cs typeface="Times New Roman" panose="02020603050405020304" pitchFamily="18" charset="0"/>
              </a:rPr>
              <a:t> South Korea</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600"/>
              </a:spcAft>
              <a:buSzPts val="1000"/>
              <a:buFont typeface="Symbol" panose="05050102010706020507" pitchFamily="18" charset="2"/>
              <a:buChar char=""/>
              <a:tabLst>
                <a:tab pos="457200" algn="l"/>
              </a:tabLst>
            </a:pPr>
            <a:r>
              <a:rPr lang="en-US" sz="2000" dirty="0">
                <a:solidFill>
                  <a:srgbClr val="1E2A44"/>
                </a:solidFill>
                <a:latin typeface="Arial" panose="020B0604020202020204" pitchFamily="34" charset="0"/>
                <a:ea typeface="Times New Roman" panose="02020603050405020304" pitchFamily="18" charset="0"/>
                <a:cs typeface="Times New Roman" panose="02020603050405020304" pitchFamily="18" charset="0"/>
              </a:rPr>
              <a:t> The UK</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600"/>
              </a:spcAft>
              <a:buSzPts val="1000"/>
              <a:buFont typeface="Symbol" panose="05050102010706020507" pitchFamily="18" charset="2"/>
              <a:buChar char=""/>
              <a:tabLst>
                <a:tab pos="457200" algn="l"/>
              </a:tabLst>
            </a:pPr>
            <a:r>
              <a:rPr lang="en-US" sz="2000" dirty="0">
                <a:solidFill>
                  <a:srgbClr val="1E2A44"/>
                </a:solidFill>
                <a:latin typeface="Arial" panose="020B0604020202020204" pitchFamily="34" charset="0"/>
                <a:ea typeface="Times New Roman" panose="02020603050405020304" pitchFamily="18" charset="0"/>
                <a:cs typeface="Times New Roman" panose="02020603050405020304" pitchFamily="18" charset="0"/>
              </a:rPr>
              <a:t> Hungary</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750"/>
              </a:spcAft>
            </a:pPr>
            <a:r>
              <a:rPr lang="en-US" sz="2000" b="1" dirty="0">
                <a:solidFill>
                  <a:srgbClr val="1F2A44"/>
                </a:solidFill>
                <a:latin typeface="Arial" panose="020B0604020202020204" pitchFamily="34" charset="0"/>
                <a:ea typeface="Times New Roman" panose="02020603050405020304" pitchFamily="18" charset="0"/>
                <a:cs typeface="Times New Roman" panose="02020603050405020304" pitchFamily="18" charset="0"/>
              </a:rPr>
              <a:t>2. Being proud of yourself is called:</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600"/>
              </a:spcAft>
              <a:buSzPts val="1000"/>
              <a:buFont typeface="Symbol" panose="05050102010706020507" pitchFamily="18" charset="2"/>
              <a:buChar char=""/>
              <a:tabLst>
                <a:tab pos="457200" algn="l"/>
              </a:tabLst>
            </a:pPr>
            <a:r>
              <a:rPr lang="en-US" sz="2000" dirty="0">
                <a:solidFill>
                  <a:srgbClr val="1E2A44"/>
                </a:solidFill>
                <a:latin typeface="Arial" panose="020B0604020202020204" pitchFamily="34" charset="0"/>
                <a:ea typeface="Times New Roman" panose="02020603050405020304" pitchFamily="18" charset="0"/>
                <a:cs typeface="Times New Roman" panose="02020603050405020304" pitchFamily="18" charset="0"/>
              </a:rPr>
              <a:t> Monumentalism</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600"/>
              </a:spcAft>
              <a:buSzPts val="1000"/>
              <a:buFont typeface="Symbol" panose="05050102010706020507" pitchFamily="18" charset="2"/>
              <a:buChar char=""/>
              <a:tabLst>
                <a:tab pos="457200" algn="l"/>
              </a:tabLst>
            </a:pPr>
            <a:r>
              <a:rPr lang="en-US" sz="2000" dirty="0">
                <a:solidFill>
                  <a:srgbClr val="1E2A44"/>
                </a:solidFill>
                <a:latin typeface="Arial" panose="020B0604020202020204" pitchFamily="34" charset="0"/>
                <a:ea typeface="Times New Roman" panose="02020603050405020304" pitchFamily="18" charset="0"/>
                <a:cs typeface="Times New Roman" panose="02020603050405020304" pitchFamily="18" charset="0"/>
              </a:rPr>
              <a:t> Flexibility</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750"/>
              </a:spcAft>
            </a:pPr>
            <a:r>
              <a:rPr lang="en-US" sz="2000" b="1" dirty="0">
                <a:solidFill>
                  <a:srgbClr val="1F2A44"/>
                </a:solidFill>
                <a:latin typeface="Arial" panose="020B0604020202020204" pitchFamily="34" charset="0"/>
                <a:ea typeface="Times New Roman" panose="02020603050405020304" pitchFamily="18" charset="0"/>
                <a:cs typeface="Times New Roman" panose="02020603050405020304" pitchFamily="18" charset="0"/>
              </a:rPr>
              <a:t>3. Which cultural group is happier?</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600"/>
              </a:spcAft>
              <a:buSzPts val="1000"/>
              <a:buFont typeface="Symbol" panose="05050102010706020507" pitchFamily="18" charset="2"/>
              <a:buChar char=""/>
              <a:tabLst>
                <a:tab pos="457200" algn="l"/>
              </a:tabLst>
            </a:pPr>
            <a:r>
              <a:rPr lang="en-US" sz="2000" dirty="0">
                <a:solidFill>
                  <a:srgbClr val="1E2A44"/>
                </a:solidFill>
                <a:latin typeface="Arial" panose="020B0604020202020204" pitchFamily="34" charset="0"/>
                <a:ea typeface="Times New Roman" panose="02020603050405020304" pitchFamily="18" charset="0"/>
                <a:cs typeface="Times New Roman" panose="02020603050405020304" pitchFamily="18" charset="0"/>
              </a:rPr>
              <a:t> Latin America</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600"/>
              </a:spcAft>
              <a:buSzPts val="1000"/>
              <a:buFont typeface="Symbol" panose="05050102010706020507" pitchFamily="18" charset="2"/>
              <a:buChar char=""/>
              <a:tabLst>
                <a:tab pos="457200" algn="l"/>
              </a:tabLst>
            </a:pPr>
            <a:r>
              <a:rPr lang="en-US" sz="2000" dirty="0">
                <a:solidFill>
                  <a:srgbClr val="1E2A44"/>
                </a:solidFill>
                <a:latin typeface="Arial" panose="020B0604020202020204" pitchFamily="34" charset="0"/>
                <a:ea typeface="Times New Roman" panose="02020603050405020304" pitchFamily="18" charset="0"/>
                <a:cs typeface="Times New Roman" panose="02020603050405020304" pitchFamily="18" charset="0"/>
              </a:rPr>
              <a:t> East Asia</a:t>
            </a:r>
            <a:endParaRPr lang="en-US" sz="18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p:cNvSpPr>
            <a:spLocks noGrp="1"/>
          </p:cNvSpPr>
          <p:nvPr>
            <p:ph sz="half" idx="3"/>
          </p:nvPr>
        </p:nvSpPr>
        <p:spPr>
          <a:xfrm>
            <a:off x="6250940" y="1457285"/>
            <a:ext cx="5023484" cy="4299318"/>
          </a:xfrm>
        </p:spPr>
        <p:txBody>
          <a:bodyPr/>
          <a:lstStyle/>
          <a:p>
            <a:pPr>
              <a:lnSpc>
                <a:spcPct val="107000"/>
              </a:lnSpc>
              <a:spcAft>
                <a:spcPts val="750"/>
              </a:spcAft>
            </a:pPr>
            <a:r>
              <a:rPr lang="en-US" b="1" dirty="0">
                <a:solidFill>
                  <a:srgbClr val="1E2A44"/>
                </a:solidFill>
                <a:latin typeface="Arial" panose="020B0604020202020204" pitchFamily="34" charset="0"/>
                <a:ea typeface="Times New Roman" panose="02020603050405020304" pitchFamily="18" charset="0"/>
                <a:cs typeface="Times New Roman" panose="02020603050405020304" pitchFamily="18" charset="0"/>
              </a:rPr>
              <a:t>4. The cultural dimension “Power Distance” is related to the different solutions to the basic problem of human inequality.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600"/>
              </a:spcAft>
              <a:buSzPts val="1000"/>
              <a:buFont typeface="Symbol" panose="05050102010706020507" pitchFamily="18" charset="2"/>
              <a:buChar char=""/>
              <a:tabLst>
                <a:tab pos="457200" algn="l"/>
              </a:tabLst>
            </a:pPr>
            <a:r>
              <a:rPr lang="en-US" dirty="0">
                <a:solidFill>
                  <a:srgbClr val="1E2A44"/>
                </a:solidFill>
                <a:latin typeface="Arial" panose="020B0604020202020204" pitchFamily="34" charset="0"/>
                <a:ea typeface="Times New Roman" panose="02020603050405020304" pitchFamily="18" charset="0"/>
                <a:cs typeface="Times New Roman" panose="02020603050405020304" pitchFamily="18" charset="0"/>
              </a:rPr>
              <a:t> True</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600"/>
              </a:spcAft>
              <a:buSzPts val="1000"/>
              <a:buFont typeface="Symbol" panose="05050102010706020507" pitchFamily="18" charset="2"/>
              <a:buChar char=""/>
              <a:tabLst>
                <a:tab pos="457200" algn="l"/>
              </a:tabLst>
            </a:pPr>
            <a:r>
              <a:rPr lang="en-US" dirty="0">
                <a:solidFill>
                  <a:srgbClr val="1E2A44"/>
                </a:solidFill>
                <a:latin typeface="Arial" panose="020B0604020202020204" pitchFamily="34" charset="0"/>
                <a:ea typeface="Times New Roman" panose="02020603050405020304" pitchFamily="18" charset="0"/>
                <a:cs typeface="Times New Roman" panose="02020603050405020304" pitchFamily="18" charset="0"/>
              </a:rPr>
              <a:t> False</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750"/>
              </a:spcAft>
            </a:pPr>
            <a:r>
              <a:rPr lang="en-US" b="1" dirty="0">
                <a:solidFill>
                  <a:srgbClr val="1E2A44"/>
                </a:solidFill>
                <a:latin typeface="Arial" panose="020B0604020202020204" pitchFamily="34" charset="0"/>
                <a:ea typeface="Times New Roman" panose="02020603050405020304" pitchFamily="18" charset="0"/>
                <a:cs typeface="Times New Roman" panose="02020603050405020304" pitchFamily="18" charset="0"/>
              </a:rPr>
              <a:t>5. If you are from Long-Term Oriented society, you should:</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600"/>
              </a:spcAft>
              <a:buSzPts val="1000"/>
              <a:buFont typeface="Symbol" panose="05050102010706020507" pitchFamily="18" charset="2"/>
              <a:buChar char=""/>
              <a:tabLst>
                <a:tab pos="457200" algn="l"/>
              </a:tabLst>
            </a:pPr>
            <a:r>
              <a:rPr lang="en-US" dirty="0">
                <a:solidFill>
                  <a:srgbClr val="1E2A44"/>
                </a:solidFill>
                <a:latin typeface="Arial" panose="020B0604020202020204" pitchFamily="34" charset="0"/>
                <a:ea typeface="Times New Roman" panose="02020603050405020304" pitchFamily="18" charset="0"/>
                <a:cs typeface="Times New Roman" panose="02020603050405020304" pitchFamily="18" charset="0"/>
              </a:rPr>
              <a:t> Avoid talking too much about yourself.</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600"/>
              </a:spcAft>
              <a:buSzPts val="1000"/>
              <a:buFont typeface="Symbol" panose="05050102010706020507" pitchFamily="18" charset="2"/>
              <a:buChar char=""/>
              <a:tabLst>
                <a:tab pos="457200" algn="l"/>
              </a:tabLst>
            </a:pPr>
            <a:r>
              <a:rPr lang="en-US" dirty="0">
                <a:solidFill>
                  <a:srgbClr val="1E2A44"/>
                </a:solidFill>
                <a:latin typeface="Arial" panose="020B0604020202020204" pitchFamily="34" charset="0"/>
                <a:ea typeface="Times New Roman" panose="02020603050405020304" pitchFamily="18" charset="0"/>
                <a:cs typeface="Times New Roman" panose="02020603050405020304" pitchFamily="18" charset="0"/>
              </a:rPr>
              <a:t> Be less willing to compromise.</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600"/>
              </a:spcAft>
              <a:buSzPts val="1000"/>
              <a:buFont typeface="Symbol" panose="05050102010706020507" pitchFamily="18" charset="2"/>
              <a:buChar char=""/>
              <a:tabLst>
                <a:tab pos="457200" algn="l"/>
              </a:tabLst>
            </a:pPr>
            <a:r>
              <a:rPr lang="en-US" dirty="0">
                <a:solidFill>
                  <a:srgbClr val="1E2A44"/>
                </a:solidFill>
                <a:latin typeface="Arial" panose="020B0604020202020204" pitchFamily="34" charset="0"/>
                <a:ea typeface="Times New Roman" panose="02020603050405020304" pitchFamily="18" charset="0"/>
                <a:cs typeface="Times New Roman" panose="02020603050405020304" pitchFamily="18" charset="0"/>
              </a:rPr>
              <a:t> Not behave in a modest way.</a:t>
            </a:r>
            <a:endParaRPr lang="en-US" sz="18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p:cNvSpPr txBox="1"/>
          <p:nvPr/>
        </p:nvSpPr>
        <p:spPr>
          <a:xfrm>
            <a:off x="4891809" y="523700"/>
            <a:ext cx="2718262" cy="584775"/>
          </a:xfrm>
          <a:prstGeom prst="rect">
            <a:avLst/>
          </a:prstGeom>
          <a:noFill/>
        </p:spPr>
        <p:txBody>
          <a:bodyPr wrap="square" rtlCol="0">
            <a:spAutoFit/>
          </a:bodyPr>
          <a:lstStyle/>
          <a:p>
            <a:r>
              <a:rPr lang="en-US" sz="3200" b="1" dirty="0" smtClean="0">
                <a:solidFill>
                  <a:srgbClr val="0070C0"/>
                </a:solidFill>
              </a:rPr>
              <a:t>Class Activity 3</a:t>
            </a:r>
            <a:endParaRPr lang="en-US" sz="3200" b="1" dirty="0">
              <a:solidFill>
                <a:srgbClr val="0070C0"/>
              </a:solidFill>
            </a:endParaRPr>
          </a:p>
        </p:txBody>
      </p:sp>
      <p:sp>
        <p:nvSpPr>
          <p:cNvPr id="7" name="Action Button: Custom 6">
            <a:hlinkClick r:id="" action="ppaction://noaction" highlightClick="1"/>
          </p:cNvPr>
          <p:cNvSpPr/>
          <p:nvPr/>
        </p:nvSpPr>
        <p:spPr>
          <a:xfrm>
            <a:off x="8838122" y="-33251"/>
            <a:ext cx="3042282" cy="1892174"/>
          </a:xfrm>
          <a:prstGeom prst="actionButtonBlank">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79423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4309" y="1218600"/>
            <a:ext cx="10018713" cy="5182200"/>
          </a:xfrm>
        </p:spPr>
        <p:txBody>
          <a:bodyPr>
            <a:normAutofit/>
          </a:bodyPr>
          <a:lstStyle/>
          <a:p>
            <a:r>
              <a:rPr lang="en-US" b="1" dirty="0"/>
              <a:t>Introduction to the communication </a:t>
            </a:r>
            <a:r>
              <a:rPr lang="en-US" b="1" dirty="0" smtClean="0"/>
              <a:t>studies</a:t>
            </a:r>
          </a:p>
          <a:p>
            <a:r>
              <a:rPr lang="en-US" b="1" dirty="0"/>
              <a:t>Intercultural communication: culture as a frame for communication</a:t>
            </a:r>
            <a:r>
              <a:rPr lang="en-US" dirty="0"/>
              <a:t>	</a:t>
            </a:r>
          </a:p>
          <a:p>
            <a:r>
              <a:rPr lang="en-US" b="1" dirty="0"/>
              <a:t>Culture matters: the role of cultural factors in intercultural communication</a:t>
            </a:r>
            <a:r>
              <a:rPr lang="en-US" dirty="0"/>
              <a:t>	</a:t>
            </a:r>
          </a:p>
          <a:p>
            <a:r>
              <a:rPr lang="en-US" b="1" dirty="0"/>
              <a:t>Business etiquette and protocol: Do’s and Don’ts when conducting business in specific </a:t>
            </a:r>
            <a:r>
              <a:rPr lang="en-US" dirty="0"/>
              <a:t>	</a:t>
            </a:r>
          </a:p>
          <a:p>
            <a:r>
              <a:rPr lang="en-US" b="1" dirty="0"/>
              <a:t>Effective strategies for working in multicultural business environments</a:t>
            </a:r>
            <a:r>
              <a:rPr lang="en-US" dirty="0"/>
              <a:t>	</a:t>
            </a:r>
          </a:p>
          <a:p>
            <a:r>
              <a:rPr lang="en-US" b="1" dirty="0"/>
              <a:t>Summary session on the IACD MOOC </a:t>
            </a:r>
            <a:r>
              <a:rPr lang="en-US" dirty="0"/>
              <a:t>	</a:t>
            </a:r>
          </a:p>
          <a:p>
            <a:r>
              <a:rPr lang="en-US" b="1" dirty="0"/>
              <a:t>Tutorial: Creating a Digital Story</a:t>
            </a:r>
            <a:r>
              <a:rPr lang="en-US" dirty="0"/>
              <a:t>		</a:t>
            </a:r>
          </a:p>
        </p:txBody>
      </p:sp>
      <p:sp>
        <p:nvSpPr>
          <p:cNvPr id="4" name="Title 1"/>
          <p:cNvSpPr>
            <a:spLocks noGrp="1"/>
          </p:cNvSpPr>
          <p:nvPr>
            <p:ph type="title"/>
          </p:nvPr>
        </p:nvSpPr>
        <p:spPr>
          <a:xfrm>
            <a:off x="122765" y="195349"/>
            <a:ext cx="10018713" cy="1752599"/>
          </a:xfrm>
        </p:spPr>
        <p:txBody>
          <a:bodyPr/>
          <a:lstStyle/>
          <a:p>
            <a:r>
              <a:rPr lang="en-US" b="1" dirty="0" smtClean="0"/>
              <a:t>TOPICS TO BE COVERED </a:t>
            </a:r>
            <a:endParaRPr lang="en-US" b="1" dirty="0"/>
          </a:p>
        </p:txBody>
      </p:sp>
      <p:sp>
        <p:nvSpPr>
          <p:cNvPr id="5" name="Action Button: Custom 4">
            <a:hlinkClick r:id="" action="ppaction://noaction" highlightClick="1"/>
          </p:cNvPr>
          <p:cNvSpPr/>
          <p:nvPr/>
        </p:nvSpPr>
        <p:spPr>
          <a:xfrm>
            <a:off x="8746682" y="92311"/>
            <a:ext cx="3042282" cy="1892174"/>
          </a:xfrm>
          <a:prstGeom prst="actionButtonBlank">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113273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89215" y="2174947"/>
            <a:ext cx="9867207" cy="2554545"/>
          </a:xfrm>
          <a:prstGeom prst="rect">
            <a:avLst/>
          </a:prstGeom>
        </p:spPr>
        <p:txBody>
          <a:bodyPr wrap="square">
            <a:spAutoFit/>
          </a:bodyPr>
          <a:lstStyle/>
          <a:p>
            <a:pPr algn="ctr"/>
            <a:r>
              <a:rPr lang="en-US" sz="3200" b="1" dirty="0"/>
              <a:t>Watch the ten-minute video series with Geert Hofstede presenting the six dimensions of Hofstede model: </a:t>
            </a:r>
            <a:r>
              <a:rPr lang="en-US" sz="3200" dirty="0">
                <a:hlinkClick r:id="rId2"/>
              </a:rPr>
              <a:t>https://geerthofstede.com/training-consulting/onlinelectures</a:t>
            </a:r>
            <a:r>
              <a:rPr lang="en-US" sz="3200" dirty="0" smtClean="0">
                <a:hlinkClick r:id="rId2"/>
              </a:rPr>
              <a:t>/</a:t>
            </a:r>
            <a:r>
              <a:rPr lang="en-US" sz="3200" dirty="0" smtClean="0"/>
              <a:t>  </a:t>
            </a:r>
          </a:p>
          <a:p>
            <a:pPr algn="ctr"/>
            <a:endParaRPr lang="en-US" sz="3200" dirty="0"/>
          </a:p>
        </p:txBody>
      </p:sp>
      <p:sp>
        <p:nvSpPr>
          <p:cNvPr id="3" name="Action Button: Custom 2">
            <a:hlinkClick r:id="" action="ppaction://noaction" highlightClick="1"/>
          </p:cNvPr>
          <p:cNvSpPr/>
          <p:nvPr/>
        </p:nvSpPr>
        <p:spPr>
          <a:xfrm>
            <a:off x="8838122" y="-33251"/>
            <a:ext cx="3042282" cy="1892174"/>
          </a:xfrm>
          <a:prstGeom prst="actionButtonBlank">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427189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90203" y="695145"/>
            <a:ext cx="10715106" cy="1077218"/>
          </a:xfrm>
          <a:prstGeom prst="rect">
            <a:avLst/>
          </a:prstGeom>
        </p:spPr>
        <p:txBody>
          <a:bodyPr wrap="square">
            <a:spAutoFit/>
          </a:bodyPr>
          <a:lstStyle/>
          <a:p>
            <a:pPr algn="ctr"/>
            <a:r>
              <a:rPr lang="en-US" sz="2800" b="1" dirty="0" smtClean="0"/>
              <a:t>2</a:t>
            </a:r>
            <a:r>
              <a:rPr lang="en-US" sz="2800" b="1" dirty="0"/>
              <a:t>. </a:t>
            </a:r>
            <a:r>
              <a:rPr lang="en-US" sz="3200" b="1" dirty="0"/>
              <a:t>Complete the short questionnaire that follows. Choose one correct answer.</a:t>
            </a:r>
          </a:p>
        </p:txBody>
      </p:sp>
      <p:sp>
        <p:nvSpPr>
          <p:cNvPr id="3" name="Rectangle 2"/>
          <p:cNvSpPr/>
          <p:nvPr/>
        </p:nvSpPr>
        <p:spPr>
          <a:xfrm>
            <a:off x="777240" y="2296822"/>
            <a:ext cx="11089178" cy="3046988"/>
          </a:xfrm>
          <a:prstGeom prst="rect">
            <a:avLst/>
          </a:prstGeom>
        </p:spPr>
        <p:txBody>
          <a:bodyPr wrap="square">
            <a:spAutoFit/>
          </a:bodyPr>
          <a:lstStyle/>
          <a:p>
            <a:r>
              <a:rPr lang="en-US" sz="3200" b="1" dirty="0"/>
              <a:t>Which of the following statements applies to Large Power Distance</a:t>
            </a:r>
            <a:r>
              <a:rPr lang="en-US" sz="3200" b="1" dirty="0" smtClean="0"/>
              <a:t>?</a:t>
            </a:r>
          </a:p>
          <a:p>
            <a:r>
              <a:rPr lang="en-US" sz="3200" dirty="0" smtClean="0"/>
              <a:t> </a:t>
            </a:r>
          </a:p>
          <a:p>
            <a:r>
              <a:rPr lang="en-US" sz="3200" dirty="0" smtClean="0"/>
              <a:t>• </a:t>
            </a:r>
            <a:r>
              <a:rPr lang="en-US" sz="3200" dirty="0"/>
              <a:t>A. Children should learn to be independent. </a:t>
            </a:r>
            <a:endParaRPr lang="en-US" sz="3200" dirty="0" smtClean="0"/>
          </a:p>
          <a:p>
            <a:r>
              <a:rPr lang="en-US" sz="3200" b="1" dirty="0" smtClean="0">
                <a:solidFill>
                  <a:srgbClr val="FF0000"/>
                </a:solidFill>
              </a:rPr>
              <a:t>• </a:t>
            </a:r>
            <a:r>
              <a:rPr lang="en-US" sz="3200" b="1" dirty="0">
                <a:solidFill>
                  <a:srgbClr val="FF0000"/>
                </a:solidFill>
              </a:rPr>
              <a:t>B. Subordinates expect to be told what to do. </a:t>
            </a:r>
            <a:endParaRPr lang="en-US" sz="3200" b="1" dirty="0" smtClean="0">
              <a:solidFill>
                <a:srgbClr val="FF0000"/>
              </a:solidFill>
            </a:endParaRPr>
          </a:p>
          <a:p>
            <a:r>
              <a:rPr lang="en-US" sz="3200" dirty="0" smtClean="0"/>
              <a:t>• </a:t>
            </a:r>
            <a:r>
              <a:rPr lang="en-US" sz="3200" dirty="0"/>
              <a:t>C. Inequality is wrong.</a:t>
            </a:r>
          </a:p>
        </p:txBody>
      </p:sp>
      <p:sp>
        <p:nvSpPr>
          <p:cNvPr id="4" name="Action Button: Custom 3">
            <a:hlinkClick r:id="" action="ppaction://noaction" highlightClick="1"/>
          </p:cNvPr>
          <p:cNvSpPr/>
          <p:nvPr/>
        </p:nvSpPr>
        <p:spPr>
          <a:xfrm>
            <a:off x="8547177" y="4713316"/>
            <a:ext cx="3042282" cy="1892174"/>
          </a:xfrm>
          <a:prstGeom prst="actionButtonBlank">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811055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13411" y="1305098"/>
            <a:ext cx="9651076" cy="4524315"/>
          </a:xfrm>
          <a:prstGeom prst="rect">
            <a:avLst/>
          </a:prstGeom>
        </p:spPr>
        <p:txBody>
          <a:bodyPr wrap="square">
            <a:spAutoFit/>
          </a:bodyPr>
          <a:lstStyle/>
          <a:p>
            <a:r>
              <a:rPr lang="en-US" sz="3200" b="1" dirty="0"/>
              <a:t>Which of the following countries are with high Uncertainty Avoidance index? (please choose the 3 relevant</a:t>
            </a:r>
            <a:r>
              <a:rPr lang="en-US" sz="3200" b="1" dirty="0" smtClean="0"/>
              <a:t>)</a:t>
            </a:r>
          </a:p>
          <a:p>
            <a:r>
              <a:rPr lang="en-US" sz="3200" dirty="0" smtClean="0"/>
              <a:t> </a:t>
            </a:r>
          </a:p>
          <a:p>
            <a:r>
              <a:rPr lang="en-US" sz="3200" b="1" dirty="0" smtClean="0">
                <a:solidFill>
                  <a:srgbClr val="FF0000"/>
                </a:solidFill>
              </a:rPr>
              <a:t>• Russia</a:t>
            </a:r>
          </a:p>
          <a:p>
            <a:r>
              <a:rPr lang="en-US" sz="3200" b="1" dirty="0" smtClean="0">
                <a:solidFill>
                  <a:srgbClr val="FF0000"/>
                </a:solidFill>
              </a:rPr>
              <a:t>• </a:t>
            </a:r>
            <a:r>
              <a:rPr lang="en-US" sz="3200" b="1" dirty="0">
                <a:solidFill>
                  <a:srgbClr val="FF0000"/>
                </a:solidFill>
              </a:rPr>
              <a:t>Arab ctrs </a:t>
            </a:r>
            <a:endParaRPr lang="en-US" sz="3200" b="1" dirty="0" smtClean="0">
              <a:solidFill>
                <a:srgbClr val="FF0000"/>
              </a:solidFill>
            </a:endParaRPr>
          </a:p>
          <a:p>
            <a:r>
              <a:rPr lang="en-US" sz="3200" dirty="0" smtClean="0"/>
              <a:t>• </a:t>
            </a:r>
            <a:r>
              <a:rPr lang="en-US" sz="3200" dirty="0"/>
              <a:t>U.S.A. </a:t>
            </a:r>
            <a:endParaRPr lang="en-US" sz="3200" dirty="0" smtClean="0"/>
          </a:p>
          <a:p>
            <a:r>
              <a:rPr lang="en-US" sz="3200" dirty="0" smtClean="0"/>
              <a:t>• </a:t>
            </a:r>
            <a:r>
              <a:rPr lang="en-US" sz="3200" dirty="0"/>
              <a:t>India </a:t>
            </a:r>
            <a:endParaRPr lang="en-US" sz="3200" dirty="0" smtClean="0"/>
          </a:p>
          <a:p>
            <a:r>
              <a:rPr lang="en-US" sz="3200" b="1" dirty="0" smtClean="0">
                <a:solidFill>
                  <a:srgbClr val="FF0000"/>
                </a:solidFill>
              </a:rPr>
              <a:t>• </a:t>
            </a:r>
            <a:r>
              <a:rPr lang="en-US" sz="3200" b="1" dirty="0">
                <a:solidFill>
                  <a:srgbClr val="FF0000"/>
                </a:solidFill>
              </a:rPr>
              <a:t>Mexico</a:t>
            </a:r>
          </a:p>
        </p:txBody>
      </p:sp>
      <p:sp>
        <p:nvSpPr>
          <p:cNvPr id="3" name="Action Button: Custom 2">
            <a:hlinkClick r:id="" action="ppaction://noaction" highlightClick="1"/>
          </p:cNvPr>
          <p:cNvSpPr/>
          <p:nvPr/>
        </p:nvSpPr>
        <p:spPr>
          <a:xfrm>
            <a:off x="8838122" y="-33251"/>
            <a:ext cx="3042282" cy="1892174"/>
          </a:xfrm>
          <a:prstGeom prst="actionButtonBlank">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088231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47652" y="1088966"/>
            <a:ext cx="10415847" cy="4278094"/>
          </a:xfrm>
          <a:prstGeom prst="rect">
            <a:avLst/>
          </a:prstGeom>
        </p:spPr>
        <p:txBody>
          <a:bodyPr wrap="square">
            <a:spAutoFit/>
          </a:bodyPr>
          <a:lstStyle/>
          <a:p>
            <a:r>
              <a:rPr lang="en-US" sz="4000" b="1" dirty="0"/>
              <a:t>Please connect the term to its description: </a:t>
            </a:r>
            <a:endParaRPr lang="en-US" sz="4000" b="1" dirty="0" smtClean="0"/>
          </a:p>
          <a:p>
            <a:endParaRPr lang="en-US" sz="4000" b="1" dirty="0" smtClean="0"/>
          </a:p>
          <a:p>
            <a:r>
              <a:rPr lang="en-US" sz="3200" dirty="0" smtClean="0"/>
              <a:t>• </a:t>
            </a:r>
            <a:r>
              <a:rPr lang="en-US" sz="3200" dirty="0">
                <a:solidFill>
                  <a:srgbClr val="FF0000"/>
                </a:solidFill>
              </a:rPr>
              <a:t>Masculinity: </a:t>
            </a:r>
            <a:r>
              <a:rPr lang="en-US" sz="3200" dirty="0"/>
              <a:t>A society in which emotional gender roles are distinct: men should be assertive, tough and focused on material success, women on the quality of life </a:t>
            </a:r>
            <a:endParaRPr lang="en-US" sz="3200" dirty="0" smtClean="0"/>
          </a:p>
          <a:p>
            <a:r>
              <a:rPr lang="en-US" sz="3200" dirty="0" smtClean="0"/>
              <a:t>• </a:t>
            </a:r>
            <a:r>
              <a:rPr lang="en-US" sz="3200" dirty="0">
                <a:solidFill>
                  <a:srgbClr val="FF0000"/>
                </a:solidFill>
              </a:rPr>
              <a:t>Femininity:</a:t>
            </a:r>
            <a:r>
              <a:rPr lang="en-US" sz="3200" dirty="0"/>
              <a:t> A society in which emotional gender roles overlap: both men and women are supposed to be modest, tender, and focused on the quality of life</a:t>
            </a:r>
            <a:endParaRPr lang="en-US" dirty="0"/>
          </a:p>
        </p:txBody>
      </p:sp>
      <p:sp>
        <p:nvSpPr>
          <p:cNvPr id="3" name="Action Button: Custom 2">
            <a:hlinkClick r:id="" action="ppaction://noaction" highlightClick="1"/>
          </p:cNvPr>
          <p:cNvSpPr/>
          <p:nvPr/>
        </p:nvSpPr>
        <p:spPr>
          <a:xfrm>
            <a:off x="9004376" y="-244394"/>
            <a:ext cx="3042282" cy="1892174"/>
          </a:xfrm>
          <a:prstGeom prst="actionButtonBlank">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010133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4275" y="814647"/>
            <a:ext cx="10224655" cy="4431983"/>
          </a:xfrm>
          <a:prstGeom prst="rect">
            <a:avLst/>
          </a:prstGeom>
        </p:spPr>
        <p:txBody>
          <a:bodyPr wrap="square">
            <a:spAutoFit/>
          </a:bodyPr>
          <a:lstStyle/>
          <a:p>
            <a:r>
              <a:rPr lang="en-US" sz="3200" b="1" dirty="0"/>
              <a:t>Which of the following statements refer to the Long-Term oriented societies? (please choose 3 relevant</a:t>
            </a:r>
            <a:r>
              <a:rPr lang="en-US" sz="3200" b="1" dirty="0" smtClean="0"/>
              <a:t>)</a:t>
            </a:r>
          </a:p>
          <a:p>
            <a:r>
              <a:rPr lang="en-US" sz="3200" b="1" dirty="0" smtClean="0"/>
              <a:t> </a:t>
            </a:r>
          </a:p>
          <a:p>
            <a:endParaRPr lang="en-US" dirty="0" smtClean="0"/>
          </a:p>
          <a:p>
            <a:r>
              <a:rPr lang="en-US" sz="2800" b="1" dirty="0" smtClean="0">
                <a:solidFill>
                  <a:srgbClr val="FF0000"/>
                </a:solidFill>
              </a:rPr>
              <a:t>•</a:t>
            </a:r>
            <a:r>
              <a:rPr lang="en-US" b="1" dirty="0" smtClean="0">
                <a:solidFill>
                  <a:srgbClr val="FF0000"/>
                </a:solidFill>
              </a:rPr>
              <a:t> </a:t>
            </a:r>
            <a:r>
              <a:rPr lang="en-US" sz="2800" b="1" dirty="0">
                <a:solidFill>
                  <a:srgbClr val="FF0000"/>
                </a:solidFill>
              </a:rPr>
              <a:t>Secondary school students perform well at </a:t>
            </a:r>
            <a:r>
              <a:rPr lang="en-US" sz="2800" b="1" dirty="0" smtClean="0">
                <a:solidFill>
                  <a:srgbClr val="FF0000"/>
                </a:solidFill>
              </a:rPr>
              <a:t>mathematics</a:t>
            </a:r>
          </a:p>
          <a:p>
            <a:r>
              <a:rPr lang="en-US" sz="2800" b="1" dirty="0" smtClean="0">
                <a:solidFill>
                  <a:srgbClr val="FF0000"/>
                </a:solidFill>
              </a:rPr>
              <a:t>• </a:t>
            </a:r>
            <a:r>
              <a:rPr lang="en-US" sz="2800" b="1" dirty="0">
                <a:solidFill>
                  <a:srgbClr val="FF0000"/>
                </a:solidFill>
              </a:rPr>
              <a:t>Secondary school students underrate own math results </a:t>
            </a:r>
            <a:endParaRPr lang="en-US" sz="2800" b="1" dirty="0" smtClean="0">
              <a:solidFill>
                <a:srgbClr val="FF0000"/>
              </a:solidFill>
            </a:endParaRPr>
          </a:p>
          <a:p>
            <a:r>
              <a:rPr lang="en-US" sz="2800" b="1" dirty="0" smtClean="0">
                <a:solidFill>
                  <a:srgbClr val="FF0000"/>
                </a:solidFill>
              </a:rPr>
              <a:t>• </a:t>
            </a:r>
            <a:r>
              <a:rPr lang="en-US" sz="2800" b="1" dirty="0">
                <a:solidFill>
                  <a:srgbClr val="FF0000"/>
                </a:solidFill>
              </a:rPr>
              <a:t>Large savings quote, funds available for investment </a:t>
            </a:r>
            <a:endParaRPr lang="en-US" sz="2800" b="1" dirty="0" smtClean="0">
              <a:solidFill>
                <a:srgbClr val="FF0000"/>
              </a:solidFill>
            </a:endParaRPr>
          </a:p>
          <a:p>
            <a:r>
              <a:rPr lang="en-US" sz="2800" dirty="0" smtClean="0"/>
              <a:t>• </a:t>
            </a:r>
            <a:r>
              <a:rPr lang="en-US" sz="2800" dirty="0"/>
              <a:t>Small savings quote, little money for investment </a:t>
            </a:r>
            <a:endParaRPr lang="en-US" sz="2800" dirty="0" smtClean="0"/>
          </a:p>
          <a:p>
            <a:r>
              <a:rPr lang="en-US" sz="2800" dirty="0" smtClean="0"/>
              <a:t>• </a:t>
            </a:r>
            <a:r>
              <a:rPr lang="en-US" sz="2800" dirty="0"/>
              <a:t>Companies report quarterly results, stress bottom line </a:t>
            </a:r>
            <a:endParaRPr lang="en-US" sz="2800" dirty="0" smtClean="0"/>
          </a:p>
          <a:p>
            <a:r>
              <a:rPr lang="en-US" sz="2800" dirty="0" smtClean="0"/>
              <a:t>• </a:t>
            </a:r>
            <a:r>
              <a:rPr lang="en-US" sz="2800" dirty="0"/>
              <a:t>Investors prefer shares and mutual funds</a:t>
            </a:r>
          </a:p>
        </p:txBody>
      </p:sp>
      <p:sp>
        <p:nvSpPr>
          <p:cNvPr id="3" name="Action Button: Custom 2">
            <a:hlinkClick r:id="" action="ppaction://noaction" highlightClick="1"/>
          </p:cNvPr>
          <p:cNvSpPr/>
          <p:nvPr/>
        </p:nvSpPr>
        <p:spPr>
          <a:xfrm>
            <a:off x="8572115" y="4688378"/>
            <a:ext cx="3042282" cy="1892174"/>
          </a:xfrm>
          <a:prstGeom prst="actionButtonBlank">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787222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97775" y="939338"/>
            <a:ext cx="10424160" cy="4431983"/>
          </a:xfrm>
          <a:prstGeom prst="rect">
            <a:avLst/>
          </a:prstGeom>
        </p:spPr>
        <p:txBody>
          <a:bodyPr wrap="square">
            <a:spAutoFit/>
          </a:bodyPr>
          <a:lstStyle/>
          <a:p>
            <a:r>
              <a:rPr lang="en-US" sz="3200" b="1" dirty="0"/>
              <a:t>Which of the following statements refer to the Restrained societies? (please choose 3 relevant) </a:t>
            </a:r>
            <a:endParaRPr lang="en-US" sz="3200" b="1" dirty="0" smtClean="0"/>
          </a:p>
          <a:p>
            <a:endParaRPr lang="en-US" sz="3200" b="1" dirty="0" smtClean="0"/>
          </a:p>
          <a:p>
            <a:endParaRPr lang="en-US" dirty="0"/>
          </a:p>
          <a:p>
            <a:pPr marL="457200" indent="-457200">
              <a:buFont typeface="Arial" panose="020B0604020202020204" pitchFamily="34" charset="0"/>
              <a:buChar char="•"/>
            </a:pPr>
            <a:r>
              <a:rPr lang="en-US" sz="2800" b="1" dirty="0" smtClean="0">
                <a:solidFill>
                  <a:srgbClr val="FF0000"/>
                </a:solidFill>
              </a:rPr>
              <a:t>What </a:t>
            </a:r>
            <a:r>
              <a:rPr lang="en-US" sz="2800" b="1" dirty="0">
                <a:solidFill>
                  <a:srgbClr val="FF0000"/>
                </a:solidFill>
              </a:rPr>
              <a:t>happens to me is not my doing</a:t>
            </a:r>
            <a:r>
              <a:rPr lang="en-US" sz="2800" dirty="0"/>
              <a:t> </a:t>
            </a:r>
          </a:p>
          <a:p>
            <a:pPr marL="457200" indent="-457200">
              <a:buFont typeface="Arial" panose="020B0604020202020204" pitchFamily="34" charset="0"/>
              <a:buChar char="•"/>
            </a:pPr>
            <a:r>
              <a:rPr lang="en-US" sz="2800" b="1" dirty="0" smtClean="0">
                <a:solidFill>
                  <a:srgbClr val="FF0000"/>
                </a:solidFill>
              </a:rPr>
              <a:t>Work </a:t>
            </a:r>
            <a:r>
              <a:rPr lang="en-US" sz="2800" b="1" dirty="0">
                <a:solidFill>
                  <a:srgbClr val="FF0000"/>
                </a:solidFill>
              </a:rPr>
              <a:t>ethic </a:t>
            </a:r>
          </a:p>
          <a:p>
            <a:pPr marL="457200" indent="-457200">
              <a:buFont typeface="Arial" panose="020B0604020202020204" pitchFamily="34" charset="0"/>
              <a:buChar char="•"/>
            </a:pPr>
            <a:r>
              <a:rPr lang="en-US" sz="2800" b="1" dirty="0" smtClean="0">
                <a:solidFill>
                  <a:srgbClr val="FF0000"/>
                </a:solidFill>
              </a:rPr>
              <a:t>Pessimism</a:t>
            </a:r>
            <a:r>
              <a:rPr lang="en-US" sz="2800" b="1" dirty="0">
                <a:solidFill>
                  <a:srgbClr val="FF0000"/>
                </a:solidFill>
              </a:rPr>
              <a:t>, cynicism </a:t>
            </a:r>
          </a:p>
          <a:p>
            <a:pPr marL="457200" indent="-457200">
              <a:buFont typeface="Arial" panose="020B0604020202020204" pitchFamily="34" charset="0"/>
              <a:buChar char="•"/>
            </a:pPr>
            <a:r>
              <a:rPr lang="en-US" sz="2800" dirty="0" smtClean="0"/>
              <a:t>Optimism</a:t>
            </a:r>
            <a:r>
              <a:rPr lang="en-US" sz="2800" dirty="0"/>
              <a:t>, positive attitude </a:t>
            </a:r>
          </a:p>
          <a:p>
            <a:pPr marL="457200" indent="-457200">
              <a:buFont typeface="Arial" panose="020B0604020202020204" pitchFamily="34" charset="0"/>
              <a:buChar char="•"/>
            </a:pPr>
            <a:r>
              <a:rPr lang="en-US" sz="2800" dirty="0" smtClean="0"/>
              <a:t>More </a:t>
            </a:r>
            <a:r>
              <a:rPr lang="en-US" sz="2800" dirty="0"/>
              <a:t>extraverted personalities </a:t>
            </a:r>
            <a:endParaRPr lang="en-US" sz="2800" dirty="0" smtClean="0"/>
          </a:p>
          <a:p>
            <a:pPr marL="457200" indent="-457200">
              <a:buFont typeface="Arial" panose="020B0604020202020204" pitchFamily="34" charset="0"/>
              <a:buChar char="•"/>
            </a:pPr>
            <a:r>
              <a:rPr lang="en-US" sz="2800" dirty="0" smtClean="0"/>
              <a:t>Having </a:t>
            </a:r>
            <a:r>
              <a:rPr lang="en-US" sz="2800" dirty="0"/>
              <a:t>friends very </a:t>
            </a:r>
            <a:r>
              <a:rPr lang="en-US" sz="2800" dirty="0" smtClean="0"/>
              <a:t>important</a:t>
            </a:r>
            <a:endParaRPr lang="en-US" sz="2800" dirty="0"/>
          </a:p>
        </p:txBody>
      </p:sp>
      <p:sp>
        <p:nvSpPr>
          <p:cNvPr id="3" name="Action Button: Custom 2">
            <a:hlinkClick r:id="" action="ppaction://noaction" highlightClick="1"/>
          </p:cNvPr>
          <p:cNvSpPr/>
          <p:nvPr/>
        </p:nvSpPr>
        <p:spPr>
          <a:xfrm>
            <a:off x="8572115" y="4688378"/>
            <a:ext cx="3042282" cy="1892174"/>
          </a:xfrm>
          <a:prstGeom prst="actionButtonBlank">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934450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97526" y="798022"/>
            <a:ext cx="9933709" cy="5386090"/>
          </a:xfrm>
          <a:prstGeom prst="rect">
            <a:avLst/>
          </a:prstGeom>
        </p:spPr>
        <p:txBody>
          <a:bodyPr wrap="square">
            <a:spAutoFit/>
          </a:bodyPr>
          <a:lstStyle/>
          <a:p>
            <a:pPr algn="ctr"/>
            <a:r>
              <a:rPr lang="en-US" sz="3200" b="1" dirty="0"/>
              <a:t>References </a:t>
            </a:r>
            <a:endParaRPr lang="en-US" sz="3200" b="1" dirty="0" smtClean="0"/>
          </a:p>
          <a:p>
            <a:pPr algn="ctr"/>
            <a:endParaRPr lang="en-US" sz="3200" b="1" dirty="0" smtClean="0"/>
          </a:p>
          <a:p>
            <a:r>
              <a:rPr lang="en-US" sz="2800" dirty="0" smtClean="0"/>
              <a:t>• </a:t>
            </a:r>
            <a:r>
              <a:rPr lang="en-US" sz="2800" dirty="0"/>
              <a:t>Hofstede, G., Hofstede G. J., &amp; Minkov, M. (2010). Cultures and organizations: Software of the mind. Revised and Expanded 3rd Edition. New York: McGraw-Hill</a:t>
            </a:r>
            <a:r>
              <a:rPr lang="en-US" sz="2800" dirty="0" smtClean="0"/>
              <a:t>.</a:t>
            </a:r>
          </a:p>
          <a:p>
            <a:r>
              <a:rPr lang="en-US" sz="2800" dirty="0" smtClean="0"/>
              <a:t> </a:t>
            </a:r>
          </a:p>
          <a:p>
            <a:r>
              <a:rPr lang="en-US" sz="2800" dirty="0" smtClean="0"/>
              <a:t>• </a:t>
            </a:r>
            <a:r>
              <a:rPr lang="en-US" sz="2800" dirty="0"/>
              <a:t>Hofstede, G. (2001). Culture’s consequences: Comparing values, behaviors, institutions, and organizations across nations. Thousand Oaks, CA: Sage Publications. </a:t>
            </a:r>
            <a:endParaRPr lang="en-US" sz="2800" dirty="0" smtClean="0"/>
          </a:p>
          <a:p>
            <a:endParaRPr lang="en-US" sz="2800" dirty="0" smtClean="0"/>
          </a:p>
          <a:p>
            <a:r>
              <a:rPr lang="en-US" sz="2800" dirty="0" smtClean="0"/>
              <a:t>• </a:t>
            </a:r>
            <a:r>
              <a:rPr lang="en-US" sz="2800" dirty="0"/>
              <a:t>Geert Hofstede (</a:t>
            </a:r>
            <a:r>
              <a:rPr lang="en-US" sz="2800" dirty="0" err="1"/>
              <a:t>n.d.</a:t>
            </a:r>
            <a:r>
              <a:rPr lang="en-US" sz="2800" dirty="0"/>
              <a:t>). Training/consulting. Available at http://geerthofstede.com/research-and-vsm/</a:t>
            </a:r>
          </a:p>
        </p:txBody>
      </p:sp>
      <p:sp>
        <p:nvSpPr>
          <p:cNvPr id="3" name="Action Button: Custom 2">
            <a:hlinkClick r:id="" action="ppaction://noaction" highlightClick="1"/>
          </p:cNvPr>
          <p:cNvSpPr/>
          <p:nvPr/>
        </p:nvSpPr>
        <p:spPr>
          <a:xfrm>
            <a:off x="8713431" y="0"/>
            <a:ext cx="3042282" cy="1892174"/>
          </a:xfrm>
          <a:prstGeom prst="actionButtonBlank">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833897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81726" y="1929384"/>
            <a:ext cx="10074465" cy="1183005"/>
          </a:xfrm>
          <a:prstGeom prst="rect">
            <a:avLst/>
          </a:prstGeom>
        </p:spPr>
        <p:txBody>
          <a:bodyPr vert="horz" wrap="square" lIns="0" tIns="81280" rIns="0" bIns="0" rtlCol="0">
            <a:spAutoFit/>
          </a:bodyPr>
          <a:lstStyle/>
          <a:p>
            <a:pPr marL="12700" marR="5080" indent="606425">
              <a:lnSpc>
                <a:spcPts val="4320"/>
              </a:lnSpc>
              <a:spcBef>
                <a:spcPts val="640"/>
              </a:spcBef>
            </a:pPr>
            <a:r>
              <a:rPr spc="-10" dirty="0"/>
              <a:t>Chapter</a:t>
            </a:r>
            <a:r>
              <a:rPr spc="25" dirty="0"/>
              <a:t> </a:t>
            </a:r>
            <a:r>
              <a:rPr spc="-5" dirty="0"/>
              <a:t>2:</a:t>
            </a:r>
            <a:r>
              <a:rPr spc="10" dirty="0"/>
              <a:t> </a:t>
            </a:r>
            <a:r>
              <a:rPr spc="-10" dirty="0"/>
              <a:t>What</a:t>
            </a:r>
            <a:r>
              <a:rPr spc="15" dirty="0"/>
              <a:t> </a:t>
            </a:r>
            <a:r>
              <a:rPr spc="-5" dirty="0"/>
              <a:t>is culture?</a:t>
            </a:r>
            <a:r>
              <a:rPr spc="10" dirty="0"/>
              <a:t> </a:t>
            </a:r>
            <a:r>
              <a:rPr spc="-10" dirty="0"/>
              <a:t>The </a:t>
            </a:r>
            <a:r>
              <a:rPr spc="-5" dirty="0"/>
              <a:t> </a:t>
            </a:r>
            <a:r>
              <a:rPr spc="-10" dirty="0"/>
              <a:t>concept</a:t>
            </a:r>
            <a:r>
              <a:rPr spc="20" dirty="0"/>
              <a:t> </a:t>
            </a:r>
            <a:r>
              <a:rPr spc="-5" dirty="0"/>
              <a:t>of</a:t>
            </a:r>
            <a:r>
              <a:rPr dirty="0"/>
              <a:t> </a:t>
            </a:r>
            <a:r>
              <a:rPr spc="-5" dirty="0"/>
              <a:t>culture.</a:t>
            </a:r>
            <a:r>
              <a:rPr spc="10" dirty="0"/>
              <a:t> </a:t>
            </a:r>
            <a:r>
              <a:rPr spc="-5" dirty="0"/>
              <a:t>Cultural</a:t>
            </a:r>
            <a:r>
              <a:rPr spc="15" dirty="0"/>
              <a:t> </a:t>
            </a:r>
            <a:r>
              <a:rPr spc="-5" dirty="0"/>
              <a:t>theories.</a:t>
            </a:r>
          </a:p>
        </p:txBody>
      </p:sp>
      <p:sp>
        <p:nvSpPr>
          <p:cNvPr id="3" name="object 3"/>
          <p:cNvSpPr txBox="1">
            <a:spLocks noGrp="1"/>
          </p:cNvSpPr>
          <p:nvPr>
            <p:ph idx="1"/>
          </p:nvPr>
        </p:nvSpPr>
        <p:spPr>
          <a:xfrm>
            <a:off x="2317278" y="3894823"/>
            <a:ext cx="6821276" cy="705321"/>
          </a:xfrm>
          <a:prstGeom prst="rect">
            <a:avLst/>
          </a:prstGeom>
        </p:spPr>
        <p:txBody>
          <a:bodyPr vert="horz" wrap="square" lIns="0" tIns="12700" rIns="0" bIns="0" rtlCol="0">
            <a:spAutoFit/>
          </a:bodyPr>
          <a:lstStyle/>
          <a:p>
            <a:pPr marL="541020" marR="5080" indent="-528955" algn="ctr">
              <a:lnSpc>
                <a:spcPct val="124600"/>
              </a:lnSpc>
              <a:spcBef>
                <a:spcPts val="100"/>
              </a:spcBef>
            </a:pPr>
            <a:r>
              <a:rPr sz="3600" b="1" spc="-5" dirty="0"/>
              <a:t>Unit</a:t>
            </a:r>
            <a:r>
              <a:rPr sz="3600" b="1" spc="-10" dirty="0"/>
              <a:t> </a:t>
            </a:r>
            <a:r>
              <a:rPr sz="3600" b="1" spc="-5" dirty="0"/>
              <a:t>5:</a:t>
            </a:r>
            <a:r>
              <a:rPr sz="3600" b="1" spc="-20" dirty="0"/>
              <a:t> </a:t>
            </a:r>
            <a:r>
              <a:rPr sz="3600" b="1" spc="-15" dirty="0"/>
              <a:t>World</a:t>
            </a:r>
            <a:r>
              <a:rPr sz="3600" b="1" spc="-5" dirty="0"/>
              <a:t> </a:t>
            </a:r>
            <a:r>
              <a:rPr sz="3600" b="1" spc="-35" dirty="0"/>
              <a:t>Values</a:t>
            </a:r>
            <a:r>
              <a:rPr sz="3600" b="1" spc="10" dirty="0"/>
              <a:t> </a:t>
            </a:r>
            <a:r>
              <a:rPr sz="3600" b="1" spc="-5" dirty="0"/>
              <a:t>Survey </a:t>
            </a:r>
            <a:r>
              <a:rPr sz="3600" b="1" spc="-650" dirty="0"/>
              <a:t> </a:t>
            </a:r>
            <a:endParaRPr sz="3600" b="1" spc="-5" dirty="0"/>
          </a:p>
        </p:txBody>
      </p:sp>
      <p:pic>
        <p:nvPicPr>
          <p:cNvPr id="4" name="object 4"/>
          <p:cNvPicPr/>
          <p:nvPr/>
        </p:nvPicPr>
        <p:blipFill>
          <a:blip r:embed="rId2" cstate="print">
            <a:extLst>
              <a:ext uri="{28A0092B-C50C-407E-A947-70E740481C1C}">
                <a14:useLocalDpi xmlns:a14="http://schemas.microsoft.com/office/drawing/2010/main" val="0"/>
              </a:ext>
            </a:extLst>
          </a:blip>
          <a:stretch>
            <a:fillRect/>
          </a:stretch>
        </p:blipFill>
        <p:spPr>
          <a:xfrm>
            <a:off x="1058766" y="333756"/>
            <a:ext cx="2517025" cy="1595628"/>
          </a:xfrm>
          <a:prstGeom prst="rect">
            <a:avLst/>
          </a:prstGeom>
        </p:spPr>
      </p:pic>
      <p:pic>
        <p:nvPicPr>
          <p:cNvPr id="5" name="object 5"/>
          <p:cNvPicPr/>
          <p:nvPr/>
        </p:nvPicPr>
        <p:blipFill>
          <a:blip r:embed="rId3" cstate="print">
            <a:extLst>
              <a:ext uri="{28A0092B-C50C-407E-A947-70E740481C1C}">
                <a14:useLocalDpi xmlns:a14="http://schemas.microsoft.com/office/drawing/2010/main" val="0"/>
              </a:ext>
            </a:extLst>
          </a:blip>
          <a:stretch>
            <a:fillRect/>
          </a:stretch>
        </p:blipFill>
        <p:spPr>
          <a:xfrm>
            <a:off x="9040368" y="435219"/>
            <a:ext cx="2234183" cy="1190008"/>
          </a:xfrm>
          <a:prstGeom prst="rect">
            <a:avLst/>
          </a:prstGeom>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15698" y="666210"/>
            <a:ext cx="7360284" cy="635000"/>
          </a:xfrm>
          <a:prstGeom prst="rect">
            <a:avLst/>
          </a:prstGeom>
        </p:spPr>
        <p:txBody>
          <a:bodyPr vert="horz" wrap="square" lIns="0" tIns="12065" rIns="0" bIns="0" rtlCol="0">
            <a:spAutoFit/>
          </a:bodyPr>
          <a:lstStyle/>
          <a:p>
            <a:pPr marL="12700">
              <a:lnSpc>
                <a:spcPct val="100000"/>
              </a:lnSpc>
              <a:spcBef>
                <a:spcPts val="95"/>
              </a:spcBef>
            </a:pPr>
            <a:r>
              <a:rPr spc="-10" dirty="0"/>
              <a:t>The</a:t>
            </a:r>
            <a:r>
              <a:rPr spc="-15" dirty="0"/>
              <a:t> </a:t>
            </a:r>
            <a:r>
              <a:rPr spc="-10" dirty="0"/>
              <a:t>Change</a:t>
            </a:r>
            <a:r>
              <a:rPr spc="15" dirty="0"/>
              <a:t> </a:t>
            </a:r>
            <a:r>
              <a:rPr spc="-5" dirty="0"/>
              <a:t>of Cultural</a:t>
            </a:r>
            <a:r>
              <a:rPr spc="15" dirty="0"/>
              <a:t> </a:t>
            </a:r>
            <a:r>
              <a:rPr spc="-45" dirty="0"/>
              <a:t>Values</a:t>
            </a:r>
          </a:p>
        </p:txBody>
      </p:sp>
      <p:sp>
        <p:nvSpPr>
          <p:cNvPr id="3" name="object 3"/>
          <p:cNvSpPr txBox="1"/>
          <p:nvPr/>
        </p:nvSpPr>
        <p:spPr>
          <a:xfrm>
            <a:off x="4211353" y="4935137"/>
            <a:ext cx="3763010" cy="391160"/>
          </a:xfrm>
          <a:prstGeom prst="rect">
            <a:avLst/>
          </a:prstGeom>
        </p:spPr>
        <p:txBody>
          <a:bodyPr vert="horz" wrap="square" lIns="0" tIns="12700" rIns="0" bIns="0" rtlCol="0">
            <a:spAutoFit/>
          </a:bodyPr>
          <a:lstStyle/>
          <a:p>
            <a:pPr marL="12700">
              <a:lnSpc>
                <a:spcPct val="100000"/>
              </a:lnSpc>
              <a:spcBef>
                <a:spcPts val="100"/>
              </a:spcBef>
            </a:pPr>
            <a:r>
              <a:rPr sz="2400" spc="-15" dirty="0">
                <a:solidFill>
                  <a:srgbClr val="1F2A44"/>
                </a:solidFill>
                <a:latin typeface="Arial MT"/>
                <a:cs typeface="Arial MT"/>
                <a:hlinkClick r:id="rId2"/>
              </a:rPr>
              <a:t>www.worldvaluessurvey.org</a:t>
            </a:r>
            <a:endParaRPr sz="2400">
              <a:latin typeface="Arial MT"/>
              <a:cs typeface="Arial MT"/>
            </a:endParaRPr>
          </a:p>
        </p:txBody>
      </p:sp>
      <p:pic>
        <p:nvPicPr>
          <p:cNvPr id="4" name="object 4"/>
          <p:cNvPicPr/>
          <p:nvPr/>
        </p:nvPicPr>
        <p:blipFill>
          <a:blip r:embed="rId3" cstate="print"/>
          <a:stretch>
            <a:fillRect/>
          </a:stretch>
        </p:blipFill>
        <p:spPr>
          <a:xfrm>
            <a:off x="565404" y="1859280"/>
            <a:ext cx="11055095" cy="2415539"/>
          </a:xfrm>
          <a:prstGeom prst="rect">
            <a:avLst/>
          </a:prstGeom>
        </p:spPr>
      </p:pic>
      <p:pic>
        <p:nvPicPr>
          <p:cNvPr id="5" name="object 4"/>
          <p:cNvPicPr/>
          <p:nvPr/>
        </p:nvPicPr>
        <p:blipFill>
          <a:blip r:embed="rId4" cstate="print">
            <a:extLst>
              <a:ext uri="{28A0092B-C50C-407E-A947-70E740481C1C}">
                <a14:useLocalDpi xmlns:a14="http://schemas.microsoft.com/office/drawing/2010/main" val="0"/>
              </a:ext>
            </a:extLst>
          </a:blip>
          <a:stretch>
            <a:fillRect/>
          </a:stretch>
        </p:blipFill>
        <p:spPr>
          <a:xfrm>
            <a:off x="194733" y="331591"/>
            <a:ext cx="1958225" cy="1304237"/>
          </a:xfrm>
          <a:prstGeom prst="rect">
            <a:avLst/>
          </a:prstGeo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34351" y="3533659"/>
            <a:ext cx="7146290" cy="2409634"/>
          </a:xfrm>
          <a:prstGeom prst="rect">
            <a:avLst/>
          </a:prstGeom>
        </p:spPr>
        <p:txBody>
          <a:bodyPr vert="horz" wrap="square" lIns="0" tIns="12700" rIns="0" bIns="0" rtlCol="0">
            <a:spAutoFit/>
          </a:bodyPr>
          <a:lstStyle/>
          <a:p>
            <a:pPr marL="1926589" marR="5080" indent="-1914525">
              <a:lnSpc>
                <a:spcPct val="118200"/>
              </a:lnSpc>
              <a:spcBef>
                <a:spcPts val="100"/>
              </a:spcBef>
            </a:pPr>
            <a:r>
              <a:rPr sz="2200" spc="-5" dirty="0">
                <a:solidFill>
                  <a:srgbClr val="1F2A44"/>
                </a:solidFill>
                <a:latin typeface="Arial MT"/>
                <a:cs typeface="Arial MT"/>
              </a:rPr>
              <a:t>Nationally</a:t>
            </a:r>
            <a:r>
              <a:rPr sz="2200" dirty="0">
                <a:solidFill>
                  <a:srgbClr val="1F2A44"/>
                </a:solidFill>
                <a:latin typeface="Arial MT"/>
                <a:cs typeface="Arial MT"/>
              </a:rPr>
              <a:t> </a:t>
            </a:r>
            <a:r>
              <a:rPr sz="2200" spc="-5" dirty="0">
                <a:solidFill>
                  <a:srgbClr val="1F2A44"/>
                </a:solidFill>
                <a:latin typeface="Arial MT"/>
                <a:cs typeface="Arial MT"/>
              </a:rPr>
              <a:t>representative</a:t>
            </a:r>
            <a:r>
              <a:rPr sz="2200" spc="30" dirty="0">
                <a:solidFill>
                  <a:srgbClr val="1F2A44"/>
                </a:solidFill>
                <a:latin typeface="Arial MT"/>
                <a:cs typeface="Arial MT"/>
              </a:rPr>
              <a:t> </a:t>
            </a:r>
            <a:r>
              <a:rPr sz="2200" spc="-5" dirty="0">
                <a:solidFill>
                  <a:srgbClr val="1F2A44"/>
                </a:solidFill>
                <a:latin typeface="Arial MT"/>
                <a:cs typeface="Arial MT"/>
              </a:rPr>
              <a:t>samples</a:t>
            </a:r>
            <a:r>
              <a:rPr sz="2200" spc="10" dirty="0">
                <a:solidFill>
                  <a:srgbClr val="1F2A44"/>
                </a:solidFill>
                <a:latin typeface="Arial MT"/>
                <a:cs typeface="Arial MT"/>
              </a:rPr>
              <a:t> </a:t>
            </a:r>
            <a:r>
              <a:rPr sz="2200" spc="-5" dirty="0">
                <a:solidFill>
                  <a:srgbClr val="1F2A44"/>
                </a:solidFill>
                <a:latin typeface="Arial MT"/>
                <a:cs typeface="Arial MT"/>
              </a:rPr>
              <a:t>(1000-3000</a:t>
            </a:r>
            <a:r>
              <a:rPr sz="2200" spc="35" dirty="0">
                <a:solidFill>
                  <a:srgbClr val="1F2A44"/>
                </a:solidFill>
                <a:latin typeface="Arial MT"/>
                <a:cs typeface="Arial MT"/>
              </a:rPr>
              <a:t> </a:t>
            </a:r>
            <a:r>
              <a:rPr sz="2200" spc="-5" dirty="0">
                <a:solidFill>
                  <a:srgbClr val="1F2A44"/>
                </a:solidFill>
                <a:latin typeface="Arial MT"/>
                <a:cs typeface="Arial MT"/>
              </a:rPr>
              <a:t>per</a:t>
            </a:r>
            <a:r>
              <a:rPr sz="2200" spc="15" dirty="0">
                <a:solidFill>
                  <a:srgbClr val="1F2A44"/>
                </a:solidFill>
                <a:latin typeface="Arial MT"/>
                <a:cs typeface="Arial MT"/>
              </a:rPr>
              <a:t> </a:t>
            </a:r>
            <a:r>
              <a:rPr sz="2200" spc="-5" dirty="0">
                <a:solidFill>
                  <a:srgbClr val="1F2A44"/>
                </a:solidFill>
                <a:latin typeface="Arial MT"/>
                <a:cs typeface="Arial MT"/>
              </a:rPr>
              <a:t>nation) </a:t>
            </a:r>
            <a:r>
              <a:rPr sz="2200" spc="-595" dirty="0">
                <a:solidFill>
                  <a:srgbClr val="1F2A44"/>
                </a:solidFill>
                <a:latin typeface="Arial MT"/>
                <a:cs typeface="Arial MT"/>
              </a:rPr>
              <a:t> </a:t>
            </a:r>
            <a:r>
              <a:rPr sz="2200" spc="-5" dirty="0">
                <a:solidFill>
                  <a:srgbClr val="1F2A44"/>
                </a:solidFill>
                <a:latin typeface="Arial MT"/>
                <a:cs typeface="Arial MT"/>
              </a:rPr>
              <a:t>Nearly</a:t>
            </a:r>
            <a:r>
              <a:rPr sz="2200" dirty="0">
                <a:solidFill>
                  <a:srgbClr val="1F2A44"/>
                </a:solidFill>
                <a:latin typeface="Arial MT"/>
                <a:cs typeface="Arial MT"/>
              </a:rPr>
              <a:t> </a:t>
            </a:r>
            <a:r>
              <a:rPr sz="2200" spc="-5" dirty="0">
                <a:solidFill>
                  <a:srgbClr val="1F2A44"/>
                </a:solidFill>
                <a:latin typeface="Arial MT"/>
                <a:cs typeface="Arial MT"/>
              </a:rPr>
              <a:t>100</a:t>
            </a:r>
            <a:r>
              <a:rPr sz="2200" spc="10" dirty="0">
                <a:solidFill>
                  <a:srgbClr val="1F2A44"/>
                </a:solidFill>
                <a:latin typeface="Arial MT"/>
                <a:cs typeface="Arial MT"/>
              </a:rPr>
              <a:t> </a:t>
            </a:r>
            <a:r>
              <a:rPr sz="2200" spc="-5" dirty="0">
                <a:solidFill>
                  <a:srgbClr val="1F2A44"/>
                </a:solidFill>
                <a:latin typeface="Arial MT"/>
                <a:cs typeface="Arial MT"/>
              </a:rPr>
              <a:t>nations</a:t>
            </a:r>
            <a:r>
              <a:rPr sz="2200" spc="-10" dirty="0">
                <a:solidFill>
                  <a:srgbClr val="1F2A44"/>
                </a:solidFill>
                <a:latin typeface="Arial MT"/>
                <a:cs typeface="Arial MT"/>
              </a:rPr>
              <a:t> </a:t>
            </a:r>
            <a:r>
              <a:rPr sz="2200" spc="-5" dirty="0">
                <a:solidFill>
                  <a:srgbClr val="1F2A44"/>
                </a:solidFill>
                <a:latin typeface="Arial MT"/>
                <a:cs typeface="Arial MT"/>
              </a:rPr>
              <a:t>studies</a:t>
            </a:r>
            <a:endParaRPr sz="2200" dirty="0">
              <a:latin typeface="Arial MT"/>
              <a:cs typeface="Arial MT"/>
            </a:endParaRPr>
          </a:p>
          <a:p>
            <a:pPr marL="459105" marR="450215" indent="456565">
              <a:lnSpc>
                <a:spcPct val="117700"/>
              </a:lnSpc>
            </a:pPr>
            <a:r>
              <a:rPr sz="2200" spc="-10" dirty="0">
                <a:solidFill>
                  <a:srgbClr val="1F2A44"/>
                </a:solidFill>
                <a:latin typeface="Arial MT"/>
                <a:cs typeface="Arial MT"/>
              </a:rPr>
              <a:t>Surveys</a:t>
            </a:r>
            <a:r>
              <a:rPr sz="2200" spc="30" dirty="0">
                <a:solidFill>
                  <a:srgbClr val="1F2A44"/>
                </a:solidFill>
                <a:latin typeface="Arial MT"/>
                <a:cs typeface="Arial MT"/>
              </a:rPr>
              <a:t> </a:t>
            </a:r>
            <a:r>
              <a:rPr sz="2200" spc="-5" dirty="0">
                <a:solidFill>
                  <a:srgbClr val="1F2A44"/>
                </a:solidFill>
                <a:latin typeface="Arial MT"/>
                <a:cs typeface="Arial MT"/>
              </a:rPr>
              <a:t>of</a:t>
            </a:r>
            <a:r>
              <a:rPr sz="2200" dirty="0">
                <a:solidFill>
                  <a:srgbClr val="1F2A44"/>
                </a:solidFill>
                <a:latin typeface="Arial MT"/>
                <a:cs typeface="Arial MT"/>
              </a:rPr>
              <a:t> </a:t>
            </a:r>
            <a:r>
              <a:rPr sz="2200" spc="-5" dirty="0" smtClean="0">
                <a:solidFill>
                  <a:srgbClr val="1F2A44"/>
                </a:solidFill>
                <a:latin typeface="Arial MT"/>
                <a:cs typeface="Arial MT"/>
              </a:rPr>
              <a:t>values</a:t>
            </a:r>
            <a:r>
              <a:rPr lang="en-US" sz="2200" spc="-5" dirty="0" smtClean="0">
                <a:solidFill>
                  <a:srgbClr val="1F2A44"/>
                </a:solidFill>
                <a:latin typeface="Arial MT"/>
                <a:cs typeface="Arial MT"/>
              </a:rPr>
              <a:t> </a:t>
            </a:r>
            <a:r>
              <a:rPr lang="en-US" sz="2200" spc="-5" dirty="0" smtClean="0">
                <a:solidFill>
                  <a:srgbClr val="FF0000"/>
                </a:solidFill>
                <a:latin typeface="Arial MT"/>
                <a:cs typeface="Arial MT"/>
              </a:rPr>
              <a:t>(Thing important in life)</a:t>
            </a:r>
            <a:r>
              <a:rPr sz="2200" spc="-5" dirty="0" smtClean="0">
                <a:solidFill>
                  <a:srgbClr val="FF0000"/>
                </a:solidFill>
                <a:latin typeface="Arial MT"/>
                <a:cs typeface="Arial MT"/>
              </a:rPr>
              <a:t>,</a:t>
            </a:r>
            <a:r>
              <a:rPr sz="2200" spc="5" dirty="0" smtClean="0">
                <a:solidFill>
                  <a:srgbClr val="FF0000"/>
                </a:solidFill>
                <a:latin typeface="Arial MT"/>
                <a:cs typeface="Arial MT"/>
              </a:rPr>
              <a:t> </a:t>
            </a:r>
            <a:r>
              <a:rPr sz="2200" spc="-5" dirty="0" smtClean="0">
                <a:solidFill>
                  <a:srgbClr val="1F2A44"/>
                </a:solidFill>
                <a:latin typeface="Arial MT"/>
                <a:cs typeface="Arial MT"/>
              </a:rPr>
              <a:t>beliefs</a:t>
            </a:r>
            <a:r>
              <a:rPr lang="en-US" sz="2200" spc="-5" dirty="0" smtClean="0">
                <a:solidFill>
                  <a:srgbClr val="1F2A44"/>
                </a:solidFill>
                <a:latin typeface="Arial MT"/>
                <a:cs typeface="Arial MT"/>
              </a:rPr>
              <a:t> </a:t>
            </a:r>
            <a:r>
              <a:rPr lang="en-US" sz="2200" spc="-5" dirty="0" smtClean="0">
                <a:solidFill>
                  <a:srgbClr val="FF0000"/>
                </a:solidFill>
                <a:latin typeface="Arial MT"/>
                <a:cs typeface="Arial MT"/>
              </a:rPr>
              <a:t>(What you believe)</a:t>
            </a:r>
            <a:r>
              <a:rPr sz="2200" spc="-5" dirty="0" smtClean="0">
                <a:solidFill>
                  <a:srgbClr val="1F2A44"/>
                </a:solidFill>
                <a:latin typeface="Arial MT"/>
                <a:cs typeface="Arial MT"/>
              </a:rPr>
              <a:t>,</a:t>
            </a:r>
            <a:r>
              <a:rPr sz="2200" spc="-10" dirty="0" smtClean="0">
                <a:solidFill>
                  <a:srgbClr val="1F2A44"/>
                </a:solidFill>
                <a:latin typeface="Arial MT"/>
                <a:cs typeface="Arial MT"/>
              </a:rPr>
              <a:t> </a:t>
            </a:r>
            <a:r>
              <a:rPr sz="2200" spc="-5" dirty="0" smtClean="0">
                <a:solidFill>
                  <a:srgbClr val="1F2A44"/>
                </a:solidFill>
                <a:latin typeface="Arial MT"/>
                <a:cs typeface="Arial MT"/>
              </a:rPr>
              <a:t>norms</a:t>
            </a:r>
            <a:r>
              <a:rPr lang="en-US" sz="2200" spc="-5" dirty="0" smtClean="0">
                <a:solidFill>
                  <a:srgbClr val="1F2A44"/>
                </a:solidFill>
                <a:latin typeface="Arial MT"/>
                <a:cs typeface="Arial MT"/>
              </a:rPr>
              <a:t> </a:t>
            </a:r>
            <a:r>
              <a:rPr lang="en-US" sz="2200" spc="-5" dirty="0" smtClean="0">
                <a:solidFill>
                  <a:srgbClr val="FF0000"/>
                </a:solidFill>
                <a:latin typeface="Arial MT"/>
                <a:cs typeface="Arial MT"/>
              </a:rPr>
              <a:t>(Rules of behavior)</a:t>
            </a:r>
            <a:r>
              <a:rPr sz="2200" spc="-5" dirty="0" smtClean="0">
                <a:solidFill>
                  <a:srgbClr val="1F2A44"/>
                </a:solidFill>
                <a:latin typeface="Arial MT"/>
                <a:cs typeface="Arial MT"/>
              </a:rPr>
              <a:t>,</a:t>
            </a:r>
            <a:r>
              <a:rPr sz="2200" spc="30" dirty="0" smtClean="0">
                <a:solidFill>
                  <a:srgbClr val="1F2A44"/>
                </a:solidFill>
                <a:latin typeface="Arial MT"/>
                <a:cs typeface="Arial MT"/>
              </a:rPr>
              <a:t> </a:t>
            </a:r>
            <a:r>
              <a:rPr sz="2200" spc="-5" dirty="0" smtClean="0">
                <a:solidFill>
                  <a:srgbClr val="1F2A44"/>
                </a:solidFill>
                <a:latin typeface="Arial MT"/>
                <a:cs typeface="Arial MT"/>
              </a:rPr>
              <a:t>attitudes</a:t>
            </a:r>
            <a:r>
              <a:rPr lang="en-US" sz="2200" spc="-5" dirty="0">
                <a:solidFill>
                  <a:srgbClr val="1F2A44"/>
                </a:solidFill>
                <a:latin typeface="Arial MT"/>
                <a:cs typeface="Arial MT"/>
              </a:rPr>
              <a:t> </a:t>
            </a:r>
            <a:r>
              <a:rPr lang="en-US" sz="2200" spc="-5" dirty="0" smtClean="0">
                <a:solidFill>
                  <a:srgbClr val="FF0000"/>
                </a:solidFill>
                <a:latin typeface="Arial MT"/>
                <a:cs typeface="Arial MT"/>
              </a:rPr>
              <a:t>(What you like dislike)</a:t>
            </a:r>
            <a:r>
              <a:rPr sz="2200" spc="-5" dirty="0" smtClean="0">
                <a:solidFill>
                  <a:srgbClr val="1F2A44"/>
                </a:solidFill>
                <a:latin typeface="Arial MT"/>
                <a:cs typeface="Arial MT"/>
              </a:rPr>
              <a:t> </a:t>
            </a:r>
            <a:r>
              <a:rPr sz="2200" dirty="0" smtClean="0">
                <a:solidFill>
                  <a:srgbClr val="1F2A44"/>
                </a:solidFill>
                <a:latin typeface="Arial MT"/>
                <a:cs typeface="Arial MT"/>
              </a:rPr>
              <a:t> </a:t>
            </a:r>
            <a:r>
              <a:rPr sz="2200" spc="-5" dirty="0">
                <a:solidFill>
                  <a:srgbClr val="1F2A44"/>
                </a:solidFill>
                <a:latin typeface="Arial MT"/>
                <a:cs typeface="Arial MT"/>
              </a:rPr>
              <a:t>Latest</a:t>
            </a:r>
            <a:r>
              <a:rPr sz="2200" spc="5" dirty="0">
                <a:solidFill>
                  <a:srgbClr val="1F2A44"/>
                </a:solidFill>
                <a:latin typeface="Arial MT"/>
                <a:cs typeface="Arial MT"/>
              </a:rPr>
              <a:t> </a:t>
            </a:r>
            <a:r>
              <a:rPr sz="2200" spc="-5" dirty="0">
                <a:solidFill>
                  <a:srgbClr val="1F2A44"/>
                </a:solidFill>
                <a:latin typeface="Arial MT"/>
                <a:cs typeface="Arial MT"/>
              </a:rPr>
              <a:t>data:</a:t>
            </a:r>
            <a:r>
              <a:rPr sz="2200" spc="5" dirty="0">
                <a:solidFill>
                  <a:srgbClr val="1F2A44"/>
                </a:solidFill>
                <a:latin typeface="Arial MT"/>
                <a:cs typeface="Arial MT"/>
              </a:rPr>
              <a:t> </a:t>
            </a:r>
            <a:r>
              <a:rPr sz="2200" spc="-5" dirty="0">
                <a:solidFill>
                  <a:srgbClr val="1F2A44"/>
                </a:solidFill>
                <a:latin typeface="Arial MT"/>
                <a:cs typeface="Arial MT"/>
              </a:rPr>
              <a:t>1994-2004</a:t>
            </a:r>
            <a:r>
              <a:rPr sz="2200" spc="30" dirty="0">
                <a:solidFill>
                  <a:srgbClr val="1F2A44"/>
                </a:solidFill>
                <a:latin typeface="Arial MT"/>
                <a:cs typeface="Arial MT"/>
              </a:rPr>
              <a:t> </a:t>
            </a:r>
            <a:r>
              <a:rPr sz="2200" spc="-5" dirty="0">
                <a:solidFill>
                  <a:srgbClr val="1F2A44"/>
                </a:solidFill>
                <a:latin typeface="Arial MT"/>
                <a:cs typeface="Arial MT"/>
              </a:rPr>
              <a:t>and</a:t>
            </a:r>
            <a:r>
              <a:rPr sz="2200" spc="5" dirty="0">
                <a:solidFill>
                  <a:srgbClr val="1F2A44"/>
                </a:solidFill>
                <a:latin typeface="Arial MT"/>
                <a:cs typeface="Arial MT"/>
              </a:rPr>
              <a:t> </a:t>
            </a:r>
            <a:r>
              <a:rPr sz="2200" spc="-5" dirty="0">
                <a:solidFill>
                  <a:srgbClr val="1F2A44"/>
                </a:solidFill>
                <a:latin typeface="Arial MT"/>
                <a:cs typeface="Arial MT"/>
              </a:rPr>
              <a:t>2005-2008</a:t>
            </a:r>
            <a:r>
              <a:rPr sz="2200" spc="20" dirty="0">
                <a:solidFill>
                  <a:srgbClr val="1F2A44"/>
                </a:solidFill>
                <a:latin typeface="Arial MT"/>
                <a:cs typeface="Arial MT"/>
              </a:rPr>
              <a:t> </a:t>
            </a:r>
            <a:r>
              <a:rPr sz="2200" spc="-25" dirty="0">
                <a:solidFill>
                  <a:srgbClr val="1F2A44"/>
                </a:solidFill>
                <a:latin typeface="Arial MT"/>
                <a:cs typeface="Arial MT"/>
              </a:rPr>
              <a:t>2011-2014</a:t>
            </a:r>
            <a:endParaRPr sz="2200" dirty="0">
              <a:latin typeface="Arial MT"/>
              <a:cs typeface="Arial MT"/>
            </a:endParaRPr>
          </a:p>
        </p:txBody>
      </p:sp>
      <p:pic>
        <p:nvPicPr>
          <p:cNvPr id="3" name="object 3"/>
          <p:cNvPicPr/>
          <p:nvPr/>
        </p:nvPicPr>
        <p:blipFill>
          <a:blip r:embed="rId2" cstate="print"/>
          <a:stretch>
            <a:fillRect/>
          </a:stretch>
        </p:blipFill>
        <p:spPr>
          <a:xfrm>
            <a:off x="565404" y="769619"/>
            <a:ext cx="11055095" cy="2414015"/>
          </a:xfrm>
          <a:prstGeom prst="rect">
            <a:avLst/>
          </a:prstGeom>
        </p:spPr>
      </p:pic>
      <p:pic>
        <p:nvPicPr>
          <p:cNvPr id="4" name="object 4"/>
          <p:cNvPicPr/>
          <p:nvPr/>
        </p:nvPicPr>
        <p:blipFill>
          <a:blip r:embed="rId3" cstate="print">
            <a:extLst>
              <a:ext uri="{28A0092B-C50C-407E-A947-70E740481C1C}">
                <a14:useLocalDpi xmlns:a14="http://schemas.microsoft.com/office/drawing/2010/main" val="0"/>
              </a:ext>
            </a:extLst>
          </a:blip>
          <a:stretch>
            <a:fillRect/>
          </a:stretch>
        </p:blipFill>
        <p:spPr>
          <a:xfrm>
            <a:off x="399011" y="4613229"/>
            <a:ext cx="2335340" cy="1680089"/>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References</a:t>
            </a:r>
            <a:r>
              <a:rPr lang="en-US" dirty="0"/>
              <a:t> 	</a:t>
            </a:r>
            <a:br>
              <a:rPr lang="en-US" dirty="0"/>
            </a:br>
            <a:endParaRPr lang="en-US" dirty="0"/>
          </a:p>
        </p:txBody>
      </p:sp>
      <p:sp>
        <p:nvSpPr>
          <p:cNvPr id="3" name="Content Placeholder 2"/>
          <p:cNvSpPr>
            <a:spLocks noGrp="1"/>
          </p:cNvSpPr>
          <p:nvPr>
            <p:ph idx="1"/>
          </p:nvPr>
        </p:nvSpPr>
        <p:spPr>
          <a:xfrm>
            <a:off x="1484310" y="1253067"/>
            <a:ext cx="10018713" cy="5469467"/>
          </a:xfrm>
        </p:spPr>
        <p:txBody>
          <a:bodyPr>
            <a:normAutofit/>
          </a:bodyPr>
          <a:lstStyle/>
          <a:p>
            <a:pPr marL="0" indent="0">
              <a:buNone/>
            </a:pPr>
            <a:r>
              <a:rPr lang="en-US" sz="2500" b="1" dirty="0"/>
              <a:t>Essential Reading: </a:t>
            </a:r>
            <a:endParaRPr lang="en-US" sz="2500" b="1" dirty="0" smtClean="0"/>
          </a:p>
          <a:p>
            <a:pPr lvl="1"/>
            <a:r>
              <a:rPr lang="en-US" sz="2400" dirty="0" smtClean="0"/>
              <a:t>Neuliep</a:t>
            </a:r>
            <a:r>
              <a:rPr lang="en-US" sz="2400" dirty="0"/>
              <a:t>, J.W. (2017), Intercultural Communication: A Contextual Approach, 7th Ed. Sage Publication, USA. ISBN 10: 1506315135 ⁄ ISBN 13: </a:t>
            </a:r>
            <a:r>
              <a:rPr lang="en-US" sz="2400" dirty="0" smtClean="0"/>
              <a:t>9781506315133</a:t>
            </a:r>
          </a:p>
          <a:p>
            <a:pPr lvl="1"/>
            <a:r>
              <a:rPr lang="en-US" sz="2400" dirty="0" smtClean="0"/>
              <a:t>Martin</a:t>
            </a:r>
            <a:r>
              <a:rPr lang="en-US" sz="2400" dirty="0"/>
              <a:t>, J. and Nakayama, T.K. (2018), Intercultural Communication in Contexts, Mc Graw-Hill International Edition, USA. ISBN10: 0073523933 | </a:t>
            </a:r>
            <a:r>
              <a:rPr lang="en-US" sz="2400" dirty="0" smtClean="0"/>
              <a:t>ISBN13:9780073523934</a:t>
            </a:r>
          </a:p>
          <a:p>
            <a:pPr lvl="1"/>
            <a:r>
              <a:rPr lang="en-US" sz="2400" dirty="0" smtClean="0"/>
              <a:t>Wilce</a:t>
            </a:r>
            <a:r>
              <a:rPr lang="en-US" sz="2400" dirty="0"/>
              <a:t>, J.M. (2017) Cultures and Communication: an Introduction; University of Cambridge Press, Cambridge. ISBN-9781107628816 </a:t>
            </a:r>
            <a:r>
              <a:rPr lang="en-US" dirty="0"/>
              <a:t>	</a:t>
            </a:r>
          </a:p>
        </p:txBody>
      </p:sp>
      <p:sp>
        <p:nvSpPr>
          <p:cNvPr id="4" name="Action Button: Custom 3">
            <a:hlinkClick r:id="" action="ppaction://noaction" highlightClick="1"/>
          </p:cNvPr>
          <p:cNvSpPr/>
          <p:nvPr/>
        </p:nvSpPr>
        <p:spPr>
          <a:xfrm>
            <a:off x="8746682" y="92311"/>
            <a:ext cx="3042282" cy="1892174"/>
          </a:xfrm>
          <a:prstGeom prst="actionButtonBlank">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313834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2540" algn="ctr">
              <a:lnSpc>
                <a:spcPts val="4680"/>
              </a:lnSpc>
              <a:spcBef>
                <a:spcPts val="95"/>
              </a:spcBef>
            </a:pPr>
            <a:r>
              <a:rPr spc="-5" dirty="0"/>
              <a:t>Ronald</a:t>
            </a:r>
            <a:r>
              <a:rPr spc="-70" dirty="0"/>
              <a:t> </a:t>
            </a:r>
            <a:r>
              <a:rPr spc="-5" dirty="0"/>
              <a:t>Inglehart</a:t>
            </a:r>
          </a:p>
          <a:p>
            <a:pPr marL="2540" algn="ctr">
              <a:lnSpc>
                <a:spcPts val="2760"/>
              </a:lnSpc>
            </a:pPr>
            <a:r>
              <a:rPr sz="2400" spc="-5" dirty="0"/>
              <a:t>founder</a:t>
            </a:r>
            <a:r>
              <a:rPr sz="2400" spc="-15" dirty="0"/>
              <a:t> </a:t>
            </a:r>
            <a:r>
              <a:rPr sz="2400" spc="-5" dirty="0"/>
              <a:t>of</a:t>
            </a:r>
            <a:r>
              <a:rPr sz="2400" spc="-15" dirty="0"/>
              <a:t> </a:t>
            </a:r>
            <a:r>
              <a:rPr sz="2400" spc="-5" dirty="0"/>
              <a:t>the</a:t>
            </a:r>
            <a:r>
              <a:rPr sz="2400" spc="-20" dirty="0"/>
              <a:t> </a:t>
            </a:r>
            <a:r>
              <a:rPr sz="2400" spc="-15" dirty="0"/>
              <a:t>World</a:t>
            </a:r>
            <a:r>
              <a:rPr sz="2400" spc="-35" dirty="0"/>
              <a:t> </a:t>
            </a:r>
            <a:r>
              <a:rPr sz="2400" spc="-30" dirty="0"/>
              <a:t>Value</a:t>
            </a:r>
            <a:r>
              <a:rPr sz="2400" spc="-5" dirty="0"/>
              <a:t> Survey</a:t>
            </a:r>
            <a:endParaRPr sz="2400"/>
          </a:p>
        </p:txBody>
      </p:sp>
      <p:sp>
        <p:nvSpPr>
          <p:cNvPr id="3" name="object 3"/>
          <p:cNvSpPr txBox="1"/>
          <p:nvPr/>
        </p:nvSpPr>
        <p:spPr>
          <a:xfrm>
            <a:off x="9561258" y="1819021"/>
            <a:ext cx="1712595" cy="345440"/>
          </a:xfrm>
          <a:prstGeom prst="rect">
            <a:avLst/>
          </a:prstGeom>
        </p:spPr>
        <p:txBody>
          <a:bodyPr vert="horz" wrap="square" lIns="0" tIns="12700" rIns="0" bIns="0" rtlCol="0">
            <a:spAutoFit/>
          </a:bodyPr>
          <a:lstStyle/>
          <a:p>
            <a:pPr marL="12700">
              <a:lnSpc>
                <a:spcPct val="100000"/>
              </a:lnSpc>
              <a:spcBef>
                <a:spcPts val="100"/>
              </a:spcBef>
            </a:pPr>
            <a:r>
              <a:rPr sz="2100" spc="-5" dirty="0">
                <a:solidFill>
                  <a:srgbClr val="1F2A44"/>
                </a:solidFill>
                <a:latin typeface="Arial MT"/>
                <a:cs typeface="Arial MT"/>
              </a:rPr>
              <a:t>representative</a:t>
            </a:r>
            <a:endParaRPr sz="2100">
              <a:latin typeface="Arial MT"/>
              <a:cs typeface="Arial MT"/>
            </a:endParaRPr>
          </a:p>
        </p:txBody>
      </p:sp>
      <p:sp>
        <p:nvSpPr>
          <p:cNvPr id="4" name="object 4"/>
          <p:cNvSpPr txBox="1"/>
          <p:nvPr/>
        </p:nvSpPr>
        <p:spPr>
          <a:xfrm>
            <a:off x="6250940" y="1819021"/>
            <a:ext cx="3303904" cy="1049655"/>
          </a:xfrm>
          <a:prstGeom prst="rect">
            <a:avLst/>
          </a:prstGeom>
        </p:spPr>
        <p:txBody>
          <a:bodyPr vert="horz" wrap="square" lIns="0" tIns="48260" rIns="0" bIns="0" rtlCol="0">
            <a:spAutoFit/>
          </a:bodyPr>
          <a:lstStyle/>
          <a:p>
            <a:pPr marL="241300" marR="5080" indent="-229235">
              <a:lnSpc>
                <a:spcPts val="2270"/>
              </a:lnSpc>
              <a:spcBef>
                <a:spcPts val="380"/>
              </a:spcBef>
              <a:buChar char="•"/>
              <a:tabLst>
                <a:tab pos="240665" algn="l"/>
                <a:tab pos="241300" algn="l"/>
                <a:tab pos="871855" algn="l"/>
                <a:tab pos="1381125" algn="l"/>
                <a:tab pos="1885314" algn="l"/>
              </a:tabLst>
            </a:pPr>
            <a:r>
              <a:rPr sz="2100" spc="-5" dirty="0">
                <a:solidFill>
                  <a:srgbClr val="1F2A44"/>
                </a:solidFill>
                <a:latin typeface="Arial MT"/>
                <a:cs typeface="Arial MT"/>
              </a:rPr>
              <a:t>Has	studied	nationally </a:t>
            </a:r>
            <a:r>
              <a:rPr sz="2100" dirty="0">
                <a:solidFill>
                  <a:srgbClr val="1F2A44"/>
                </a:solidFill>
                <a:latin typeface="Arial MT"/>
                <a:cs typeface="Arial MT"/>
              </a:rPr>
              <a:t> </a:t>
            </a:r>
            <a:r>
              <a:rPr sz="2100" spc="-5" dirty="0">
                <a:solidFill>
                  <a:srgbClr val="1F2A44"/>
                </a:solidFill>
                <a:latin typeface="Arial MT"/>
                <a:cs typeface="Arial MT"/>
              </a:rPr>
              <a:t>samples	from</a:t>
            </a:r>
            <a:r>
              <a:rPr sz="2100" spc="-25" dirty="0">
                <a:solidFill>
                  <a:srgbClr val="1F2A44"/>
                </a:solidFill>
                <a:latin typeface="Arial MT"/>
                <a:cs typeface="Arial MT"/>
              </a:rPr>
              <a:t> </a:t>
            </a:r>
            <a:r>
              <a:rPr sz="2100" spc="-5" dirty="0">
                <a:solidFill>
                  <a:srgbClr val="1F2A44"/>
                </a:solidFill>
                <a:latin typeface="Arial MT"/>
                <a:cs typeface="Arial MT"/>
              </a:rPr>
              <a:t>almost</a:t>
            </a:r>
            <a:r>
              <a:rPr sz="2100" spc="-40" dirty="0">
                <a:solidFill>
                  <a:srgbClr val="1F2A44"/>
                </a:solidFill>
                <a:latin typeface="Arial MT"/>
                <a:cs typeface="Arial MT"/>
              </a:rPr>
              <a:t> </a:t>
            </a:r>
            <a:r>
              <a:rPr sz="2100" spc="-10" dirty="0">
                <a:solidFill>
                  <a:srgbClr val="1F2A44"/>
                </a:solidFill>
                <a:latin typeface="Arial MT"/>
                <a:cs typeface="Arial MT"/>
              </a:rPr>
              <a:t>100</a:t>
            </a:r>
            <a:endParaRPr sz="2100">
              <a:latin typeface="Arial MT"/>
              <a:cs typeface="Arial MT"/>
            </a:endParaRPr>
          </a:p>
          <a:p>
            <a:pPr marL="241300" indent="-228600">
              <a:lnSpc>
                <a:spcPct val="100000"/>
              </a:lnSpc>
              <a:spcBef>
                <a:spcPts val="725"/>
              </a:spcBef>
              <a:buChar char="•"/>
              <a:tabLst>
                <a:tab pos="240665" algn="l"/>
                <a:tab pos="241300" algn="l"/>
              </a:tabLst>
            </a:pPr>
            <a:r>
              <a:rPr sz="2100" spc="-5" dirty="0">
                <a:solidFill>
                  <a:srgbClr val="1F2A44"/>
                </a:solidFill>
                <a:latin typeface="Arial MT"/>
                <a:cs typeface="Arial MT"/>
              </a:rPr>
              <a:t>countries</a:t>
            </a:r>
            <a:r>
              <a:rPr sz="2100" spc="-35" dirty="0">
                <a:solidFill>
                  <a:srgbClr val="1F2A44"/>
                </a:solidFill>
                <a:latin typeface="Arial MT"/>
                <a:cs typeface="Arial MT"/>
              </a:rPr>
              <a:t> </a:t>
            </a:r>
            <a:r>
              <a:rPr sz="2100" dirty="0">
                <a:solidFill>
                  <a:srgbClr val="1F2A44"/>
                </a:solidFill>
                <a:latin typeface="Arial MT"/>
                <a:cs typeface="Arial MT"/>
              </a:rPr>
              <a:t>since</a:t>
            </a:r>
            <a:r>
              <a:rPr sz="2100" spc="-35" dirty="0">
                <a:solidFill>
                  <a:srgbClr val="1F2A44"/>
                </a:solidFill>
                <a:latin typeface="Arial MT"/>
                <a:cs typeface="Arial MT"/>
              </a:rPr>
              <a:t> </a:t>
            </a:r>
            <a:r>
              <a:rPr sz="2100" spc="-5" dirty="0">
                <a:solidFill>
                  <a:srgbClr val="1F2A44"/>
                </a:solidFill>
                <a:latin typeface="Arial MT"/>
                <a:cs typeface="Arial MT"/>
              </a:rPr>
              <a:t>1980.</a:t>
            </a:r>
            <a:endParaRPr sz="2100">
              <a:latin typeface="Arial MT"/>
              <a:cs typeface="Arial MT"/>
            </a:endParaRPr>
          </a:p>
        </p:txBody>
      </p:sp>
      <p:sp>
        <p:nvSpPr>
          <p:cNvPr id="5" name="object 5"/>
          <p:cNvSpPr txBox="1"/>
          <p:nvPr/>
        </p:nvSpPr>
        <p:spPr>
          <a:xfrm>
            <a:off x="6250940" y="2937636"/>
            <a:ext cx="5022215" cy="1048385"/>
          </a:xfrm>
          <a:prstGeom prst="rect">
            <a:avLst/>
          </a:prstGeom>
        </p:spPr>
        <p:txBody>
          <a:bodyPr vert="horz" wrap="square" lIns="0" tIns="48260" rIns="0" bIns="0" rtlCol="0">
            <a:spAutoFit/>
          </a:bodyPr>
          <a:lstStyle/>
          <a:p>
            <a:pPr marL="241300" marR="5080" indent="-229235">
              <a:lnSpc>
                <a:spcPts val="2270"/>
              </a:lnSpc>
              <a:spcBef>
                <a:spcPts val="380"/>
              </a:spcBef>
              <a:buChar char="•"/>
              <a:tabLst>
                <a:tab pos="240665" algn="l"/>
                <a:tab pos="241300" algn="l"/>
                <a:tab pos="1400810" algn="l"/>
                <a:tab pos="1588135" algn="l"/>
                <a:tab pos="3525520" algn="l"/>
                <a:tab pos="4433570" algn="l"/>
              </a:tabLst>
            </a:pPr>
            <a:r>
              <a:rPr sz="2100" spc="-10" dirty="0">
                <a:solidFill>
                  <a:srgbClr val="1F2A44"/>
                </a:solidFill>
                <a:latin typeface="Arial MT"/>
                <a:cs typeface="Arial MT"/>
              </a:rPr>
              <a:t>Large</a:t>
            </a:r>
            <a:r>
              <a:rPr sz="2100" dirty="0">
                <a:solidFill>
                  <a:srgbClr val="1F2A44"/>
                </a:solidFill>
                <a:latin typeface="Arial MT"/>
                <a:cs typeface="Arial MT"/>
              </a:rPr>
              <a:t>st	</a:t>
            </a:r>
            <a:r>
              <a:rPr sz="2100" spc="5" dirty="0">
                <a:solidFill>
                  <a:srgbClr val="1F2A44"/>
                </a:solidFill>
                <a:latin typeface="Arial MT"/>
                <a:cs typeface="Arial MT"/>
              </a:rPr>
              <a:t>c</a:t>
            </a:r>
            <a:r>
              <a:rPr sz="2100" spc="-5" dirty="0">
                <a:solidFill>
                  <a:srgbClr val="1F2A44"/>
                </a:solidFill>
                <a:latin typeface="Arial MT"/>
                <a:cs typeface="Arial MT"/>
              </a:rPr>
              <a:t>r</a:t>
            </a:r>
            <a:r>
              <a:rPr sz="2100" spc="-25" dirty="0">
                <a:solidFill>
                  <a:srgbClr val="1F2A44"/>
                </a:solidFill>
                <a:latin typeface="Arial MT"/>
                <a:cs typeface="Arial MT"/>
              </a:rPr>
              <a:t>o</a:t>
            </a:r>
            <a:r>
              <a:rPr sz="2100" spc="5" dirty="0">
                <a:solidFill>
                  <a:srgbClr val="1F2A44"/>
                </a:solidFill>
                <a:latin typeface="Arial MT"/>
                <a:cs typeface="Arial MT"/>
              </a:rPr>
              <a:t>ss</a:t>
            </a:r>
            <a:r>
              <a:rPr sz="2100" spc="-5" dirty="0">
                <a:solidFill>
                  <a:srgbClr val="1F2A44"/>
                </a:solidFill>
                <a:latin typeface="Arial MT"/>
                <a:cs typeface="Arial MT"/>
              </a:rPr>
              <a:t>-</a:t>
            </a:r>
            <a:r>
              <a:rPr sz="2100" spc="5" dirty="0">
                <a:solidFill>
                  <a:srgbClr val="1F2A44"/>
                </a:solidFill>
                <a:latin typeface="Arial MT"/>
                <a:cs typeface="Arial MT"/>
              </a:rPr>
              <a:t>c</a:t>
            </a:r>
            <a:r>
              <a:rPr sz="2100" spc="-25" dirty="0">
                <a:solidFill>
                  <a:srgbClr val="1F2A44"/>
                </a:solidFill>
                <a:latin typeface="Arial MT"/>
                <a:cs typeface="Arial MT"/>
              </a:rPr>
              <a:t>u</a:t>
            </a:r>
            <a:r>
              <a:rPr sz="2100" spc="-5" dirty="0">
                <a:solidFill>
                  <a:srgbClr val="1F2A44"/>
                </a:solidFill>
                <a:latin typeface="Arial MT"/>
                <a:cs typeface="Arial MT"/>
              </a:rPr>
              <a:t>l</a:t>
            </a:r>
            <a:r>
              <a:rPr sz="2100" dirty="0">
                <a:solidFill>
                  <a:srgbClr val="1F2A44"/>
                </a:solidFill>
                <a:latin typeface="Arial MT"/>
                <a:cs typeface="Arial MT"/>
              </a:rPr>
              <a:t>t</a:t>
            </a:r>
            <a:r>
              <a:rPr sz="2100" spc="-10" dirty="0">
                <a:solidFill>
                  <a:srgbClr val="1F2A44"/>
                </a:solidFill>
                <a:latin typeface="Arial MT"/>
                <a:cs typeface="Arial MT"/>
              </a:rPr>
              <a:t>ura</a:t>
            </a:r>
            <a:r>
              <a:rPr sz="2100" spc="-5" dirty="0">
                <a:solidFill>
                  <a:srgbClr val="1F2A44"/>
                </a:solidFill>
                <a:latin typeface="Arial MT"/>
                <a:cs typeface="Arial MT"/>
              </a:rPr>
              <a:t>l</a:t>
            </a:r>
            <a:r>
              <a:rPr sz="2100" dirty="0">
                <a:solidFill>
                  <a:srgbClr val="1F2A44"/>
                </a:solidFill>
                <a:latin typeface="Arial MT"/>
                <a:cs typeface="Arial MT"/>
              </a:rPr>
              <a:t>	</a:t>
            </a:r>
            <a:r>
              <a:rPr sz="2100" spc="5" dirty="0">
                <a:solidFill>
                  <a:srgbClr val="1F2A44"/>
                </a:solidFill>
                <a:latin typeface="Arial MT"/>
                <a:cs typeface="Arial MT"/>
              </a:rPr>
              <a:t>s</a:t>
            </a:r>
            <a:r>
              <a:rPr sz="2100" dirty="0">
                <a:solidFill>
                  <a:srgbClr val="1F2A44"/>
                </a:solidFill>
                <a:latin typeface="Arial MT"/>
                <a:cs typeface="Arial MT"/>
              </a:rPr>
              <a:t>t</a:t>
            </a:r>
            <a:r>
              <a:rPr sz="2100" spc="-10" dirty="0">
                <a:solidFill>
                  <a:srgbClr val="1F2A44"/>
                </a:solidFill>
                <a:latin typeface="Arial MT"/>
                <a:cs typeface="Arial MT"/>
              </a:rPr>
              <a:t>ud</a:t>
            </a:r>
            <a:r>
              <a:rPr sz="2100" spc="-5" dirty="0">
                <a:solidFill>
                  <a:srgbClr val="1F2A44"/>
                </a:solidFill>
                <a:latin typeface="Arial MT"/>
                <a:cs typeface="Arial MT"/>
              </a:rPr>
              <a:t>y</a:t>
            </a:r>
            <a:r>
              <a:rPr sz="2100" dirty="0">
                <a:solidFill>
                  <a:srgbClr val="1F2A44"/>
                </a:solidFill>
                <a:latin typeface="Arial MT"/>
                <a:cs typeface="Arial MT"/>
              </a:rPr>
              <a:t>	</a:t>
            </a:r>
            <a:r>
              <a:rPr sz="2100" spc="-10" dirty="0">
                <a:solidFill>
                  <a:srgbClr val="1F2A44"/>
                </a:solidFill>
                <a:latin typeface="Arial MT"/>
                <a:cs typeface="Arial MT"/>
              </a:rPr>
              <a:t>e</a:t>
            </a:r>
            <a:r>
              <a:rPr sz="2100" spc="-15" dirty="0">
                <a:solidFill>
                  <a:srgbClr val="1F2A44"/>
                </a:solidFill>
                <a:latin typeface="Arial MT"/>
                <a:cs typeface="Arial MT"/>
              </a:rPr>
              <a:t>v</a:t>
            </a:r>
            <a:r>
              <a:rPr sz="2100" spc="-10" dirty="0">
                <a:solidFill>
                  <a:srgbClr val="1F2A44"/>
                </a:solidFill>
                <a:latin typeface="Arial MT"/>
                <a:cs typeface="Arial MT"/>
              </a:rPr>
              <a:t>e</a:t>
            </a:r>
            <a:r>
              <a:rPr sz="2100" spc="-125" dirty="0">
                <a:solidFill>
                  <a:srgbClr val="1F2A44"/>
                </a:solidFill>
                <a:latin typeface="Arial MT"/>
                <a:cs typeface="Arial MT"/>
              </a:rPr>
              <a:t>r</a:t>
            </a:r>
            <a:r>
              <a:rPr sz="2100" dirty="0">
                <a:solidFill>
                  <a:srgbClr val="1F2A44"/>
                </a:solidFill>
                <a:latin typeface="Arial MT"/>
                <a:cs typeface="Arial MT"/>
              </a:rPr>
              <a:t>,  </a:t>
            </a:r>
            <a:r>
              <a:rPr sz="2100" spc="-5" dirty="0">
                <a:solidFill>
                  <a:srgbClr val="1F2A44"/>
                </a:solidFill>
                <a:latin typeface="Arial MT"/>
                <a:cs typeface="Arial MT"/>
              </a:rPr>
              <a:t>constantly	updated.</a:t>
            </a:r>
            <a:endParaRPr sz="2100">
              <a:latin typeface="Arial MT"/>
              <a:cs typeface="Arial MT"/>
            </a:endParaRPr>
          </a:p>
          <a:p>
            <a:pPr marL="241300" indent="-228600">
              <a:lnSpc>
                <a:spcPct val="100000"/>
              </a:lnSpc>
              <a:spcBef>
                <a:spcPts val="710"/>
              </a:spcBef>
              <a:buChar char="•"/>
              <a:tabLst>
                <a:tab pos="240665" algn="l"/>
                <a:tab pos="241300" algn="l"/>
                <a:tab pos="2595880" algn="l"/>
              </a:tabLst>
            </a:pPr>
            <a:r>
              <a:rPr sz="2100" spc="-45" dirty="0">
                <a:solidFill>
                  <a:srgbClr val="1F2A44"/>
                </a:solidFill>
                <a:latin typeface="Arial MT"/>
                <a:cs typeface="Arial MT"/>
              </a:rPr>
              <a:t>Two</a:t>
            </a:r>
            <a:r>
              <a:rPr sz="2100" spc="10" dirty="0">
                <a:solidFill>
                  <a:srgbClr val="1F2A44"/>
                </a:solidFill>
                <a:latin typeface="Arial MT"/>
                <a:cs typeface="Arial MT"/>
              </a:rPr>
              <a:t> </a:t>
            </a:r>
            <a:r>
              <a:rPr sz="2100" spc="-5" dirty="0">
                <a:solidFill>
                  <a:srgbClr val="1F2A44"/>
                </a:solidFill>
                <a:latin typeface="Arial MT"/>
                <a:cs typeface="Arial MT"/>
              </a:rPr>
              <a:t>dimensions</a:t>
            </a:r>
            <a:r>
              <a:rPr sz="2100" dirty="0">
                <a:solidFill>
                  <a:srgbClr val="1F2A44"/>
                </a:solidFill>
                <a:latin typeface="Arial MT"/>
                <a:cs typeface="Arial MT"/>
              </a:rPr>
              <a:t> </a:t>
            </a:r>
            <a:r>
              <a:rPr sz="2100" spc="-5" dirty="0">
                <a:solidFill>
                  <a:srgbClr val="1F2A44"/>
                </a:solidFill>
                <a:latin typeface="Arial MT"/>
                <a:cs typeface="Arial MT"/>
              </a:rPr>
              <a:t>of	national</a:t>
            </a:r>
            <a:r>
              <a:rPr sz="2100" spc="-45" dirty="0">
                <a:solidFill>
                  <a:srgbClr val="1F2A44"/>
                </a:solidFill>
                <a:latin typeface="Arial MT"/>
                <a:cs typeface="Arial MT"/>
              </a:rPr>
              <a:t> </a:t>
            </a:r>
            <a:r>
              <a:rPr sz="2100" spc="-5" dirty="0">
                <a:solidFill>
                  <a:srgbClr val="1F2A44"/>
                </a:solidFill>
                <a:latin typeface="Arial MT"/>
                <a:cs typeface="Arial MT"/>
              </a:rPr>
              <a:t>culture.</a:t>
            </a:r>
            <a:endParaRPr sz="2100">
              <a:latin typeface="Arial MT"/>
              <a:cs typeface="Arial MT"/>
            </a:endParaRPr>
          </a:p>
        </p:txBody>
      </p:sp>
      <p:pic>
        <p:nvPicPr>
          <p:cNvPr id="6" name="object 6"/>
          <p:cNvPicPr/>
          <p:nvPr/>
        </p:nvPicPr>
        <p:blipFill>
          <a:blip r:embed="rId2" cstate="print"/>
          <a:stretch>
            <a:fillRect/>
          </a:stretch>
        </p:blipFill>
        <p:spPr>
          <a:xfrm>
            <a:off x="1219200" y="1938528"/>
            <a:ext cx="3352800" cy="4101083"/>
          </a:xfrm>
          <a:prstGeom prst="rect">
            <a:avLst/>
          </a:prstGeom>
        </p:spPr>
      </p:pic>
      <p:pic>
        <p:nvPicPr>
          <p:cNvPr id="7" name="object 4"/>
          <p:cNvPicPr/>
          <p:nvPr/>
        </p:nvPicPr>
        <p:blipFill>
          <a:blip r:embed="rId3" cstate="print">
            <a:extLst>
              <a:ext uri="{28A0092B-C50C-407E-A947-70E740481C1C}">
                <a14:useLocalDpi xmlns:a14="http://schemas.microsoft.com/office/drawing/2010/main" val="0"/>
              </a:ext>
            </a:extLst>
          </a:blip>
          <a:stretch>
            <a:fillRect/>
          </a:stretch>
        </p:blipFill>
        <p:spPr>
          <a:xfrm>
            <a:off x="194733" y="331591"/>
            <a:ext cx="1958225" cy="1304237"/>
          </a:xfrm>
          <a:prstGeom prst="rect">
            <a:avLst/>
          </a:prstGeo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 algn="ctr">
              <a:lnSpc>
                <a:spcPts val="4680"/>
              </a:lnSpc>
              <a:spcBef>
                <a:spcPts val="95"/>
              </a:spcBef>
            </a:pPr>
            <a:r>
              <a:rPr spc="-20" dirty="0"/>
              <a:t>Inglehart’s</a:t>
            </a:r>
            <a:r>
              <a:rPr spc="-30" dirty="0"/>
              <a:t> </a:t>
            </a:r>
            <a:r>
              <a:rPr spc="-5" dirty="0"/>
              <a:t>Items</a:t>
            </a:r>
          </a:p>
          <a:p>
            <a:pPr marL="1270" algn="ctr">
              <a:lnSpc>
                <a:spcPts val="2760"/>
              </a:lnSpc>
            </a:pPr>
            <a:r>
              <a:rPr sz="2400" spc="-5" dirty="0"/>
              <a:t>(Inglehart</a:t>
            </a:r>
            <a:r>
              <a:rPr sz="2400" spc="-20" dirty="0"/>
              <a:t> </a:t>
            </a:r>
            <a:r>
              <a:rPr sz="2400" spc="-5" dirty="0"/>
              <a:t>&amp; </a:t>
            </a:r>
            <a:r>
              <a:rPr sz="2400" spc="-30" dirty="0"/>
              <a:t>Baker,</a:t>
            </a:r>
            <a:r>
              <a:rPr sz="2400" spc="5" dirty="0"/>
              <a:t> </a:t>
            </a:r>
            <a:r>
              <a:rPr sz="2400" spc="-10" dirty="0"/>
              <a:t>2000)</a:t>
            </a:r>
            <a:endParaRPr sz="2400"/>
          </a:p>
        </p:txBody>
      </p:sp>
      <p:sp>
        <p:nvSpPr>
          <p:cNvPr id="3" name="object 3"/>
          <p:cNvSpPr txBox="1"/>
          <p:nvPr/>
        </p:nvSpPr>
        <p:spPr>
          <a:xfrm>
            <a:off x="918527" y="1985522"/>
            <a:ext cx="4996815" cy="2807970"/>
          </a:xfrm>
          <a:prstGeom prst="rect">
            <a:avLst/>
          </a:prstGeom>
        </p:spPr>
        <p:txBody>
          <a:bodyPr vert="horz" wrap="square" lIns="0" tIns="90805" rIns="0" bIns="0" rtlCol="0">
            <a:spAutoFit/>
          </a:bodyPr>
          <a:lstStyle/>
          <a:p>
            <a:pPr marL="12700">
              <a:lnSpc>
                <a:spcPct val="100000"/>
              </a:lnSpc>
              <a:spcBef>
                <a:spcPts val="715"/>
              </a:spcBef>
            </a:pPr>
            <a:r>
              <a:rPr sz="2400" b="1" spc="-15" dirty="0">
                <a:latin typeface="Arial"/>
                <a:cs typeface="Arial"/>
              </a:rPr>
              <a:t>Traditional</a:t>
            </a:r>
            <a:endParaRPr sz="2400">
              <a:latin typeface="Arial"/>
              <a:cs typeface="Arial"/>
            </a:endParaRPr>
          </a:p>
          <a:p>
            <a:pPr marL="241300" indent="-228600">
              <a:lnSpc>
                <a:spcPct val="100000"/>
              </a:lnSpc>
              <a:spcBef>
                <a:spcPts val="540"/>
              </a:spcBef>
              <a:buChar char="•"/>
              <a:tabLst>
                <a:tab pos="240665" algn="l"/>
                <a:tab pos="241300" algn="l"/>
              </a:tabLst>
            </a:pPr>
            <a:r>
              <a:rPr sz="2100" spc="-5" dirty="0">
                <a:solidFill>
                  <a:srgbClr val="1F2A44"/>
                </a:solidFill>
                <a:latin typeface="Arial MT"/>
                <a:cs typeface="Arial MT"/>
              </a:rPr>
              <a:t>Importance</a:t>
            </a:r>
            <a:r>
              <a:rPr sz="2100" spc="-30" dirty="0">
                <a:solidFill>
                  <a:srgbClr val="1F2A44"/>
                </a:solidFill>
                <a:latin typeface="Arial MT"/>
                <a:cs typeface="Arial MT"/>
              </a:rPr>
              <a:t> </a:t>
            </a:r>
            <a:r>
              <a:rPr sz="2100" spc="-5" dirty="0">
                <a:solidFill>
                  <a:srgbClr val="1F2A44"/>
                </a:solidFill>
                <a:latin typeface="Arial MT"/>
                <a:cs typeface="Arial MT"/>
              </a:rPr>
              <a:t>of</a:t>
            </a:r>
            <a:r>
              <a:rPr sz="2100" spc="-10" dirty="0">
                <a:solidFill>
                  <a:srgbClr val="1F2A44"/>
                </a:solidFill>
                <a:latin typeface="Arial MT"/>
                <a:cs typeface="Arial MT"/>
              </a:rPr>
              <a:t> God</a:t>
            </a:r>
            <a:endParaRPr sz="2100">
              <a:latin typeface="Arial MT"/>
              <a:cs typeface="Arial MT"/>
            </a:endParaRPr>
          </a:p>
          <a:p>
            <a:pPr marL="241300" marR="5080" indent="-228600">
              <a:lnSpc>
                <a:spcPts val="2270"/>
              </a:lnSpc>
              <a:spcBef>
                <a:spcPts val="1040"/>
              </a:spcBef>
              <a:buChar char="•"/>
              <a:tabLst>
                <a:tab pos="240665" algn="l"/>
                <a:tab pos="241300" algn="l"/>
                <a:tab pos="992505" algn="l"/>
                <a:tab pos="1714500" algn="l"/>
                <a:tab pos="2449195" algn="l"/>
                <a:tab pos="3098165" algn="l"/>
                <a:tab pos="3684904" algn="l"/>
              </a:tabLst>
            </a:pPr>
            <a:r>
              <a:rPr sz="2100" spc="-10" dirty="0">
                <a:solidFill>
                  <a:srgbClr val="1F2A44"/>
                </a:solidFill>
                <a:latin typeface="Arial MT"/>
                <a:cs typeface="Arial MT"/>
              </a:rPr>
              <a:t>Ch</a:t>
            </a:r>
            <a:r>
              <a:rPr sz="2100" spc="-5" dirty="0">
                <a:solidFill>
                  <a:srgbClr val="1F2A44"/>
                </a:solidFill>
                <a:latin typeface="Arial MT"/>
                <a:cs typeface="Arial MT"/>
              </a:rPr>
              <a:t>ild</a:t>
            </a:r>
            <a:r>
              <a:rPr sz="2100" dirty="0">
                <a:solidFill>
                  <a:srgbClr val="1F2A44"/>
                </a:solidFill>
                <a:latin typeface="Arial MT"/>
                <a:cs typeface="Arial MT"/>
              </a:rPr>
              <a:t>	m</a:t>
            </a:r>
            <a:r>
              <a:rPr sz="2100" spc="-25" dirty="0">
                <a:solidFill>
                  <a:srgbClr val="1F2A44"/>
                </a:solidFill>
                <a:latin typeface="Arial MT"/>
                <a:cs typeface="Arial MT"/>
              </a:rPr>
              <a:t>u</a:t>
            </a:r>
            <a:r>
              <a:rPr sz="2100" spc="5" dirty="0">
                <a:solidFill>
                  <a:srgbClr val="1F2A44"/>
                </a:solidFill>
                <a:latin typeface="Arial MT"/>
                <a:cs typeface="Arial MT"/>
              </a:rPr>
              <a:t>s</a:t>
            </a:r>
            <a:r>
              <a:rPr sz="2100" dirty="0">
                <a:solidFill>
                  <a:srgbClr val="1F2A44"/>
                </a:solidFill>
                <a:latin typeface="Arial MT"/>
                <a:cs typeface="Arial MT"/>
              </a:rPr>
              <a:t>t	</a:t>
            </a:r>
            <a:r>
              <a:rPr sz="2100" spc="-20" dirty="0">
                <a:solidFill>
                  <a:srgbClr val="1F2A44"/>
                </a:solidFill>
                <a:latin typeface="Arial MT"/>
                <a:cs typeface="Arial MT"/>
              </a:rPr>
              <a:t>l</a:t>
            </a:r>
            <a:r>
              <a:rPr sz="2100" spc="-10" dirty="0">
                <a:solidFill>
                  <a:srgbClr val="1F2A44"/>
                </a:solidFill>
                <a:latin typeface="Arial MT"/>
                <a:cs typeface="Arial MT"/>
              </a:rPr>
              <a:t>ear</a:t>
            </a:r>
            <a:r>
              <a:rPr sz="2100" spc="-5" dirty="0">
                <a:solidFill>
                  <a:srgbClr val="1F2A44"/>
                </a:solidFill>
                <a:latin typeface="Arial MT"/>
                <a:cs typeface="Arial MT"/>
              </a:rPr>
              <a:t>n</a:t>
            </a:r>
            <a:r>
              <a:rPr sz="2100" dirty="0">
                <a:solidFill>
                  <a:srgbClr val="1F2A44"/>
                </a:solidFill>
                <a:latin typeface="Arial MT"/>
                <a:cs typeface="Arial MT"/>
              </a:rPr>
              <a:t>	f</a:t>
            </a:r>
            <a:r>
              <a:rPr sz="2100" spc="-5" dirty="0">
                <a:solidFill>
                  <a:srgbClr val="1F2A44"/>
                </a:solidFill>
                <a:latin typeface="Arial MT"/>
                <a:cs typeface="Arial MT"/>
              </a:rPr>
              <a:t>ai</a:t>
            </a:r>
            <a:r>
              <a:rPr sz="2100" dirty="0">
                <a:solidFill>
                  <a:srgbClr val="1F2A44"/>
                </a:solidFill>
                <a:latin typeface="Arial MT"/>
                <a:cs typeface="Arial MT"/>
              </a:rPr>
              <a:t>th	</a:t>
            </a:r>
            <a:r>
              <a:rPr sz="2100" spc="-25" dirty="0">
                <a:solidFill>
                  <a:srgbClr val="1F2A44"/>
                </a:solidFill>
                <a:latin typeface="Arial MT"/>
                <a:cs typeface="Arial MT"/>
              </a:rPr>
              <a:t>a</a:t>
            </a:r>
            <a:r>
              <a:rPr sz="2100" spc="-10" dirty="0">
                <a:solidFill>
                  <a:srgbClr val="1F2A44"/>
                </a:solidFill>
                <a:latin typeface="Arial MT"/>
                <a:cs typeface="Arial MT"/>
              </a:rPr>
              <a:t>n</a:t>
            </a:r>
            <a:r>
              <a:rPr sz="2100" spc="-5" dirty="0">
                <a:solidFill>
                  <a:srgbClr val="1F2A44"/>
                </a:solidFill>
                <a:latin typeface="Arial MT"/>
                <a:cs typeface="Arial MT"/>
              </a:rPr>
              <a:t>d</a:t>
            </a:r>
            <a:r>
              <a:rPr sz="2100" dirty="0">
                <a:solidFill>
                  <a:srgbClr val="1F2A44"/>
                </a:solidFill>
                <a:latin typeface="Arial MT"/>
                <a:cs typeface="Arial MT"/>
              </a:rPr>
              <a:t>	</a:t>
            </a:r>
            <a:r>
              <a:rPr sz="2100" spc="-10" dirty="0">
                <a:solidFill>
                  <a:srgbClr val="1F2A44"/>
                </a:solidFill>
                <a:latin typeface="Arial MT"/>
                <a:cs typeface="Arial MT"/>
              </a:rPr>
              <a:t>obed</a:t>
            </a:r>
            <a:r>
              <a:rPr sz="2100" spc="-5" dirty="0">
                <a:solidFill>
                  <a:srgbClr val="1F2A44"/>
                </a:solidFill>
                <a:latin typeface="Arial MT"/>
                <a:cs typeface="Arial MT"/>
              </a:rPr>
              <a:t>i</a:t>
            </a:r>
            <a:r>
              <a:rPr sz="2100" spc="-10" dirty="0">
                <a:solidFill>
                  <a:srgbClr val="1F2A44"/>
                </a:solidFill>
                <a:latin typeface="Arial MT"/>
                <a:cs typeface="Arial MT"/>
              </a:rPr>
              <a:t>e</a:t>
            </a:r>
            <a:r>
              <a:rPr sz="2100" spc="-25" dirty="0">
                <a:solidFill>
                  <a:srgbClr val="1F2A44"/>
                </a:solidFill>
                <a:latin typeface="Arial MT"/>
                <a:cs typeface="Arial MT"/>
              </a:rPr>
              <a:t>n</a:t>
            </a:r>
            <a:r>
              <a:rPr sz="2100" spc="-10" dirty="0">
                <a:solidFill>
                  <a:srgbClr val="1F2A44"/>
                </a:solidFill>
                <a:latin typeface="Arial MT"/>
                <a:cs typeface="Arial MT"/>
              </a:rPr>
              <a:t>c</a:t>
            </a:r>
            <a:r>
              <a:rPr sz="2100" spc="-5" dirty="0">
                <a:solidFill>
                  <a:srgbClr val="1F2A44"/>
                </a:solidFill>
                <a:latin typeface="Arial MT"/>
                <a:cs typeface="Arial MT"/>
              </a:rPr>
              <a:t>e,  not</a:t>
            </a:r>
            <a:r>
              <a:rPr sz="2100" dirty="0">
                <a:solidFill>
                  <a:srgbClr val="1F2A44"/>
                </a:solidFill>
                <a:latin typeface="Arial MT"/>
                <a:cs typeface="Arial MT"/>
              </a:rPr>
              <a:t> </a:t>
            </a:r>
            <a:r>
              <a:rPr sz="2100" spc="-5" dirty="0">
                <a:solidFill>
                  <a:srgbClr val="1F2A44"/>
                </a:solidFill>
                <a:latin typeface="Arial MT"/>
                <a:cs typeface="Arial MT"/>
              </a:rPr>
              <a:t>independence</a:t>
            </a:r>
            <a:r>
              <a:rPr sz="2100" spc="-40" dirty="0">
                <a:solidFill>
                  <a:srgbClr val="1F2A44"/>
                </a:solidFill>
                <a:latin typeface="Arial MT"/>
                <a:cs typeface="Arial MT"/>
              </a:rPr>
              <a:t> </a:t>
            </a:r>
            <a:r>
              <a:rPr sz="2100" spc="-5" dirty="0">
                <a:solidFill>
                  <a:srgbClr val="1F2A44"/>
                </a:solidFill>
                <a:latin typeface="Arial MT"/>
                <a:cs typeface="Arial MT"/>
              </a:rPr>
              <a:t>and determination</a:t>
            </a:r>
            <a:endParaRPr sz="2100">
              <a:latin typeface="Arial MT"/>
              <a:cs typeface="Arial MT"/>
            </a:endParaRPr>
          </a:p>
          <a:p>
            <a:pPr marL="241300" indent="-228600">
              <a:lnSpc>
                <a:spcPct val="100000"/>
              </a:lnSpc>
              <a:spcBef>
                <a:spcPts val="710"/>
              </a:spcBef>
              <a:buChar char="•"/>
              <a:tabLst>
                <a:tab pos="240665" algn="l"/>
                <a:tab pos="241300" algn="l"/>
              </a:tabLst>
            </a:pPr>
            <a:r>
              <a:rPr sz="2100" spc="-5" dirty="0">
                <a:solidFill>
                  <a:srgbClr val="1F2A44"/>
                </a:solidFill>
                <a:latin typeface="Arial MT"/>
                <a:cs typeface="Arial MT"/>
              </a:rPr>
              <a:t>Abortion</a:t>
            </a:r>
            <a:r>
              <a:rPr sz="2100" spc="-20" dirty="0">
                <a:solidFill>
                  <a:srgbClr val="1F2A44"/>
                </a:solidFill>
                <a:latin typeface="Arial MT"/>
                <a:cs typeface="Arial MT"/>
              </a:rPr>
              <a:t> </a:t>
            </a:r>
            <a:r>
              <a:rPr sz="2100" spc="-10" dirty="0">
                <a:solidFill>
                  <a:srgbClr val="1F2A44"/>
                </a:solidFill>
                <a:latin typeface="Arial MT"/>
                <a:cs typeface="Arial MT"/>
              </a:rPr>
              <a:t>never </a:t>
            </a:r>
            <a:r>
              <a:rPr sz="2100" spc="-5" dirty="0">
                <a:solidFill>
                  <a:srgbClr val="1F2A44"/>
                </a:solidFill>
                <a:latin typeface="Arial MT"/>
                <a:cs typeface="Arial MT"/>
              </a:rPr>
              <a:t>justifiable</a:t>
            </a:r>
            <a:endParaRPr sz="2100">
              <a:latin typeface="Arial MT"/>
              <a:cs typeface="Arial MT"/>
            </a:endParaRPr>
          </a:p>
          <a:p>
            <a:pPr marL="241300" indent="-228600">
              <a:lnSpc>
                <a:spcPct val="100000"/>
              </a:lnSpc>
              <a:spcBef>
                <a:spcPts val="745"/>
              </a:spcBef>
              <a:buChar char="•"/>
              <a:tabLst>
                <a:tab pos="240665" algn="l"/>
                <a:tab pos="241300" algn="l"/>
              </a:tabLst>
            </a:pPr>
            <a:r>
              <a:rPr sz="2100" spc="-35" dirty="0">
                <a:solidFill>
                  <a:srgbClr val="1F2A44"/>
                </a:solidFill>
                <a:latin typeface="Arial MT"/>
                <a:cs typeface="Arial MT"/>
              </a:rPr>
              <a:t>Very</a:t>
            </a:r>
            <a:r>
              <a:rPr sz="2100" dirty="0">
                <a:solidFill>
                  <a:srgbClr val="1F2A44"/>
                </a:solidFill>
                <a:latin typeface="Arial MT"/>
                <a:cs typeface="Arial MT"/>
              </a:rPr>
              <a:t> </a:t>
            </a:r>
            <a:r>
              <a:rPr sz="2100" spc="-5" dirty="0">
                <a:solidFill>
                  <a:srgbClr val="1F2A44"/>
                </a:solidFill>
                <a:latin typeface="Arial MT"/>
                <a:cs typeface="Arial MT"/>
              </a:rPr>
              <a:t>proud</a:t>
            </a:r>
            <a:r>
              <a:rPr sz="2100" spc="-20" dirty="0">
                <a:solidFill>
                  <a:srgbClr val="1F2A44"/>
                </a:solidFill>
                <a:latin typeface="Arial MT"/>
                <a:cs typeface="Arial MT"/>
              </a:rPr>
              <a:t> </a:t>
            </a:r>
            <a:r>
              <a:rPr sz="2100" spc="-5" dirty="0">
                <a:solidFill>
                  <a:srgbClr val="1F2A44"/>
                </a:solidFill>
                <a:latin typeface="Arial MT"/>
                <a:cs typeface="Arial MT"/>
              </a:rPr>
              <a:t>of </a:t>
            </a:r>
            <a:r>
              <a:rPr sz="2100" spc="-15" dirty="0">
                <a:solidFill>
                  <a:srgbClr val="1F2A44"/>
                </a:solidFill>
                <a:latin typeface="Arial MT"/>
                <a:cs typeface="Arial MT"/>
              </a:rPr>
              <a:t>one’s</a:t>
            </a:r>
            <a:r>
              <a:rPr sz="2100" spc="-10" dirty="0">
                <a:solidFill>
                  <a:srgbClr val="1F2A44"/>
                </a:solidFill>
                <a:latin typeface="Arial MT"/>
                <a:cs typeface="Arial MT"/>
              </a:rPr>
              <a:t> </a:t>
            </a:r>
            <a:r>
              <a:rPr sz="2100" spc="-5" dirty="0">
                <a:solidFill>
                  <a:srgbClr val="1F2A44"/>
                </a:solidFill>
                <a:latin typeface="Arial MT"/>
                <a:cs typeface="Arial MT"/>
              </a:rPr>
              <a:t>nation</a:t>
            </a:r>
            <a:endParaRPr sz="2100">
              <a:latin typeface="Arial MT"/>
              <a:cs typeface="Arial MT"/>
            </a:endParaRPr>
          </a:p>
          <a:p>
            <a:pPr marL="241300" indent="-228600">
              <a:lnSpc>
                <a:spcPct val="100000"/>
              </a:lnSpc>
              <a:spcBef>
                <a:spcPts val="755"/>
              </a:spcBef>
              <a:buChar char="•"/>
              <a:tabLst>
                <a:tab pos="240665" algn="l"/>
                <a:tab pos="241300" algn="l"/>
              </a:tabLst>
            </a:pPr>
            <a:r>
              <a:rPr sz="2100" spc="-5" dirty="0">
                <a:solidFill>
                  <a:srgbClr val="1F2A44"/>
                </a:solidFill>
                <a:latin typeface="Arial MT"/>
                <a:cs typeface="Arial MT"/>
              </a:rPr>
              <a:t>More</a:t>
            </a:r>
            <a:r>
              <a:rPr sz="2100" spc="-10" dirty="0">
                <a:solidFill>
                  <a:srgbClr val="1F2A44"/>
                </a:solidFill>
                <a:latin typeface="Arial MT"/>
                <a:cs typeface="Arial MT"/>
              </a:rPr>
              <a:t> </a:t>
            </a:r>
            <a:r>
              <a:rPr sz="2100" spc="-5" dirty="0">
                <a:solidFill>
                  <a:srgbClr val="1F2A44"/>
                </a:solidFill>
                <a:latin typeface="Arial MT"/>
                <a:cs typeface="Arial MT"/>
              </a:rPr>
              <a:t>respect</a:t>
            </a:r>
            <a:r>
              <a:rPr sz="2100" spc="-15" dirty="0">
                <a:solidFill>
                  <a:srgbClr val="1F2A44"/>
                </a:solidFill>
                <a:latin typeface="Arial MT"/>
                <a:cs typeface="Arial MT"/>
              </a:rPr>
              <a:t> </a:t>
            </a:r>
            <a:r>
              <a:rPr sz="2100" spc="-5" dirty="0">
                <a:solidFill>
                  <a:srgbClr val="1F2A44"/>
                </a:solidFill>
                <a:latin typeface="Arial MT"/>
                <a:cs typeface="Arial MT"/>
              </a:rPr>
              <a:t>for</a:t>
            </a:r>
            <a:r>
              <a:rPr sz="2100" spc="-10" dirty="0">
                <a:solidFill>
                  <a:srgbClr val="1F2A44"/>
                </a:solidFill>
                <a:latin typeface="Arial MT"/>
                <a:cs typeface="Arial MT"/>
              </a:rPr>
              <a:t> </a:t>
            </a:r>
            <a:r>
              <a:rPr sz="2100" spc="-5" dirty="0">
                <a:solidFill>
                  <a:srgbClr val="1F2A44"/>
                </a:solidFill>
                <a:latin typeface="Arial MT"/>
                <a:cs typeface="Arial MT"/>
              </a:rPr>
              <a:t>authority</a:t>
            </a:r>
            <a:endParaRPr sz="2100">
              <a:latin typeface="Arial MT"/>
              <a:cs typeface="Arial MT"/>
            </a:endParaRPr>
          </a:p>
        </p:txBody>
      </p:sp>
      <p:sp>
        <p:nvSpPr>
          <p:cNvPr id="4" name="object 4"/>
          <p:cNvSpPr txBox="1"/>
          <p:nvPr/>
        </p:nvSpPr>
        <p:spPr>
          <a:xfrm>
            <a:off x="6250940" y="2005347"/>
            <a:ext cx="4928235" cy="3075940"/>
          </a:xfrm>
          <a:prstGeom prst="rect">
            <a:avLst/>
          </a:prstGeom>
        </p:spPr>
        <p:txBody>
          <a:bodyPr vert="horz" wrap="square" lIns="0" tIns="80645" rIns="0" bIns="0" rtlCol="0">
            <a:spAutoFit/>
          </a:bodyPr>
          <a:lstStyle/>
          <a:p>
            <a:pPr marL="12700">
              <a:lnSpc>
                <a:spcPct val="100000"/>
              </a:lnSpc>
              <a:spcBef>
                <a:spcPts val="635"/>
              </a:spcBef>
            </a:pPr>
            <a:r>
              <a:rPr sz="2400" b="1" spc="-5" dirty="0">
                <a:latin typeface="Arial"/>
                <a:cs typeface="Arial"/>
              </a:rPr>
              <a:t>Survival</a:t>
            </a:r>
            <a:endParaRPr sz="2400">
              <a:latin typeface="Arial"/>
              <a:cs typeface="Arial"/>
            </a:endParaRPr>
          </a:p>
          <a:p>
            <a:pPr marL="241300" marR="5080" indent="-228600">
              <a:lnSpc>
                <a:spcPts val="2270"/>
              </a:lnSpc>
              <a:spcBef>
                <a:spcPts val="750"/>
              </a:spcBef>
              <a:buChar char="•"/>
              <a:tabLst>
                <a:tab pos="240665" algn="l"/>
                <a:tab pos="241300" algn="l"/>
              </a:tabLst>
            </a:pPr>
            <a:r>
              <a:rPr sz="2100" spc="-5" dirty="0">
                <a:solidFill>
                  <a:srgbClr val="1F2A44"/>
                </a:solidFill>
                <a:latin typeface="Arial MT"/>
                <a:cs typeface="Arial MT"/>
              </a:rPr>
              <a:t>Fighting inflation and order in the nation </a:t>
            </a:r>
            <a:r>
              <a:rPr sz="2100" spc="-570" dirty="0">
                <a:solidFill>
                  <a:srgbClr val="1F2A44"/>
                </a:solidFill>
                <a:latin typeface="Arial MT"/>
                <a:cs typeface="Arial MT"/>
              </a:rPr>
              <a:t> </a:t>
            </a:r>
            <a:r>
              <a:rPr sz="2100" spc="-5" dirty="0">
                <a:solidFill>
                  <a:srgbClr val="1F2A44"/>
                </a:solidFill>
                <a:latin typeface="Arial MT"/>
                <a:cs typeface="Arial MT"/>
              </a:rPr>
              <a:t>more important than power </a:t>
            </a:r>
            <a:r>
              <a:rPr sz="2100" dirty="0">
                <a:solidFill>
                  <a:srgbClr val="1F2A44"/>
                </a:solidFill>
                <a:latin typeface="Arial MT"/>
                <a:cs typeface="Arial MT"/>
              </a:rPr>
              <a:t>to </a:t>
            </a:r>
            <a:r>
              <a:rPr sz="2100" spc="-5" dirty="0">
                <a:solidFill>
                  <a:srgbClr val="1F2A44"/>
                </a:solidFill>
                <a:latin typeface="Arial MT"/>
                <a:cs typeface="Arial MT"/>
              </a:rPr>
              <a:t>the </a:t>
            </a:r>
            <a:r>
              <a:rPr sz="2100" dirty="0">
                <a:solidFill>
                  <a:srgbClr val="1F2A44"/>
                </a:solidFill>
                <a:latin typeface="Arial MT"/>
                <a:cs typeface="Arial MT"/>
              </a:rPr>
              <a:t> </a:t>
            </a:r>
            <a:r>
              <a:rPr sz="2100" spc="-5" dirty="0">
                <a:solidFill>
                  <a:srgbClr val="1F2A44"/>
                </a:solidFill>
                <a:latin typeface="Arial MT"/>
                <a:cs typeface="Arial MT"/>
              </a:rPr>
              <a:t>people</a:t>
            </a:r>
            <a:r>
              <a:rPr sz="2100" spc="-20" dirty="0">
                <a:solidFill>
                  <a:srgbClr val="1F2A44"/>
                </a:solidFill>
                <a:latin typeface="Arial MT"/>
                <a:cs typeface="Arial MT"/>
              </a:rPr>
              <a:t> </a:t>
            </a:r>
            <a:r>
              <a:rPr sz="2100" spc="-5" dirty="0">
                <a:solidFill>
                  <a:srgbClr val="1F2A44"/>
                </a:solidFill>
                <a:latin typeface="Arial MT"/>
                <a:cs typeface="Arial MT"/>
              </a:rPr>
              <a:t>and</a:t>
            </a:r>
            <a:r>
              <a:rPr sz="2100" spc="-20" dirty="0">
                <a:solidFill>
                  <a:srgbClr val="1F2A44"/>
                </a:solidFill>
                <a:latin typeface="Arial MT"/>
                <a:cs typeface="Arial MT"/>
              </a:rPr>
              <a:t> </a:t>
            </a:r>
            <a:r>
              <a:rPr sz="2100" spc="-5" dirty="0">
                <a:solidFill>
                  <a:srgbClr val="1F2A44"/>
                </a:solidFill>
                <a:latin typeface="Arial MT"/>
                <a:cs typeface="Arial MT"/>
              </a:rPr>
              <a:t>freedom</a:t>
            </a:r>
            <a:r>
              <a:rPr sz="2100" spc="5" dirty="0">
                <a:solidFill>
                  <a:srgbClr val="1F2A44"/>
                </a:solidFill>
                <a:latin typeface="Arial MT"/>
                <a:cs typeface="Arial MT"/>
              </a:rPr>
              <a:t> </a:t>
            </a:r>
            <a:r>
              <a:rPr sz="2100" spc="-5" dirty="0">
                <a:solidFill>
                  <a:srgbClr val="1F2A44"/>
                </a:solidFill>
                <a:latin typeface="Arial MT"/>
                <a:cs typeface="Arial MT"/>
              </a:rPr>
              <a:t>of</a:t>
            </a:r>
            <a:r>
              <a:rPr sz="2100" dirty="0">
                <a:solidFill>
                  <a:srgbClr val="1F2A44"/>
                </a:solidFill>
                <a:latin typeface="Arial MT"/>
                <a:cs typeface="Arial MT"/>
              </a:rPr>
              <a:t> </a:t>
            </a:r>
            <a:r>
              <a:rPr sz="2100" spc="-5" dirty="0">
                <a:solidFill>
                  <a:srgbClr val="1F2A44"/>
                </a:solidFill>
                <a:latin typeface="Arial MT"/>
                <a:cs typeface="Arial MT"/>
              </a:rPr>
              <a:t>speech</a:t>
            </a:r>
            <a:endParaRPr sz="2100">
              <a:latin typeface="Arial MT"/>
              <a:cs typeface="Arial MT"/>
            </a:endParaRPr>
          </a:p>
          <a:p>
            <a:pPr marL="241300" indent="-228600">
              <a:lnSpc>
                <a:spcPct val="100000"/>
              </a:lnSpc>
              <a:spcBef>
                <a:spcPts val="720"/>
              </a:spcBef>
              <a:buChar char="•"/>
              <a:tabLst>
                <a:tab pos="240665" algn="l"/>
                <a:tab pos="241300" algn="l"/>
              </a:tabLst>
            </a:pPr>
            <a:r>
              <a:rPr sz="2100" spc="-5" dirty="0">
                <a:solidFill>
                  <a:srgbClr val="1F2A44"/>
                </a:solidFill>
                <a:latin typeface="Arial MT"/>
                <a:cs typeface="Arial MT"/>
              </a:rPr>
              <a:t>Not</a:t>
            </a:r>
            <a:r>
              <a:rPr sz="2100" spc="-15" dirty="0">
                <a:solidFill>
                  <a:srgbClr val="1F2A44"/>
                </a:solidFill>
                <a:latin typeface="Arial MT"/>
                <a:cs typeface="Arial MT"/>
              </a:rPr>
              <a:t> </a:t>
            </a:r>
            <a:r>
              <a:rPr sz="2100" spc="-10" dirty="0">
                <a:solidFill>
                  <a:srgbClr val="1F2A44"/>
                </a:solidFill>
                <a:latin typeface="Arial MT"/>
                <a:cs typeface="Arial MT"/>
              </a:rPr>
              <a:t>very</a:t>
            </a:r>
            <a:r>
              <a:rPr sz="2100" spc="-5" dirty="0">
                <a:solidFill>
                  <a:srgbClr val="1F2A44"/>
                </a:solidFill>
                <a:latin typeface="Arial MT"/>
                <a:cs typeface="Arial MT"/>
              </a:rPr>
              <a:t> </a:t>
            </a:r>
            <a:r>
              <a:rPr sz="2100" spc="-10" dirty="0">
                <a:solidFill>
                  <a:srgbClr val="1F2A44"/>
                </a:solidFill>
                <a:latin typeface="Arial MT"/>
                <a:cs typeface="Arial MT"/>
              </a:rPr>
              <a:t>happy</a:t>
            </a:r>
            <a:endParaRPr sz="2100">
              <a:latin typeface="Arial MT"/>
              <a:cs typeface="Arial MT"/>
            </a:endParaRPr>
          </a:p>
          <a:p>
            <a:pPr marL="241300" indent="-228600">
              <a:lnSpc>
                <a:spcPct val="100000"/>
              </a:lnSpc>
              <a:spcBef>
                <a:spcPts val="740"/>
              </a:spcBef>
              <a:buChar char="•"/>
              <a:tabLst>
                <a:tab pos="240665" algn="l"/>
                <a:tab pos="241300" algn="l"/>
              </a:tabLst>
            </a:pPr>
            <a:r>
              <a:rPr sz="2100" spc="-5" dirty="0">
                <a:solidFill>
                  <a:srgbClr val="1F2A44"/>
                </a:solidFill>
                <a:latin typeface="Arial MT"/>
                <a:cs typeface="Arial MT"/>
              </a:rPr>
              <a:t>Has</a:t>
            </a:r>
            <a:r>
              <a:rPr sz="2100" spc="-15" dirty="0">
                <a:solidFill>
                  <a:srgbClr val="1F2A44"/>
                </a:solidFill>
                <a:latin typeface="Arial MT"/>
                <a:cs typeface="Arial MT"/>
              </a:rPr>
              <a:t> </a:t>
            </a:r>
            <a:r>
              <a:rPr sz="2100" spc="-5" dirty="0">
                <a:solidFill>
                  <a:srgbClr val="1F2A44"/>
                </a:solidFill>
                <a:latin typeface="Arial MT"/>
                <a:cs typeface="Arial MT"/>
              </a:rPr>
              <a:t>not signed</a:t>
            </a:r>
            <a:r>
              <a:rPr sz="2100" spc="-25" dirty="0">
                <a:solidFill>
                  <a:srgbClr val="1F2A44"/>
                </a:solidFill>
                <a:latin typeface="Arial MT"/>
                <a:cs typeface="Arial MT"/>
              </a:rPr>
              <a:t> </a:t>
            </a:r>
            <a:r>
              <a:rPr sz="2100" spc="-5" dirty="0">
                <a:solidFill>
                  <a:srgbClr val="1F2A44"/>
                </a:solidFill>
                <a:latin typeface="Arial MT"/>
                <a:cs typeface="Arial MT"/>
              </a:rPr>
              <a:t>a</a:t>
            </a:r>
            <a:r>
              <a:rPr sz="2100" spc="-20" dirty="0">
                <a:solidFill>
                  <a:srgbClr val="1F2A44"/>
                </a:solidFill>
                <a:latin typeface="Arial MT"/>
                <a:cs typeface="Arial MT"/>
              </a:rPr>
              <a:t> </a:t>
            </a:r>
            <a:r>
              <a:rPr sz="2100" spc="-5" dirty="0">
                <a:solidFill>
                  <a:srgbClr val="1F2A44"/>
                </a:solidFill>
                <a:latin typeface="Arial MT"/>
                <a:cs typeface="Arial MT"/>
              </a:rPr>
              <a:t>petition</a:t>
            </a:r>
            <a:endParaRPr sz="2100">
              <a:latin typeface="Arial MT"/>
              <a:cs typeface="Arial MT"/>
            </a:endParaRPr>
          </a:p>
          <a:p>
            <a:pPr marL="241300" indent="-228600">
              <a:lnSpc>
                <a:spcPct val="100000"/>
              </a:lnSpc>
              <a:spcBef>
                <a:spcPts val="745"/>
              </a:spcBef>
              <a:buChar char="•"/>
              <a:tabLst>
                <a:tab pos="240665" algn="l"/>
                <a:tab pos="241300" algn="l"/>
              </a:tabLst>
            </a:pPr>
            <a:r>
              <a:rPr sz="2100" spc="-5" dirty="0">
                <a:solidFill>
                  <a:srgbClr val="1F2A44"/>
                </a:solidFill>
                <a:latin typeface="Arial MT"/>
                <a:cs typeface="Arial MT"/>
              </a:rPr>
              <a:t>Homosexuality</a:t>
            </a:r>
            <a:r>
              <a:rPr sz="2100" spc="-20" dirty="0">
                <a:solidFill>
                  <a:srgbClr val="1F2A44"/>
                </a:solidFill>
                <a:latin typeface="Arial MT"/>
                <a:cs typeface="Arial MT"/>
              </a:rPr>
              <a:t> </a:t>
            </a:r>
            <a:r>
              <a:rPr sz="2100" spc="-10" dirty="0">
                <a:solidFill>
                  <a:srgbClr val="1F2A44"/>
                </a:solidFill>
                <a:latin typeface="Arial MT"/>
                <a:cs typeface="Arial MT"/>
              </a:rPr>
              <a:t>never</a:t>
            </a:r>
            <a:r>
              <a:rPr sz="2100" spc="-5" dirty="0">
                <a:solidFill>
                  <a:srgbClr val="1F2A44"/>
                </a:solidFill>
                <a:latin typeface="Arial MT"/>
                <a:cs typeface="Arial MT"/>
              </a:rPr>
              <a:t> justifiable</a:t>
            </a:r>
            <a:endParaRPr sz="2100">
              <a:latin typeface="Arial MT"/>
              <a:cs typeface="Arial MT"/>
            </a:endParaRPr>
          </a:p>
          <a:p>
            <a:pPr marL="241300" indent="-228600">
              <a:lnSpc>
                <a:spcPct val="100000"/>
              </a:lnSpc>
              <a:spcBef>
                <a:spcPts val="755"/>
              </a:spcBef>
              <a:buChar char="•"/>
              <a:tabLst>
                <a:tab pos="240665" algn="l"/>
                <a:tab pos="241300" algn="l"/>
              </a:tabLst>
            </a:pPr>
            <a:r>
              <a:rPr sz="2100" spc="-5" dirty="0">
                <a:solidFill>
                  <a:srgbClr val="1F2A44"/>
                </a:solidFill>
                <a:latin typeface="Arial MT"/>
                <a:cs typeface="Arial MT"/>
              </a:rPr>
              <a:t>No</a:t>
            </a:r>
            <a:r>
              <a:rPr sz="2100" spc="-15" dirty="0">
                <a:solidFill>
                  <a:srgbClr val="1F2A44"/>
                </a:solidFill>
                <a:latin typeface="Arial MT"/>
                <a:cs typeface="Arial MT"/>
              </a:rPr>
              <a:t> </a:t>
            </a:r>
            <a:r>
              <a:rPr sz="2100" spc="-5" dirty="0">
                <a:solidFill>
                  <a:srgbClr val="1F2A44"/>
                </a:solidFill>
                <a:latin typeface="Arial MT"/>
                <a:cs typeface="Arial MT"/>
              </a:rPr>
              <a:t>trust</a:t>
            </a:r>
            <a:r>
              <a:rPr sz="2100" spc="-20" dirty="0">
                <a:solidFill>
                  <a:srgbClr val="1F2A44"/>
                </a:solidFill>
                <a:latin typeface="Arial MT"/>
                <a:cs typeface="Arial MT"/>
              </a:rPr>
              <a:t> </a:t>
            </a:r>
            <a:r>
              <a:rPr sz="2100" spc="-5" dirty="0">
                <a:solidFill>
                  <a:srgbClr val="1F2A44"/>
                </a:solidFill>
                <a:latin typeface="Arial MT"/>
                <a:cs typeface="Arial MT"/>
              </a:rPr>
              <a:t>in</a:t>
            </a:r>
            <a:r>
              <a:rPr sz="2100" spc="-15" dirty="0">
                <a:solidFill>
                  <a:srgbClr val="1F2A44"/>
                </a:solidFill>
                <a:latin typeface="Arial MT"/>
                <a:cs typeface="Arial MT"/>
              </a:rPr>
              <a:t> </a:t>
            </a:r>
            <a:r>
              <a:rPr sz="2100" spc="-5" dirty="0">
                <a:solidFill>
                  <a:srgbClr val="1F2A44"/>
                </a:solidFill>
                <a:latin typeface="Arial MT"/>
                <a:cs typeface="Arial MT"/>
              </a:rPr>
              <a:t>people</a:t>
            </a:r>
            <a:endParaRPr sz="2100">
              <a:latin typeface="Arial MT"/>
              <a:cs typeface="Arial MT"/>
            </a:endParaRPr>
          </a:p>
        </p:txBody>
      </p:sp>
      <p:pic>
        <p:nvPicPr>
          <p:cNvPr id="5" name="object 4"/>
          <p:cNvPicPr/>
          <p:nvPr/>
        </p:nvPicPr>
        <p:blipFill>
          <a:blip r:embed="rId2" cstate="print">
            <a:extLst>
              <a:ext uri="{28A0092B-C50C-407E-A947-70E740481C1C}">
                <a14:useLocalDpi xmlns:a14="http://schemas.microsoft.com/office/drawing/2010/main" val="0"/>
              </a:ext>
            </a:extLst>
          </a:blip>
          <a:stretch>
            <a:fillRect/>
          </a:stretch>
        </p:blipFill>
        <p:spPr>
          <a:xfrm>
            <a:off x="194733" y="331591"/>
            <a:ext cx="1958225" cy="1304237"/>
          </a:xfrm>
          <a:prstGeom prst="rect">
            <a:avLst/>
          </a:prstGeom>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6672" y="5664782"/>
            <a:ext cx="10355580" cy="601980"/>
          </a:xfrm>
          <a:prstGeom prst="rect">
            <a:avLst/>
          </a:prstGeom>
        </p:spPr>
        <p:txBody>
          <a:bodyPr vert="horz" wrap="square" lIns="0" tIns="76200" rIns="0" bIns="0" rtlCol="0">
            <a:spAutoFit/>
          </a:bodyPr>
          <a:lstStyle/>
          <a:p>
            <a:pPr marL="12700" marR="5080">
              <a:lnSpc>
                <a:spcPct val="80000"/>
              </a:lnSpc>
              <a:spcBef>
                <a:spcPts val="600"/>
              </a:spcBef>
            </a:pPr>
            <a:r>
              <a:rPr sz="2100" spc="-10" dirty="0">
                <a:solidFill>
                  <a:srgbClr val="1F2A44"/>
                </a:solidFill>
                <a:latin typeface="Arial MT"/>
                <a:cs typeface="Arial MT"/>
              </a:rPr>
              <a:t>Inglehart–Welzel</a:t>
            </a:r>
            <a:r>
              <a:rPr sz="2100" spc="295" dirty="0">
                <a:solidFill>
                  <a:srgbClr val="1F2A44"/>
                </a:solidFill>
                <a:latin typeface="Arial MT"/>
                <a:cs typeface="Arial MT"/>
              </a:rPr>
              <a:t> </a:t>
            </a:r>
            <a:r>
              <a:rPr sz="2100" spc="-10" dirty="0">
                <a:solidFill>
                  <a:srgbClr val="1F2A44"/>
                </a:solidFill>
                <a:latin typeface="Arial MT"/>
                <a:cs typeface="Arial MT"/>
              </a:rPr>
              <a:t>Cultural</a:t>
            </a:r>
            <a:r>
              <a:rPr sz="2100" spc="300" dirty="0">
                <a:solidFill>
                  <a:srgbClr val="1F2A44"/>
                </a:solidFill>
                <a:latin typeface="Arial MT"/>
                <a:cs typeface="Arial MT"/>
              </a:rPr>
              <a:t> </a:t>
            </a:r>
            <a:r>
              <a:rPr sz="2100" spc="-5" dirty="0">
                <a:solidFill>
                  <a:srgbClr val="1F2A44"/>
                </a:solidFill>
                <a:latin typeface="Arial MT"/>
                <a:cs typeface="Arial MT"/>
              </a:rPr>
              <a:t>Map</a:t>
            </a:r>
            <a:r>
              <a:rPr sz="2100" spc="290" dirty="0">
                <a:solidFill>
                  <a:srgbClr val="1F2A44"/>
                </a:solidFill>
                <a:latin typeface="Arial MT"/>
                <a:cs typeface="Arial MT"/>
              </a:rPr>
              <a:t> </a:t>
            </a:r>
            <a:r>
              <a:rPr sz="2100" spc="-5" dirty="0">
                <a:solidFill>
                  <a:srgbClr val="1F2A44"/>
                </a:solidFill>
                <a:latin typeface="Arial MT"/>
                <a:cs typeface="Arial MT"/>
              </a:rPr>
              <a:t>[Online</a:t>
            </a:r>
            <a:r>
              <a:rPr sz="2100" spc="290" dirty="0">
                <a:solidFill>
                  <a:srgbClr val="1F2A44"/>
                </a:solidFill>
                <a:latin typeface="Arial MT"/>
                <a:cs typeface="Arial MT"/>
              </a:rPr>
              <a:t> </a:t>
            </a:r>
            <a:r>
              <a:rPr sz="2100" spc="-5" dirty="0">
                <a:solidFill>
                  <a:srgbClr val="1F2A44"/>
                </a:solidFill>
                <a:latin typeface="Arial MT"/>
                <a:cs typeface="Arial MT"/>
              </a:rPr>
              <a:t>image].</a:t>
            </a:r>
            <a:r>
              <a:rPr sz="2100" spc="295" dirty="0">
                <a:solidFill>
                  <a:srgbClr val="1F2A44"/>
                </a:solidFill>
                <a:latin typeface="Arial MT"/>
                <a:cs typeface="Arial MT"/>
              </a:rPr>
              <a:t> </a:t>
            </a:r>
            <a:r>
              <a:rPr sz="2100" spc="-10" dirty="0">
                <a:solidFill>
                  <a:srgbClr val="1F2A44"/>
                </a:solidFill>
                <a:latin typeface="Arial MT"/>
                <a:cs typeface="Arial MT"/>
              </a:rPr>
              <a:t>(2020).</a:t>
            </a:r>
            <a:r>
              <a:rPr sz="2100" spc="295" dirty="0">
                <a:solidFill>
                  <a:srgbClr val="1F2A44"/>
                </a:solidFill>
                <a:latin typeface="Arial MT"/>
                <a:cs typeface="Arial MT"/>
              </a:rPr>
              <a:t> </a:t>
            </a:r>
            <a:r>
              <a:rPr sz="2100" spc="-15" dirty="0">
                <a:solidFill>
                  <a:srgbClr val="1F2A44"/>
                </a:solidFill>
                <a:latin typeface="Arial MT"/>
                <a:cs typeface="Arial MT"/>
              </a:rPr>
              <a:t>World</a:t>
            </a:r>
            <a:r>
              <a:rPr sz="2100" spc="290" dirty="0">
                <a:solidFill>
                  <a:srgbClr val="1F2A44"/>
                </a:solidFill>
                <a:latin typeface="Arial MT"/>
                <a:cs typeface="Arial MT"/>
              </a:rPr>
              <a:t> </a:t>
            </a:r>
            <a:r>
              <a:rPr sz="2100" spc="-35" dirty="0">
                <a:solidFill>
                  <a:srgbClr val="1F2A44"/>
                </a:solidFill>
                <a:latin typeface="Arial MT"/>
                <a:cs typeface="Arial MT"/>
              </a:rPr>
              <a:t>Values</a:t>
            </a:r>
            <a:r>
              <a:rPr sz="2100" spc="300" dirty="0">
                <a:solidFill>
                  <a:srgbClr val="1F2A44"/>
                </a:solidFill>
                <a:latin typeface="Arial MT"/>
                <a:cs typeface="Arial MT"/>
              </a:rPr>
              <a:t> </a:t>
            </a:r>
            <a:r>
              <a:rPr sz="2100" spc="-30" dirty="0">
                <a:solidFill>
                  <a:srgbClr val="1F2A44"/>
                </a:solidFill>
                <a:latin typeface="Arial MT"/>
                <a:cs typeface="Arial MT"/>
              </a:rPr>
              <a:t>Survey.</a:t>
            </a:r>
            <a:r>
              <a:rPr sz="2100" spc="295" dirty="0">
                <a:solidFill>
                  <a:srgbClr val="1F2A44"/>
                </a:solidFill>
                <a:latin typeface="Arial MT"/>
                <a:cs typeface="Arial MT"/>
              </a:rPr>
              <a:t> </a:t>
            </a:r>
            <a:r>
              <a:rPr sz="2100" spc="-5" dirty="0">
                <a:solidFill>
                  <a:srgbClr val="1F2A44"/>
                </a:solidFill>
                <a:latin typeface="Arial MT"/>
                <a:cs typeface="Arial MT"/>
              </a:rPr>
              <a:t>Findings </a:t>
            </a:r>
            <a:r>
              <a:rPr sz="2100" spc="-570" dirty="0">
                <a:solidFill>
                  <a:srgbClr val="1F2A44"/>
                </a:solidFill>
                <a:latin typeface="Arial MT"/>
                <a:cs typeface="Arial MT"/>
              </a:rPr>
              <a:t> </a:t>
            </a:r>
            <a:r>
              <a:rPr sz="2100" spc="-5" dirty="0">
                <a:solidFill>
                  <a:srgbClr val="1F2A44"/>
                </a:solidFill>
                <a:latin typeface="Arial MT"/>
                <a:cs typeface="Arial MT"/>
              </a:rPr>
              <a:t>and</a:t>
            </a:r>
            <a:r>
              <a:rPr sz="2100" spc="10" dirty="0">
                <a:solidFill>
                  <a:srgbClr val="1F2A44"/>
                </a:solidFill>
                <a:latin typeface="Arial MT"/>
                <a:cs typeface="Arial MT"/>
              </a:rPr>
              <a:t> </a:t>
            </a:r>
            <a:r>
              <a:rPr sz="2100" spc="-5" dirty="0">
                <a:solidFill>
                  <a:srgbClr val="1F2A44"/>
                </a:solidFill>
                <a:latin typeface="Arial MT"/>
                <a:cs typeface="Arial MT"/>
              </a:rPr>
              <a:t>insights.</a:t>
            </a:r>
            <a:r>
              <a:rPr sz="2100" spc="-20" dirty="0">
                <a:solidFill>
                  <a:srgbClr val="1F2A44"/>
                </a:solidFill>
                <a:latin typeface="Arial MT"/>
                <a:cs typeface="Arial MT"/>
              </a:rPr>
              <a:t> </a:t>
            </a:r>
            <a:r>
              <a:rPr sz="2100" spc="-10" dirty="0">
                <a:solidFill>
                  <a:srgbClr val="1F2A44"/>
                </a:solidFill>
                <a:latin typeface="Arial MT"/>
                <a:cs typeface="Arial MT"/>
                <a:hlinkClick r:id="rId2"/>
              </a:rPr>
              <a:t>http://www.worldvaluessurvey.org/WVSContents.jsp?CMSID=Findings</a:t>
            </a:r>
            <a:endParaRPr sz="2100">
              <a:latin typeface="Arial MT"/>
              <a:cs typeface="Arial MT"/>
            </a:endParaRPr>
          </a:p>
        </p:txBody>
      </p:sp>
      <p:pic>
        <p:nvPicPr>
          <p:cNvPr id="3" name="object 3"/>
          <p:cNvPicPr/>
          <p:nvPr/>
        </p:nvPicPr>
        <p:blipFill>
          <a:blip r:embed="rId3" cstate="print"/>
          <a:stretch>
            <a:fillRect/>
          </a:stretch>
        </p:blipFill>
        <p:spPr>
          <a:xfrm>
            <a:off x="2005583" y="734568"/>
            <a:ext cx="8180831" cy="4678679"/>
          </a:xfrm>
          <a:prstGeom prst="rect">
            <a:avLst/>
          </a:prstGeom>
        </p:spPr>
      </p:pic>
      <p:pic>
        <p:nvPicPr>
          <p:cNvPr id="4" name="object 4"/>
          <p:cNvPicPr/>
          <p:nvPr/>
        </p:nvPicPr>
        <p:blipFill>
          <a:blip r:embed="rId4" cstate="print">
            <a:extLst>
              <a:ext uri="{28A0092B-C50C-407E-A947-70E740481C1C}">
                <a14:useLocalDpi xmlns:a14="http://schemas.microsoft.com/office/drawing/2010/main" val="0"/>
              </a:ext>
            </a:extLst>
          </a:blip>
          <a:stretch>
            <a:fillRect/>
          </a:stretch>
        </p:blipFill>
        <p:spPr>
          <a:xfrm>
            <a:off x="-39292" y="0"/>
            <a:ext cx="1958225" cy="1304237"/>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15698" y="550363"/>
            <a:ext cx="7360284" cy="750847"/>
          </a:xfrm>
          <a:prstGeom prst="rect">
            <a:avLst/>
          </a:prstGeom>
        </p:spPr>
        <p:txBody>
          <a:bodyPr vert="horz" wrap="square" lIns="0" tIns="12065" rIns="0" bIns="0" rtlCol="0">
            <a:spAutoFit/>
          </a:bodyPr>
          <a:lstStyle/>
          <a:p>
            <a:pPr marL="12700">
              <a:lnSpc>
                <a:spcPct val="100000"/>
              </a:lnSpc>
              <a:spcBef>
                <a:spcPts val="95"/>
              </a:spcBef>
            </a:pPr>
            <a:r>
              <a:rPr b="1" dirty="0"/>
              <a:t>The Change of Cultural Values</a:t>
            </a:r>
          </a:p>
        </p:txBody>
      </p:sp>
      <p:sp>
        <p:nvSpPr>
          <p:cNvPr id="3" name="object 3"/>
          <p:cNvSpPr txBox="1"/>
          <p:nvPr/>
        </p:nvSpPr>
        <p:spPr>
          <a:xfrm>
            <a:off x="916462" y="2063831"/>
            <a:ext cx="10358755" cy="3695242"/>
          </a:xfrm>
          <a:prstGeom prst="rect">
            <a:avLst/>
          </a:prstGeom>
        </p:spPr>
        <p:txBody>
          <a:bodyPr vert="horz" wrap="square" lIns="0" tIns="108585" rIns="0" bIns="0" rtlCol="0">
            <a:spAutoFit/>
          </a:bodyPr>
          <a:lstStyle/>
          <a:p>
            <a:pPr marL="12700" algn="just">
              <a:lnSpc>
                <a:spcPct val="100000"/>
              </a:lnSpc>
              <a:spcBef>
                <a:spcPts val="855"/>
              </a:spcBef>
              <a:tabLst>
                <a:tab pos="241300" algn="l"/>
              </a:tabLst>
            </a:pPr>
            <a:r>
              <a:rPr sz="2400" spc="-5" dirty="0">
                <a:solidFill>
                  <a:srgbClr val="1F2A44"/>
                </a:solidFill>
                <a:latin typeface="Arial MT"/>
                <a:cs typeface="Arial MT"/>
              </a:rPr>
              <a:t>The</a:t>
            </a:r>
            <a:r>
              <a:rPr sz="2400" dirty="0">
                <a:solidFill>
                  <a:srgbClr val="1F2A44"/>
                </a:solidFill>
                <a:latin typeface="Arial MT"/>
                <a:cs typeface="Arial MT"/>
              </a:rPr>
              <a:t> </a:t>
            </a:r>
            <a:r>
              <a:rPr sz="2400" spc="-5" dirty="0">
                <a:solidFill>
                  <a:srgbClr val="1F2A44"/>
                </a:solidFill>
                <a:latin typeface="Arial MT"/>
                <a:cs typeface="Arial MT"/>
              </a:rPr>
              <a:t>influence</a:t>
            </a:r>
            <a:r>
              <a:rPr sz="2400" spc="-20" dirty="0">
                <a:solidFill>
                  <a:srgbClr val="1F2A44"/>
                </a:solidFill>
                <a:latin typeface="Arial MT"/>
                <a:cs typeface="Arial MT"/>
              </a:rPr>
              <a:t> </a:t>
            </a:r>
            <a:r>
              <a:rPr sz="2400" spc="-5" dirty="0">
                <a:solidFill>
                  <a:srgbClr val="1F2A44"/>
                </a:solidFill>
                <a:latin typeface="Arial MT"/>
                <a:cs typeface="Arial MT"/>
              </a:rPr>
              <a:t>on</a:t>
            </a:r>
            <a:r>
              <a:rPr sz="2400" dirty="0">
                <a:solidFill>
                  <a:srgbClr val="1F2A44"/>
                </a:solidFill>
                <a:latin typeface="Arial MT"/>
                <a:cs typeface="Arial MT"/>
              </a:rPr>
              <a:t> </a:t>
            </a:r>
            <a:r>
              <a:rPr sz="2400" spc="-5" dirty="0">
                <a:solidFill>
                  <a:srgbClr val="1F2A44"/>
                </a:solidFill>
                <a:latin typeface="Arial MT"/>
                <a:cs typeface="Arial MT"/>
              </a:rPr>
              <a:t>economic</a:t>
            </a:r>
            <a:r>
              <a:rPr sz="2400" spc="-25" dirty="0">
                <a:solidFill>
                  <a:srgbClr val="1F2A44"/>
                </a:solidFill>
                <a:latin typeface="Arial MT"/>
                <a:cs typeface="Arial MT"/>
              </a:rPr>
              <a:t> </a:t>
            </a:r>
            <a:r>
              <a:rPr sz="2400" spc="-5" dirty="0">
                <a:solidFill>
                  <a:srgbClr val="1F2A44"/>
                </a:solidFill>
                <a:latin typeface="Arial MT"/>
                <a:cs typeface="Arial MT"/>
              </a:rPr>
              <a:t>and</a:t>
            </a:r>
            <a:r>
              <a:rPr sz="2400" dirty="0">
                <a:solidFill>
                  <a:srgbClr val="1F2A44"/>
                </a:solidFill>
                <a:latin typeface="Arial MT"/>
                <a:cs typeface="Arial MT"/>
              </a:rPr>
              <a:t> </a:t>
            </a:r>
            <a:r>
              <a:rPr sz="2400" spc="-5" dirty="0">
                <a:solidFill>
                  <a:srgbClr val="1F2A44"/>
                </a:solidFill>
                <a:latin typeface="Arial MT"/>
                <a:cs typeface="Arial MT"/>
              </a:rPr>
              <a:t>political</a:t>
            </a:r>
            <a:r>
              <a:rPr sz="2400" spc="-30" dirty="0">
                <a:solidFill>
                  <a:srgbClr val="1F2A44"/>
                </a:solidFill>
                <a:latin typeface="Arial MT"/>
                <a:cs typeface="Arial MT"/>
              </a:rPr>
              <a:t> </a:t>
            </a:r>
            <a:r>
              <a:rPr sz="2400" spc="-5" dirty="0">
                <a:solidFill>
                  <a:srgbClr val="1F2A44"/>
                </a:solidFill>
                <a:latin typeface="Arial MT"/>
                <a:cs typeface="Arial MT"/>
              </a:rPr>
              <a:t>development</a:t>
            </a:r>
            <a:endParaRPr sz="2400" dirty="0">
              <a:latin typeface="Arial MT"/>
              <a:cs typeface="Arial MT"/>
            </a:endParaRPr>
          </a:p>
          <a:p>
            <a:pPr marL="12700" algn="just">
              <a:lnSpc>
                <a:spcPct val="100000"/>
              </a:lnSpc>
              <a:spcBef>
                <a:spcPts val="755"/>
              </a:spcBef>
              <a:tabLst>
                <a:tab pos="241300" algn="l"/>
              </a:tabLst>
            </a:pPr>
            <a:r>
              <a:rPr sz="2400" spc="-5" dirty="0">
                <a:solidFill>
                  <a:srgbClr val="1F2A44"/>
                </a:solidFill>
                <a:latin typeface="Arial MT"/>
                <a:cs typeface="Arial MT"/>
              </a:rPr>
              <a:t>An</a:t>
            </a:r>
            <a:r>
              <a:rPr sz="2400" spc="-15" dirty="0">
                <a:solidFill>
                  <a:srgbClr val="1F2A44"/>
                </a:solidFill>
                <a:latin typeface="Arial MT"/>
                <a:cs typeface="Arial MT"/>
              </a:rPr>
              <a:t> </a:t>
            </a:r>
            <a:r>
              <a:rPr sz="2400" spc="-5" dirty="0">
                <a:solidFill>
                  <a:srgbClr val="1F2A44"/>
                </a:solidFill>
                <a:latin typeface="Arial MT"/>
                <a:cs typeface="Arial MT"/>
              </a:rPr>
              <a:t>international</a:t>
            </a:r>
            <a:r>
              <a:rPr sz="2400" spc="-15" dirty="0">
                <a:solidFill>
                  <a:srgbClr val="1F2A44"/>
                </a:solidFill>
                <a:latin typeface="Arial MT"/>
                <a:cs typeface="Arial MT"/>
              </a:rPr>
              <a:t> </a:t>
            </a:r>
            <a:r>
              <a:rPr sz="2400" spc="-5" dirty="0">
                <a:solidFill>
                  <a:srgbClr val="1F2A44"/>
                </a:solidFill>
                <a:latin typeface="Arial MT"/>
                <a:cs typeface="Arial MT"/>
              </a:rPr>
              <a:t>network</a:t>
            </a:r>
            <a:r>
              <a:rPr sz="2400" spc="10" dirty="0">
                <a:solidFill>
                  <a:srgbClr val="1F2A44"/>
                </a:solidFill>
                <a:latin typeface="Arial MT"/>
                <a:cs typeface="Arial MT"/>
              </a:rPr>
              <a:t> </a:t>
            </a:r>
            <a:r>
              <a:rPr sz="2400" spc="-5" dirty="0">
                <a:solidFill>
                  <a:srgbClr val="1F2A44"/>
                </a:solidFill>
                <a:latin typeface="Arial MT"/>
                <a:cs typeface="Arial MT"/>
              </a:rPr>
              <a:t>of</a:t>
            </a:r>
            <a:r>
              <a:rPr sz="2400" spc="10" dirty="0">
                <a:solidFill>
                  <a:srgbClr val="1F2A44"/>
                </a:solidFill>
                <a:latin typeface="Arial MT"/>
                <a:cs typeface="Arial MT"/>
              </a:rPr>
              <a:t> </a:t>
            </a:r>
            <a:r>
              <a:rPr sz="2400" dirty="0">
                <a:solidFill>
                  <a:srgbClr val="1F2A44"/>
                </a:solidFill>
                <a:latin typeface="Arial MT"/>
                <a:cs typeface="Arial MT"/>
              </a:rPr>
              <a:t>scientists</a:t>
            </a:r>
            <a:r>
              <a:rPr sz="2400" spc="-40" dirty="0">
                <a:solidFill>
                  <a:srgbClr val="1F2A44"/>
                </a:solidFill>
                <a:latin typeface="Arial MT"/>
                <a:cs typeface="Arial MT"/>
              </a:rPr>
              <a:t> </a:t>
            </a:r>
            <a:r>
              <a:rPr sz="2400" dirty="0">
                <a:solidFill>
                  <a:srgbClr val="1F2A44"/>
                </a:solidFill>
                <a:latin typeface="Arial MT"/>
                <a:cs typeface="Arial MT"/>
              </a:rPr>
              <a:t>-</a:t>
            </a:r>
            <a:r>
              <a:rPr sz="2400" spc="10" dirty="0">
                <a:solidFill>
                  <a:srgbClr val="1F2A44"/>
                </a:solidFill>
                <a:latin typeface="Arial MT"/>
                <a:cs typeface="Arial MT"/>
              </a:rPr>
              <a:t> </a:t>
            </a:r>
            <a:r>
              <a:rPr sz="2400" spc="-5" dirty="0">
                <a:solidFill>
                  <a:srgbClr val="FF0000"/>
                </a:solidFill>
                <a:latin typeface="Arial MT"/>
                <a:cs typeface="Arial MT"/>
              </a:rPr>
              <a:t>Ronald</a:t>
            </a:r>
            <a:r>
              <a:rPr sz="2400" spc="-10" dirty="0">
                <a:solidFill>
                  <a:srgbClr val="FF0000"/>
                </a:solidFill>
                <a:latin typeface="Arial MT"/>
                <a:cs typeface="Arial MT"/>
              </a:rPr>
              <a:t> </a:t>
            </a:r>
            <a:r>
              <a:rPr sz="2400" spc="-5" dirty="0">
                <a:solidFill>
                  <a:srgbClr val="FF0000"/>
                </a:solidFill>
                <a:latin typeface="Arial MT"/>
                <a:cs typeface="Arial MT"/>
              </a:rPr>
              <a:t>Inglehart</a:t>
            </a:r>
            <a:r>
              <a:rPr sz="2400" dirty="0">
                <a:solidFill>
                  <a:srgbClr val="FF0000"/>
                </a:solidFill>
                <a:latin typeface="Arial MT"/>
                <a:cs typeface="Arial MT"/>
              </a:rPr>
              <a:t> </a:t>
            </a:r>
            <a:r>
              <a:rPr sz="2400" spc="-5" dirty="0">
                <a:solidFill>
                  <a:srgbClr val="FF0000"/>
                </a:solidFill>
                <a:latin typeface="Arial MT"/>
                <a:cs typeface="Arial MT"/>
              </a:rPr>
              <a:t>and</a:t>
            </a:r>
            <a:r>
              <a:rPr sz="2400" spc="-10" dirty="0">
                <a:solidFill>
                  <a:srgbClr val="FF0000"/>
                </a:solidFill>
                <a:latin typeface="Arial MT"/>
                <a:cs typeface="Arial MT"/>
              </a:rPr>
              <a:t> </a:t>
            </a:r>
            <a:r>
              <a:rPr sz="2400" spc="-5" dirty="0">
                <a:solidFill>
                  <a:srgbClr val="FF0000"/>
                </a:solidFill>
                <a:latin typeface="Arial MT"/>
                <a:cs typeface="Arial MT"/>
              </a:rPr>
              <a:t>Christian</a:t>
            </a:r>
            <a:r>
              <a:rPr sz="2400" spc="-10" dirty="0">
                <a:solidFill>
                  <a:srgbClr val="FF0000"/>
                </a:solidFill>
                <a:latin typeface="Arial MT"/>
                <a:cs typeface="Arial MT"/>
              </a:rPr>
              <a:t> Welzel</a:t>
            </a:r>
            <a:endParaRPr sz="2400" dirty="0">
              <a:solidFill>
                <a:srgbClr val="FF0000"/>
              </a:solidFill>
              <a:latin typeface="Arial MT"/>
              <a:cs typeface="Arial MT"/>
            </a:endParaRPr>
          </a:p>
          <a:p>
            <a:pPr marL="12065" marR="6350" algn="just">
              <a:lnSpc>
                <a:spcPts val="2270"/>
              </a:lnSpc>
              <a:spcBef>
                <a:spcPts val="1030"/>
              </a:spcBef>
              <a:tabLst>
                <a:tab pos="241300" algn="l"/>
              </a:tabLst>
            </a:pPr>
            <a:r>
              <a:rPr sz="2400" spc="-45" dirty="0">
                <a:solidFill>
                  <a:srgbClr val="1F2A44"/>
                </a:solidFill>
                <a:latin typeface="Arial MT"/>
                <a:cs typeface="Arial MT"/>
              </a:rPr>
              <a:t>Two </a:t>
            </a:r>
            <a:r>
              <a:rPr sz="2400" spc="-10" dirty="0">
                <a:solidFill>
                  <a:srgbClr val="1F2A44"/>
                </a:solidFill>
                <a:latin typeface="Arial MT"/>
                <a:cs typeface="Arial MT"/>
              </a:rPr>
              <a:t>dimensions reflecting </a:t>
            </a:r>
            <a:r>
              <a:rPr sz="2400" spc="-5" dirty="0">
                <a:solidFill>
                  <a:srgbClr val="1F2A44"/>
                </a:solidFill>
                <a:latin typeface="Arial MT"/>
                <a:cs typeface="Arial MT"/>
              </a:rPr>
              <a:t>the contrast </a:t>
            </a:r>
            <a:r>
              <a:rPr sz="2400" spc="-10" dirty="0">
                <a:solidFill>
                  <a:srgbClr val="1F2A44"/>
                </a:solidFill>
                <a:latin typeface="Arial MT"/>
                <a:cs typeface="Arial MT"/>
              </a:rPr>
              <a:t>between the </a:t>
            </a:r>
            <a:r>
              <a:rPr sz="2400" spc="-5" dirty="0">
                <a:solidFill>
                  <a:srgbClr val="1F2A44"/>
                </a:solidFill>
                <a:latin typeface="Arial MT"/>
                <a:cs typeface="Arial MT"/>
              </a:rPr>
              <a:t>world societies, </a:t>
            </a:r>
            <a:r>
              <a:rPr sz="2400" spc="-10" dirty="0">
                <a:solidFill>
                  <a:srgbClr val="1F2A44"/>
                </a:solidFill>
                <a:latin typeface="Arial MT"/>
                <a:cs typeface="Arial MT"/>
              </a:rPr>
              <a:t>based </a:t>
            </a:r>
            <a:r>
              <a:rPr sz="2400" spc="-5" dirty="0">
                <a:solidFill>
                  <a:srgbClr val="1F2A44"/>
                </a:solidFill>
                <a:latin typeface="Arial MT"/>
                <a:cs typeface="Arial MT"/>
              </a:rPr>
              <a:t>on </a:t>
            </a:r>
            <a:r>
              <a:rPr sz="2400" spc="-10" dirty="0">
                <a:solidFill>
                  <a:srgbClr val="1F2A44"/>
                </a:solidFill>
                <a:latin typeface="Arial MT"/>
                <a:cs typeface="Arial MT"/>
              </a:rPr>
              <a:t>their </a:t>
            </a:r>
            <a:r>
              <a:rPr sz="2400" spc="-5" dirty="0">
                <a:solidFill>
                  <a:srgbClr val="1F2A44"/>
                </a:solidFill>
                <a:latin typeface="Arial MT"/>
                <a:cs typeface="Arial MT"/>
              </a:rPr>
              <a:t> orientation</a:t>
            </a:r>
            <a:r>
              <a:rPr sz="2400" dirty="0">
                <a:solidFill>
                  <a:srgbClr val="1F2A44"/>
                </a:solidFill>
                <a:latin typeface="Arial MT"/>
                <a:cs typeface="Arial MT"/>
              </a:rPr>
              <a:t> </a:t>
            </a:r>
            <a:r>
              <a:rPr sz="2400" spc="-10" dirty="0">
                <a:solidFill>
                  <a:srgbClr val="1F2A44"/>
                </a:solidFill>
                <a:latin typeface="Arial MT"/>
                <a:cs typeface="Arial MT"/>
              </a:rPr>
              <a:t>towards</a:t>
            </a:r>
            <a:r>
              <a:rPr sz="2400" spc="-5" dirty="0">
                <a:solidFill>
                  <a:srgbClr val="1F2A44"/>
                </a:solidFill>
                <a:latin typeface="Arial MT"/>
                <a:cs typeface="Arial MT"/>
              </a:rPr>
              <a:t> economic</a:t>
            </a:r>
            <a:r>
              <a:rPr sz="2400" spc="575" dirty="0">
                <a:solidFill>
                  <a:srgbClr val="1F2A44"/>
                </a:solidFill>
                <a:latin typeface="Arial MT"/>
                <a:cs typeface="Arial MT"/>
              </a:rPr>
              <a:t> </a:t>
            </a:r>
            <a:r>
              <a:rPr sz="2400" spc="-5" dirty="0">
                <a:solidFill>
                  <a:srgbClr val="1F2A44"/>
                </a:solidFill>
                <a:latin typeface="Arial MT"/>
                <a:cs typeface="Arial MT"/>
              </a:rPr>
              <a:t>growth</a:t>
            </a:r>
            <a:r>
              <a:rPr sz="2400" spc="575" dirty="0">
                <a:solidFill>
                  <a:srgbClr val="1F2A44"/>
                </a:solidFill>
                <a:latin typeface="Arial MT"/>
                <a:cs typeface="Arial MT"/>
              </a:rPr>
              <a:t> </a:t>
            </a:r>
            <a:r>
              <a:rPr sz="2400" spc="-5" dirty="0">
                <a:solidFill>
                  <a:srgbClr val="1F2A44"/>
                </a:solidFill>
                <a:latin typeface="Arial MT"/>
                <a:cs typeface="Arial MT"/>
              </a:rPr>
              <a:t>–</a:t>
            </a:r>
            <a:r>
              <a:rPr sz="2400" spc="575" dirty="0">
                <a:solidFill>
                  <a:srgbClr val="1F2A44"/>
                </a:solidFill>
                <a:latin typeface="Arial MT"/>
                <a:cs typeface="Arial MT"/>
              </a:rPr>
              <a:t> </a:t>
            </a:r>
            <a:r>
              <a:rPr sz="2400" b="1" spc="-15" dirty="0">
                <a:solidFill>
                  <a:srgbClr val="1F2A44"/>
                </a:solidFill>
                <a:latin typeface="Arial"/>
                <a:cs typeface="Arial"/>
              </a:rPr>
              <a:t>Traditional</a:t>
            </a:r>
            <a:r>
              <a:rPr sz="2400" b="1" spc="1120" dirty="0">
                <a:solidFill>
                  <a:srgbClr val="1F2A44"/>
                </a:solidFill>
                <a:latin typeface="Arial"/>
                <a:cs typeface="Arial"/>
              </a:rPr>
              <a:t> </a:t>
            </a:r>
            <a:r>
              <a:rPr sz="2400" spc="-5" dirty="0">
                <a:solidFill>
                  <a:srgbClr val="1F2A44"/>
                </a:solidFill>
                <a:latin typeface="Arial MT"/>
                <a:cs typeface="Arial MT"/>
              </a:rPr>
              <a:t>versus</a:t>
            </a:r>
            <a:r>
              <a:rPr sz="2400" spc="575" dirty="0">
                <a:solidFill>
                  <a:srgbClr val="1F2A44"/>
                </a:solidFill>
                <a:latin typeface="Arial MT"/>
                <a:cs typeface="Arial MT"/>
              </a:rPr>
              <a:t> </a:t>
            </a:r>
            <a:r>
              <a:rPr sz="2400" b="1" spc="-5" dirty="0">
                <a:solidFill>
                  <a:srgbClr val="1F2A44"/>
                </a:solidFill>
                <a:latin typeface="Arial"/>
                <a:cs typeface="Arial"/>
              </a:rPr>
              <a:t>Secular-rational </a:t>
            </a:r>
            <a:r>
              <a:rPr sz="2400" b="1" dirty="0">
                <a:solidFill>
                  <a:srgbClr val="1F2A44"/>
                </a:solidFill>
                <a:latin typeface="Arial"/>
                <a:cs typeface="Arial"/>
              </a:rPr>
              <a:t> </a:t>
            </a:r>
            <a:r>
              <a:rPr sz="2400" b="1" spc="-5" dirty="0">
                <a:solidFill>
                  <a:srgbClr val="1F2A44"/>
                </a:solidFill>
                <a:latin typeface="Arial"/>
                <a:cs typeface="Arial"/>
              </a:rPr>
              <a:t>values</a:t>
            </a:r>
            <a:r>
              <a:rPr sz="2400" b="1" dirty="0">
                <a:solidFill>
                  <a:srgbClr val="1F2A44"/>
                </a:solidFill>
                <a:latin typeface="Arial"/>
                <a:cs typeface="Arial"/>
              </a:rPr>
              <a:t> </a:t>
            </a:r>
            <a:r>
              <a:rPr sz="2400" spc="-5" dirty="0">
                <a:solidFill>
                  <a:srgbClr val="1F2A44"/>
                </a:solidFill>
                <a:latin typeface="Arial MT"/>
                <a:cs typeface="Arial MT"/>
              </a:rPr>
              <a:t>and</a:t>
            </a:r>
            <a:r>
              <a:rPr sz="2400" spc="-15" dirty="0">
                <a:solidFill>
                  <a:srgbClr val="1F2A44"/>
                </a:solidFill>
                <a:latin typeface="Arial MT"/>
                <a:cs typeface="Arial MT"/>
              </a:rPr>
              <a:t> </a:t>
            </a:r>
            <a:r>
              <a:rPr sz="2400" b="1" spc="-5" dirty="0">
                <a:solidFill>
                  <a:srgbClr val="1F2A44"/>
                </a:solidFill>
                <a:latin typeface="Arial"/>
                <a:cs typeface="Arial"/>
              </a:rPr>
              <a:t>Survival </a:t>
            </a:r>
            <a:r>
              <a:rPr sz="2400" spc="-5" dirty="0">
                <a:solidFill>
                  <a:srgbClr val="1F2A44"/>
                </a:solidFill>
                <a:latin typeface="Arial MT"/>
                <a:cs typeface="Arial MT"/>
              </a:rPr>
              <a:t>versus</a:t>
            </a:r>
            <a:r>
              <a:rPr sz="2400" spc="10" dirty="0">
                <a:solidFill>
                  <a:srgbClr val="1F2A44"/>
                </a:solidFill>
                <a:latin typeface="Arial MT"/>
                <a:cs typeface="Arial MT"/>
              </a:rPr>
              <a:t> </a:t>
            </a:r>
            <a:r>
              <a:rPr sz="2400" b="1" spc="-5" dirty="0">
                <a:solidFill>
                  <a:srgbClr val="1F2A44"/>
                </a:solidFill>
                <a:latin typeface="Arial"/>
                <a:cs typeface="Arial"/>
              </a:rPr>
              <a:t>Self-expression</a:t>
            </a:r>
            <a:r>
              <a:rPr sz="2400" b="1" spc="5" dirty="0">
                <a:solidFill>
                  <a:srgbClr val="1F2A44"/>
                </a:solidFill>
                <a:latin typeface="Arial"/>
                <a:cs typeface="Arial"/>
              </a:rPr>
              <a:t> </a:t>
            </a:r>
            <a:r>
              <a:rPr sz="2400" spc="-10" dirty="0">
                <a:solidFill>
                  <a:srgbClr val="1F2A44"/>
                </a:solidFill>
                <a:latin typeface="Arial MT"/>
                <a:cs typeface="Arial MT"/>
              </a:rPr>
              <a:t>values</a:t>
            </a:r>
            <a:endParaRPr sz="2400" dirty="0">
              <a:latin typeface="Arial MT"/>
              <a:cs typeface="Arial MT"/>
            </a:endParaRPr>
          </a:p>
          <a:p>
            <a:pPr marL="12065" marR="6985" algn="just">
              <a:lnSpc>
                <a:spcPts val="2270"/>
              </a:lnSpc>
              <a:spcBef>
                <a:spcPts val="990"/>
              </a:spcBef>
              <a:tabLst>
                <a:tab pos="241300" algn="l"/>
              </a:tabLst>
            </a:pPr>
            <a:r>
              <a:rPr sz="2400" spc="-5" dirty="0">
                <a:solidFill>
                  <a:srgbClr val="1F2A44"/>
                </a:solidFill>
                <a:latin typeface="Arial MT"/>
                <a:cs typeface="Arial MT"/>
              </a:rPr>
              <a:t>The</a:t>
            </a:r>
            <a:r>
              <a:rPr sz="2400" dirty="0">
                <a:solidFill>
                  <a:srgbClr val="1F2A44"/>
                </a:solidFill>
                <a:latin typeface="Arial MT"/>
                <a:cs typeface="Arial MT"/>
              </a:rPr>
              <a:t> </a:t>
            </a:r>
            <a:r>
              <a:rPr sz="2400" spc="-10" dirty="0">
                <a:solidFill>
                  <a:srgbClr val="1F2A44"/>
                </a:solidFill>
                <a:latin typeface="Arial MT"/>
                <a:cs typeface="Arial MT"/>
              </a:rPr>
              <a:t>broadest</a:t>
            </a:r>
            <a:r>
              <a:rPr sz="2400" spc="-5" dirty="0">
                <a:solidFill>
                  <a:srgbClr val="1F2A44"/>
                </a:solidFill>
                <a:latin typeface="Arial MT"/>
                <a:cs typeface="Arial MT"/>
              </a:rPr>
              <a:t> research</a:t>
            </a:r>
            <a:r>
              <a:rPr sz="2400" dirty="0">
                <a:solidFill>
                  <a:srgbClr val="1F2A44"/>
                </a:solidFill>
                <a:latin typeface="Arial MT"/>
                <a:cs typeface="Arial MT"/>
              </a:rPr>
              <a:t> </a:t>
            </a:r>
            <a:r>
              <a:rPr sz="2400" spc="-5" dirty="0">
                <a:solidFill>
                  <a:srgbClr val="1F2A44"/>
                </a:solidFill>
                <a:latin typeface="Arial MT"/>
                <a:cs typeface="Arial MT"/>
              </a:rPr>
              <a:t>coverage</a:t>
            </a:r>
            <a:r>
              <a:rPr sz="2400" dirty="0">
                <a:solidFill>
                  <a:srgbClr val="1F2A44"/>
                </a:solidFill>
                <a:latin typeface="Arial MT"/>
                <a:cs typeface="Arial MT"/>
              </a:rPr>
              <a:t> </a:t>
            </a:r>
            <a:r>
              <a:rPr sz="2400" spc="-5" dirty="0">
                <a:solidFill>
                  <a:srgbClr val="1F2A44"/>
                </a:solidFill>
                <a:latin typeface="Arial MT"/>
                <a:cs typeface="Arial MT"/>
              </a:rPr>
              <a:t>of</a:t>
            </a:r>
            <a:r>
              <a:rPr sz="2400" dirty="0">
                <a:solidFill>
                  <a:srgbClr val="1F2A44"/>
                </a:solidFill>
                <a:latin typeface="Arial MT"/>
                <a:cs typeface="Arial MT"/>
              </a:rPr>
              <a:t> </a:t>
            </a:r>
            <a:r>
              <a:rPr sz="2400" spc="-5" dirty="0">
                <a:solidFill>
                  <a:srgbClr val="1F2A44"/>
                </a:solidFill>
                <a:latin typeface="Arial MT"/>
                <a:cs typeface="Arial MT"/>
              </a:rPr>
              <a:t>the</a:t>
            </a:r>
            <a:r>
              <a:rPr sz="2400" dirty="0">
                <a:solidFill>
                  <a:srgbClr val="1F2A44"/>
                </a:solidFill>
                <a:latin typeface="Arial MT"/>
                <a:cs typeface="Arial MT"/>
              </a:rPr>
              <a:t> </a:t>
            </a:r>
            <a:r>
              <a:rPr sz="2400" spc="-10" dirty="0">
                <a:solidFill>
                  <a:srgbClr val="1F2A44"/>
                </a:solidFill>
                <a:latin typeface="Arial MT"/>
                <a:cs typeface="Arial MT"/>
              </a:rPr>
              <a:t>main</a:t>
            </a:r>
            <a:r>
              <a:rPr sz="2400" spc="-5" dirty="0">
                <a:solidFill>
                  <a:srgbClr val="1F2A44"/>
                </a:solidFill>
                <a:latin typeface="Arial MT"/>
                <a:cs typeface="Arial MT"/>
              </a:rPr>
              <a:t> cultural</a:t>
            </a:r>
            <a:r>
              <a:rPr sz="2400" dirty="0">
                <a:solidFill>
                  <a:srgbClr val="1F2A44"/>
                </a:solidFill>
                <a:latin typeface="Arial MT"/>
                <a:cs typeface="Arial MT"/>
              </a:rPr>
              <a:t> </a:t>
            </a:r>
            <a:r>
              <a:rPr sz="2400" spc="-10" dirty="0">
                <a:solidFill>
                  <a:srgbClr val="1F2A44"/>
                </a:solidFill>
                <a:latin typeface="Arial MT"/>
                <a:cs typeface="Arial MT"/>
              </a:rPr>
              <a:t>groups</a:t>
            </a:r>
            <a:r>
              <a:rPr sz="2400" spc="-5" dirty="0">
                <a:solidFill>
                  <a:srgbClr val="1F2A44"/>
                </a:solidFill>
                <a:latin typeface="Arial MT"/>
                <a:cs typeface="Arial MT"/>
              </a:rPr>
              <a:t> with</a:t>
            </a:r>
            <a:r>
              <a:rPr sz="2400" dirty="0">
                <a:solidFill>
                  <a:srgbClr val="1F2A44"/>
                </a:solidFill>
                <a:latin typeface="Arial MT"/>
                <a:cs typeface="Arial MT"/>
              </a:rPr>
              <a:t> </a:t>
            </a:r>
            <a:r>
              <a:rPr sz="2400" spc="-5" dirty="0" smtClean="0">
                <a:solidFill>
                  <a:srgbClr val="1F2A44"/>
                </a:solidFill>
                <a:latin typeface="Arial MT"/>
                <a:cs typeface="Arial MT"/>
              </a:rPr>
              <a:t>400,</a:t>
            </a:r>
            <a:r>
              <a:rPr sz="2400" spc="-10" dirty="0" smtClean="0">
                <a:solidFill>
                  <a:srgbClr val="1F2A44"/>
                </a:solidFill>
                <a:latin typeface="Arial MT"/>
                <a:cs typeface="Arial MT"/>
              </a:rPr>
              <a:t>000 </a:t>
            </a:r>
            <a:r>
              <a:rPr sz="2400" spc="-5" dirty="0" smtClean="0">
                <a:solidFill>
                  <a:srgbClr val="1F2A44"/>
                </a:solidFill>
                <a:latin typeface="Arial MT"/>
                <a:cs typeface="Arial MT"/>
              </a:rPr>
              <a:t> </a:t>
            </a:r>
            <a:r>
              <a:rPr sz="2400" spc="-5" dirty="0">
                <a:solidFill>
                  <a:srgbClr val="1F2A44"/>
                </a:solidFill>
                <a:latin typeface="Arial MT"/>
                <a:cs typeface="Arial MT"/>
              </a:rPr>
              <a:t>respondents</a:t>
            </a:r>
            <a:r>
              <a:rPr sz="2400" spc="-10" dirty="0">
                <a:solidFill>
                  <a:srgbClr val="1F2A44"/>
                </a:solidFill>
                <a:latin typeface="Arial MT"/>
                <a:cs typeface="Arial MT"/>
              </a:rPr>
              <a:t> </a:t>
            </a:r>
            <a:r>
              <a:rPr sz="2400" spc="-5" dirty="0">
                <a:solidFill>
                  <a:srgbClr val="1F2A44"/>
                </a:solidFill>
                <a:latin typeface="Arial MT"/>
                <a:cs typeface="Arial MT"/>
              </a:rPr>
              <a:t>in</a:t>
            </a:r>
            <a:r>
              <a:rPr sz="2400" dirty="0">
                <a:solidFill>
                  <a:srgbClr val="1F2A44"/>
                </a:solidFill>
                <a:latin typeface="Arial MT"/>
                <a:cs typeface="Arial MT"/>
              </a:rPr>
              <a:t> </a:t>
            </a:r>
            <a:r>
              <a:rPr sz="2400" spc="-5" dirty="0">
                <a:solidFill>
                  <a:srgbClr val="1F2A44"/>
                </a:solidFill>
                <a:latin typeface="Arial MT"/>
                <a:cs typeface="Arial MT"/>
              </a:rPr>
              <a:t>almost</a:t>
            </a:r>
            <a:r>
              <a:rPr sz="2400" spc="-15" dirty="0">
                <a:solidFill>
                  <a:srgbClr val="1F2A44"/>
                </a:solidFill>
                <a:latin typeface="Arial MT"/>
                <a:cs typeface="Arial MT"/>
              </a:rPr>
              <a:t> </a:t>
            </a:r>
            <a:r>
              <a:rPr sz="2400" spc="-5" dirty="0">
                <a:solidFill>
                  <a:srgbClr val="1F2A44"/>
                </a:solidFill>
                <a:latin typeface="Arial MT"/>
                <a:cs typeface="Arial MT"/>
              </a:rPr>
              <a:t>100</a:t>
            </a:r>
            <a:r>
              <a:rPr sz="2400" dirty="0">
                <a:solidFill>
                  <a:srgbClr val="1F2A44"/>
                </a:solidFill>
                <a:latin typeface="Arial MT"/>
                <a:cs typeface="Arial MT"/>
              </a:rPr>
              <a:t> </a:t>
            </a:r>
            <a:r>
              <a:rPr sz="2400" spc="-5" dirty="0">
                <a:solidFill>
                  <a:srgbClr val="1F2A44"/>
                </a:solidFill>
                <a:latin typeface="Arial MT"/>
                <a:cs typeface="Arial MT"/>
              </a:rPr>
              <a:t>countries</a:t>
            </a:r>
            <a:r>
              <a:rPr sz="2400" spc="-10" dirty="0">
                <a:solidFill>
                  <a:srgbClr val="1F2A44"/>
                </a:solidFill>
                <a:latin typeface="Arial MT"/>
                <a:cs typeface="Arial MT"/>
              </a:rPr>
              <a:t> </a:t>
            </a:r>
            <a:r>
              <a:rPr sz="2400" spc="-5" dirty="0">
                <a:solidFill>
                  <a:srgbClr val="1F2A44"/>
                </a:solidFill>
                <a:latin typeface="Arial MT"/>
                <a:cs typeface="Arial MT"/>
              </a:rPr>
              <a:t>on</a:t>
            </a:r>
            <a:r>
              <a:rPr sz="2400" dirty="0">
                <a:solidFill>
                  <a:srgbClr val="1F2A44"/>
                </a:solidFill>
                <a:latin typeface="Arial MT"/>
                <a:cs typeface="Arial MT"/>
              </a:rPr>
              <a:t> </a:t>
            </a:r>
            <a:r>
              <a:rPr sz="2400" spc="-5" dirty="0">
                <a:solidFill>
                  <a:srgbClr val="1F2A44"/>
                </a:solidFill>
                <a:latin typeface="Arial MT"/>
                <a:cs typeface="Arial MT"/>
              </a:rPr>
              <a:t>all</a:t>
            </a:r>
            <a:r>
              <a:rPr sz="2400" spc="-10" dirty="0">
                <a:solidFill>
                  <a:srgbClr val="1F2A44"/>
                </a:solidFill>
                <a:latin typeface="Arial MT"/>
                <a:cs typeface="Arial MT"/>
              </a:rPr>
              <a:t> </a:t>
            </a:r>
            <a:r>
              <a:rPr sz="2400" spc="-5" dirty="0">
                <a:solidFill>
                  <a:srgbClr val="1F2A44"/>
                </a:solidFill>
                <a:latin typeface="Arial MT"/>
                <a:cs typeface="Arial MT"/>
              </a:rPr>
              <a:t>continents</a:t>
            </a:r>
            <a:endParaRPr sz="2400" dirty="0">
              <a:latin typeface="Arial MT"/>
              <a:cs typeface="Arial MT"/>
            </a:endParaRPr>
          </a:p>
          <a:p>
            <a:pPr marL="12065" marR="5080" algn="just">
              <a:lnSpc>
                <a:spcPts val="2270"/>
              </a:lnSpc>
              <a:spcBef>
                <a:spcPts val="1000"/>
              </a:spcBef>
              <a:tabLst>
                <a:tab pos="241300" algn="l"/>
              </a:tabLst>
            </a:pPr>
            <a:r>
              <a:rPr sz="2400" spc="-5" dirty="0">
                <a:solidFill>
                  <a:srgbClr val="1F2A44"/>
                </a:solidFill>
                <a:latin typeface="Arial MT"/>
                <a:cs typeface="Arial MT"/>
              </a:rPr>
              <a:t>Provides </a:t>
            </a:r>
            <a:r>
              <a:rPr sz="2400" spc="-10" dirty="0">
                <a:solidFill>
                  <a:srgbClr val="1F2A44"/>
                </a:solidFill>
                <a:latin typeface="Arial MT"/>
                <a:cs typeface="Arial MT"/>
              </a:rPr>
              <a:t>useful </a:t>
            </a:r>
            <a:r>
              <a:rPr sz="2400" spc="-5" dirty="0">
                <a:solidFill>
                  <a:srgbClr val="1F2A44"/>
                </a:solidFill>
                <a:latin typeface="Arial MT"/>
                <a:cs typeface="Arial MT"/>
              </a:rPr>
              <a:t>information about the </a:t>
            </a:r>
            <a:r>
              <a:rPr sz="2400" spc="-10" dirty="0">
                <a:solidFill>
                  <a:srgbClr val="1F2A44"/>
                </a:solidFill>
                <a:latin typeface="Arial MT"/>
                <a:cs typeface="Arial MT"/>
              </a:rPr>
              <a:t>changes </a:t>
            </a:r>
            <a:r>
              <a:rPr sz="2400" spc="-5" dirty="0">
                <a:solidFill>
                  <a:srgbClr val="1F2A44"/>
                </a:solidFill>
                <a:latin typeface="Arial MT"/>
                <a:cs typeface="Arial MT"/>
              </a:rPr>
              <a:t>in </a:t>
            </a:r>
            <a:r>
              <a:rPr sz="2400" spc="-15" dirty="0">
                <a:solidFill>
                  <a:srgbClr val="1F2A44"/>
                </a:solidFill>
                <a:latin typeface="Arial MT"/>
                <a:cs typeface="Arial MT"/>
              </a:rPr>
              <a:t>people’s </a:t>
            </a:r>
            <a:r>
              <a:rPr sz="2400" spc="-10" dirty="0">
                <a:solidFill>
                  <a:srgbClr val="1F2A44"/>
                </a:solidFill>
                <a:latin typeface="Arial MT"/>
                <a:cs typeface="Arial MT"/>
              </a:rPr>
              <a:t>beliefs </a:t>
            </a:r>
            <a:r>
              <a:rPr sz="2400" spc="-5" dirty="0">
                <a:solidFill>
                  <a:srgbClr val="1F2A44"/>
                </a:solidFill>
                <a:latin typeface="Arial MT"/>
                <a:cs typeface="Arial MT"/>
              </a:rPr>
              <a:t>in order </a:t>
            </a:r>
            <a:r>
              <a:rPr sz="2400" dirty="0">
                <a:solidFill>
                  <a:srgbClr val="1F2A44"/>
                </a:solidFill>
                <a:latin typeface="Arial MT"/>
                <a:cs typeface="Arial MT"/>
              </a:rPr>
              <a:t>to </a:t>
            </a:r>
            <a:r>
              <a:rPr sz="2400" spc="-10" dirty="0">
                <a:solidFill>
                  <a:srgbClr val="1F2A44"/>
                </a:solidFill>
                <a:latin typeface="Arial MT"/>
                <a:cs typeface="Arial MT"/>
              </a:rPr>
              <a:t>analyse </a:t>
            </a:r>
            <a:r>
              <a:rPr sz="2400" spc="-5" dirty="0">
                <a:solidFill>
                  <a:srgbClr val="1F2A44"/>
                </a:solidFill>
                <a:latin typeface="Arial MT"/>
                <a:cs typeface="Arial MT"/>
              </a:rPr>
              <a:t> particular</a:t>
            </a:r>
            <a:r>
              <a:rPr sz="2400" spc="-10" dirty="0">
                <a:solidFill>
                  <a:srgbClr val="1F2A44"/>
                </a:solidFill>
                <a:latin typeface="Arial MT"/>
                <a:cs typeface="Arial MT"/>
              </a:rPr>
              <a:t> </a:t>
            </a:r>
            <a:r>
              <a:rPr sz="2400" spc="-5" dirty="0">
                <a:solidFill>
                  <a:srgbClr val="1F2A44"/>
                </a:solidFill>
                <a:latin typeface="Arial MT"/>
                <a:cs typeface="Arial MT"/>
              </a:rPr>
              <a:t>social</a:t>
            </a:r>
            <a:r>
              <a:rPr sz="2400" spc="-30" dirty="0">
                <a:solidFill>
                  <a:srgbClr val="1F2A44"/>
                </a:solidFill>
                <a:latin typeface="Arial MT"/>
                <a:cs typeface="Arial MT"/>
              </a:rPr>
              <a:t> </a:t>
            </a:r>
            <a:r>
              <a:rPr sz="2400" spc="-5" dirty="0">
                <a:solidFill>
                  <a:srgbClr val="1F2A44"/>
                </a:solidFill>
                <a:latin typeface="Arial MT"/>
                <a:cs typeface="Arial MT"/>
              </a:rPr>
              <a:t>phenomena</a:t>
            </a:r>
            <a:r>
              <a:rPr sz="2400" spc="-10" dirty="0">
                <a:solidFill>
                  <a:srgbClr val="1F2A44"/>
                </a:solidFill>
                <a:latin typeface="Arial MT"/>
                <a:cs typeface="Arial MT"/>
              </a:rPr>
              <a:t> </a:t>
            </a:r>
            <a:r>
              <a:rPr sz="2400" spc="-5" dirty="0">
                <a:solidFill>
                  <a:srgbClr val="1F2A44"/>
                </a:solidFill>
                <a:latin typeface="Arial MT"/>
                <a:cs typeface="Arial MT"/>
              </a:rPr>
              <a:t>and</a:t>
            </a:r>
            <a:r>
              <a:rPr sz="2400" spc="5" dirty="0">
                <a:solidFill>
                  <a:srgbClr val="1F2A44"/>
                </a:solidFill>
                <a:latin typeface="Arial MT"/>
                <a:cs typeface="Arial MT"/>
              </a:rPr>
              <a:t> </a:t>
            </a:r>
            <a:r>
              <a:rPr sz="2400" spc="-5" dirty="0">
                <a:solidFill>
                  <a:srgbClr val="1F2A44"/>
                </a:solidFill>
                <a:latin typeface="Arial MT"/>
                <a:cs typeface="Arial MT"/>
              </a:rPr>
              <a:t>trends</a:t>
            </a:r>
            <a:r>
              <a:rPr sz="2400" dirty="0">
                <a:solidFill>
                  <a:srgbClr val="1F2A44"/>
                </a:solidFill>
                <a:latin typeface="Arial MT"/>
                <a:cs typeface="Arial MT"/>
              </a:rPr>
              <a:t> </a:t>
            </a:r>
            <a:r>
              <a:rPr sz="2400" spc="-5" dirty="0">
                <a:solidFill>
                  <a:srgbClr val="1F2A44"/>
                </a:solidFill>
                <a:latin typeface="Arial MT"/>
                <a:cs typeface="Arial MT"/>
              </a:rPr>
              <a:t>in</a:t>
            </a:r>
            <a:r>
              <a:rPr sz="2400" dirty="0">
                <a:solidFill>
                  <a:srgbClr val="1F2A44"/>
                </a:solidFill>
                <a:latin typeface="Arial MT"/>
                <a:cs typeface="Arial MT"/>
              </a:rPr>
              <a:t> </a:t>
            </a:r>
            <a:r>
              <a:rPr sz="2400" spc="-10" dirty="0">
                <a:solidFill>
                  <a:srgbClr val="1F2A44"/>
                </a:solidFill>
                <a:latin typeface="Arial MT"/>
                <a:cs typeface="Arial MT"/>
              </a:rPr>
              <a:t>different</a:t>
            </a:r>
            <a:r>
              <a:rPr sz="2400" dirty="0">
                <a:solidFill>
                  <a:srgbClr val="1F2A44"/>
                </a:solidFill>
                <a:latin typeface="Arial MT"/>
                <a:cs typeface="Arial MT"/>
              </a:rPr>
              <a:t> </a:t>
            </a:r>
            <a:r>
              <a:rPr sz="2400" spc="-5" dirty="0">
                <a:solidFill>
                  <a:srgbClr val="1F2A44"/>
                </a:solidFill>
                <a:latin typeface="Arial MT"/>
                <a:cs typeface="Arial MT"/>
              </a:rPr>
              <a:t>parts</a:t>
            </a:r>
            <a:r>
              <a:rPr sz="2400" spc="5" dirty="0">
                <a:solidFill>
                  <a:srgbClr val="1F2A44"/>
                </a:solidFill>
                <a:latin typeface="Arial MT"/>
                <a:cs typeface="Arial MT"/>
              </a:rPr>
              <a:t> </a:t>
            </a:r>
            <a:r>
              <a:rPr sz="2400" spc="-5" dirty="0">
                <a:solidFill>
                  <a:srgbClr val="1F2A44"/>
                </a:solidFill>
                <a:latin typeface="Arial MT"/>
                <a:cs typeface="Arial MT"/>
              </a:rPr>
              <a:t>of</a:t>
            </a:r>
            <a:r>
              <a:rPr sz="2400" spc="5" dirty="0">
                <a:solidFill>
                  <a:srgbClr val="1F2A44"/>
                </a:solidFill>
                <a:latin typeface="Arial MT"/>
                <a:cs typeface="Arial MT"/>
              </a:rPr>
              <a:t> </a:t>
            </a:r>
            <a:r>
              <a:rPr sz="2400" spc="-5" dirty="0">
                <a:solidFill>
                  <a:srgbClr val="1F2A44"/>
                </a:solidFill>
                <a:latin typeface="Arial MT"/>
                <a:cs typeface="Arial MT"/>
              </a:rPr>
              <a:t>the</a:t>
            </a:r>
            <a:r>
              <a:rPr sz="2400" dirty="0">
                <a:solidFill>
                  <a:srgbClr val="1F2A44"/>
                </a:solidFill>
                <a:latin typeface="Arial MT"/>
                <a:cs typeface="Arial MT"/>
              </a:rPr>
              <a:t> </a:t>
            </a:r>
            <a:r>
              <a:rPr sz="2400" spc="-5" dirty="0">
                <a:solidFill>
                  <a:srgbClr val="1F2A44"/>
                </a:solidFill>
                <a:latin typeface="Arial MT"/>
                <a:cs typeface="Arial MT"/>
              </a:rPr>
              <a:t>world.</a:t>
            </a:r>
            <a:endParaRPr sz="2400" dirty="0">
              <a:latin typeface="Arial MT"/>
              <a:cs typeface="Arial MT"/>
            </a:endParaRPr>
          </a:p>
        </p:txBody>
      </p:sp>
      <p:pic>
        <p:nvPicPr>
          <p:cNvPr id="4" name="object 4"/>
          <p:cNvPicPr/>
          <p:nvPr/>
        </p:nvPicPr>
        <p:blipFill>
          <a:blip r:embed="rId2" cstate="print">
            <a:extLst>
              <a:ext uri="{28A0092B-C50C-407E-A947-70E740481C1C}">
                <a14:useLocalDpi xmlns:a14="http://schemas.microsoft.com/office/drawing/2010/main" val="0"/>
              </a:ext>
            </a:extLst>
          </a:blip>
          <a:stretch>
            <a:fillRect/>
          </a:stretch>
        </p:blipFill>
        <p:spPr>
          <a:xfrm>
            <a:off x="194733" y="331591"/>
            <a:ext cx="1958225" cy="1304237"/>
          </a:xfrm>
          <a:prstGeom prst="rect">
            <a:avLst/>
          </a:prstGeom>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69010" y="666210"/>
            <a:ext cx="4653915" cy="635000"/>
          </a:xfrm>
          <a:prstGeom prst="rect">
            <a:avLst/>
          </a:prstGeom>
        </p:spPr>
        <p:txBody>
          <a:bodyPr vert="horz" wrap="square" lIns="0" tIns="12065" rIns="0" bIns="0" rtlCol="0">
            <a:spAutoFit/>
          </a:bodyPr>
          <a:lstStyle/>
          <a:p>
            <a:pPr marL="12700">
              <a:lnSpc>
                <a:spcPct val="100000"/>
              </a:lnSpc>
              <a:spcBef>
                <a:spcPts val="95"/>
              </a:spcBef>
            </a:pPr>
            <a:r>
              <a:rPr spc="-5" dirty="0"/>
              <a:t>Hierarchy</a:t>
            </a:r>
            <a:r>
              <a:rPr spc="-15" dirty="0"/>
              <a:t> </a:t>
            </a:r>
            <a:r>
              <a:rPr spc="-5" dirty="0"/>
              <a:t>of</a:t>
            </a:r>
            <a:r>
              <a:rPr spc="-25" dirty="0"/>
              <a:t> </a:t>
            </a:r>
            <a:r>
              <a:rPr spc="-10" dirty="0"/>
              <a:t>Needs</a:t>
            </a:r>
          </a:p>
        </p:txBody>
      </p:sp>
      <p:sp>
        <p:nvSpPr>
          <p:cNvPr id="3" name="object 3"/>
          <p:cNvSpPr txBox="1">
            <a:spLocks noGrp="1"/>
          </p:cNvSpPr>
          <p:nvPr>
            <p:ph idx="1"/>
          </p:nvPr>
        </p:nvSpPr>
        <p:spPr>
          <a:xfrm>
            <a:off x="1097280" y="1845734"/>
            <a:ext cx="10058400" cy="3454151"/>
          </a:xfrm>
          <a:prstGeom prst="rect">
            <a:avLst/>
          </a:prstGeom>
        </p:spPr>
        <p:txBody>
          <a:bodyPr vert="horz" wrap="square" lIns="0" tIns="108585" rIns="0" bIns="0" rtlCol="0">
            <a:spAutoFit/>
          </a:bodyPr>
          <a:lstStyle/>
          <a:p>
            <a:pPr marL="241300" indent="-228600">
              <a:lnSpc>
                <a:spcPct val="100000"/>
              </a:lnSpc>
              <a:spcBef>
                <a:spcPts val="855"/>
              </a:spcBef>
              <a:buChar char="•"/>
              <a:tabLst>
                <a:tab pos="241300" algn="l"/>
                <a:tab pos="241935" algn="l"/>
              </a:tabLst>
            </a:pPr>
            <a:r>
              <a:rPr sz="2400" spc="-10" dirty="0"/>
              <a:t>Maslow’s</a:t>
            </a:r>
            <a:r>
              <a:rPr sz="2400" spc="-30" dirty="0"/>
              <a:t> </a:t>
            </a:r>
            <a:r>
              <a:rPr sz="2400" spc="-5" dirty="0"/>
              <a:t>Hierarchy of</a:t>
            </a:r>
            <a:r>
              <a:rPr sz="2400" dirty="0"/>
              <a:t> </a:t>
            </a:r>
            <a:r>
              <a:rPr sz="2400" spc="-10" dirty="0"/>
              <a:t>Needs</a:t>
            </a:r>
          </a:p>
          <a:p>
            <a:pPr marL="240665" marR="5080" indent="-228600">
              <a:lnSpc>
                <a:spcPts val="2270"/>
              </a:lnSpc>
              <a:spcBef>
                <a:spcPts val="1040"/>
              </a:spcBef>
              <a:buChar char="•"/>
              <a:tabLst>
                <a:tab pos="241300" algn="l"/>
                <a:tab pos="241935" algn="l"/>
              </a:tabLst>
            </a:pPr>
            <a:r>
              <a:rPr sz="2400" spc="-5" dirty="0"/>
              <a:t>After</a:t>
            </a:r>
            <a:r>
              <a:rPr sz="2400" spc="204" dirty="0"/>
              <a:t> </a:t>
            </a:r>
            <a:r>
              <a:rPr sz="2400" spc="-5" dirty="0"/>
              <a:t>meeting</a:t>
            </a:r>
            <a:r>
              <a:rPr sz="2400" spc="210" dirty="0"/>
              <a:t> </a:t>
            </a:r>
            <a:r>
              <a:rPr sz="2400" spc="-5" dirty="0"/>
              <a:t>the</a:t>
            </a:r>
            <a:r>
              <a:rPr sz="2400" spc="210" dirty="0"/>
              <a:t> </a:t>
            </a:r>
            <a:r>
              <a:rPr sz="2400" spc="-5" dirty="0"/>
              <a:t>needs</a:t>
            </a:r>
            <a:r>
              <a:rPr sz="2400" spc="204" dirty="0"/>
              <a:t> </a:t>
            </a:r>
            <a:r>
              <a:rPr sz="2400" spc="-5" dirty="0"/>
              <a:t>at</a:t>
            </a:r>
            <a:r>
              <a:rPr sz="2400" spc="215" dirty="0"/>
              <a:t> </a:t>
            </a:r>
            <a:r>
              <a:rPr sz="2400" spc="-5" dirty="0"/>
              <a:t>a</a:t>
            </a:r>
            <a:r>
              <a:rPr sz="2400" spc="204" dirty="0"/>
              <a:t> </a:t>
            </a:r>
            <a:r>
              <a:rPr sz="2400" spc="-10" dirty="0"/>
              <a:t>particular</a:t>
            </a:r>
            <a:r>
              <a:rPr sz="2400" spc="210" dirty="0"/>
              <a:t> </a:t>
            </a:r>
            <a:r>
              <a:rPr sz="2400" spc="-5" dirty="0"/>
              <a:t>bottom</a:t>
            </a:r>
            <a:r>
              <a:rPr sz="2400" spc="215" dirty="0"/>
              <a:t> </a:t>
            </a:r>
            <a:r>
              <a:rPr sz="2400" spc="-10" dirty="0"/>
              <a:t>level,</a:t>
            </a:r>
            <a:r>
              <a:rPr sz="2400" spc="215" dirty="0"/>
              <a:t> </a:t>
            </a:r>
            <a:r>
              <a:rPr sz="2400" spc="-5" dirty="0"/>
              <a:t>a</a:t>
            </a:r>
            <a:r>
              <a:rPr sz="2400" spc="204" dirty="0"/>
              <a:t> </a:t>
            </a:r>
            <a:r>
              <a:rPr sz="2400" spc="-5" dirty="0"/>
              <a:t>drive</a:t>
            </a:r>
            <a:r>
              <a:rPr sz="2400" spc="210" dirty="0"/>
              <a:t> </a:t>
            </a:r>
            <a:r>
              <a:rPr sz="2400" dirty="0"/>
              <a:t>to</a:t>
            </a:r>
            <a:r>
              <a:rPr sz="2400" spc="204" dirty="0"/>
              <a:t> </a:t>
            </a:r>
            <a:r>
              <a:rPr sz="2400" spc="-5" dirty="0"/>
              <a:t>move</a:t>
            </a:r>
            <a:r>
              <a:rPr sz="2400" spc="204" dirty="0"/>
              <a:t> </a:t>
            </a:r>
            <a:r>
              <a:rPr sz="2400" spc="-5" dirty="0"/>
              <a:t>up</a:t>
            </a:r>
            <a:r>
              <a:rPr sz="2400" spc="215" dirty="0"/>
              <a:t> </a:t>
            </a:r>
            <a:r>
              <a:rPr sz="2400" spc="-5" dirty="0"/>
              <a:t>and</a:t>
            </a:r>
            <a:r>
              <a:rPr sz="2400" spc="210" dirty="0"/>
              <a:t> </a:t>
            </a:r>
            <a:r>
              <a:rPr sz="2400" spc="-5" dirty="0"/>
              <a:t>satisfy </a:t>
            </a:r>
            <a:r>
              <a:rPr sz="2400" spc="-570" dirty="0"/>
              <a:t> </a:t>
            </a:r>
            <a:r>
              <a:rPr sz="2400" spc="-5" dirty="0"/>
              <a:t>the </a:t>
            </a:r>
            <a:r>
              <a:rPr sz="2400" spc="-10" dirty="0"/>
              <a:t>next</a:t>
            </a:r>
            <a:r>
              <a:rPr sz="2400" spc="10" dirty="0"/>
              <a:t> </a:t>
            </a:r>
            <a:r>
              <a:rPr sz="2400" spc="-5" dirty="0"/>
              <a:t>category</a:t>
            </a:r>
            <a:r>
              <a:rPr sz="2400" dirty="0"/>
              <a:t> </a:t>
            </a:r>
            <a:r>
              <a:rPr sz="2400" spc="-5" dirty="0"/>
              <a:t>of needs</a:t>
            </a:r>
            <a:r>
              <a:rPr sz="2400" dirty="0"/>
              <a:t> </a:t>
            </a:r>
            <a:r>
              <a:rPr sz="2400" spc="-5" dirty="0"/>
              <a:t>is felt.</a:t>
            </a:r>
          </a:p>
          <a:p>
            <a:pPr marL="241300" marR="5715" indent="-228600">
              <a:lnSpc>
                <a:spcPts val="2270"/>
              </a:lnSpc>
              <a:spcBef>
                <a:spcPts val="990"/>
              </a:spcBef>
              <a:buChar char="•"/>
              <a:tabLst>
                <a:tab pos="241300" algn="l"/>
                <a:tab pos="241935" algn="l"/>
                <a:tab pos="518795" algn="l"/>
                <a:tab pos="1299210" algn="l"/>
                <a:tab pos="2609850" algn="l"/>
                <a:tab pos="3461385" algn="l"/>
                <a:tab pos="3973829" algn="l"/>
                <a:tab pos="4472305" algn="l"/>
                <a:tab pos="5652135" algn="l"/>
                <a:tab pos="5913755" algn="l"/>
                <a:tab pos="6233795" algn="l"/>
                <a:tab pos="6835775" algn="l"/>
                <a:tab pos="7553959" algn="l"/>
                <a:tab pos="7992745" algn="l"/>
                <a:tab pos="8919210" algn="l"/>
                <a:tab pos="9269730" algn="l"/>
                <a:tab pos="10034905" algn="l"/>
              </a:tabLst>
            </a:pPr>
            <a:r>
              <a:rPr sz="2400" dirty="0"/>
              <a:t>If	</a:t>
            </a:r>
            <a:r>
              <a:rPr sz="2400" spc="5" dirty="0"/>
              <a:t>s</a:t>
            </a:r>
            <a:r>
              <a:rPr sz="2400" spc="-10" dirty="0"/>
              <a:t>o</a:t>
            </a:r>
            <a:r>
              <a:rPr sz="2400" spc="-5" dirty="0"/>
              <a:t>me</a:t>
            </a:r>
            <a:r>
              <a:rPr sz="2400" dirty="0"/>
              <a:t>	</a:t>
            </a:r>
            <a:r>
              <a:rPr sz="2400" spc="-5" dirty="0"/>
              <a:t>de</a:t>
            </a:r>
            <a:r>
              <a:rPr sz="2400" dirty="0"/>
              <a:t>f</a:t>
            </a:r>
            <a:r>
              <a:rPr sz="2400" spc="-20" dirty="0"/>
              <a:t>i</a:t>
            </a:r>
            <a:r>
              <a:rPr sz="2400" spc="5" dirty="0"/>
              <a:t>c</a:t>
            </a:r>
            <a:r>
              <a:rPr sz="2400" spc="-5" dirty="0"/>
              <a:t>i</a:t>
            </a:r>
            <a:r>
              <a:rPr sz="2400" spc="-10" dirty="0"/>
              <a:t>e</a:t>
            </a:r>
            <a:r>
              <a:rPr sz="2400" spc="-25" dirty="0"/>
              <a:t>n</a:t>
            </a:r>
            <a:r>
              <a:rPr sz="2400" spc="5" dirty="0"/>
              <a:t>c</a:t>
            </a:r>
            <a:r>
              <a:rPr sz="2400" dirty="0"/>
              <a:t>y	</a:t>
            </a:r>
            <a:r>
              <a:rPr sz="2400" spc="-10" dirty="0"/>
              <a:t>nee</a:t>
            </a:r>
            <a:r>
              <a:rPr sz="2400" spc="-25" dirty="0"/>
              <a:t>d</a:t>
            </a:r>
            <a:r>
              <a:rPr sz="2400" dirty="0"/>
              <a:t>s	</a:t>
            </a:r>
            <a:r>
              <a:rPr sz="2400" spc="-10" dirty="0"/>
              <a:t>ar</a:t>
            </a:r>
            <a:r>
              <a:rPr sz="2400" spc="-5" dirty="0"/>
              <a:t>e</a:t>
            </a:r>
            <a:r>
              <a:rPr sz="2400" dirty="0"/>
              <a:t>	</a:t>
            </a:r>
            <a:r>
              <a:rPr sz="2400" spc="-5" dirty="0"/>
              <a:t>no</a:t>
            </a:r>
            <a:r>
              <a:rPr sz="2400" dirty="0"/>
              <a:t>t	</a:t>
            </a:r>
            <a:r>
              <a:rPr sz="2400" spc="5" dirty="0"/>
              <a:t>s</a:t>
            </a:r>
            <a:r>
              <a:rPr sz="2400" spc="-25" dirty="0"/>
              <a:t>a</a:t>
            </a:r>
            <a:r>
              <a:rPr sz="2400" dirty="0"/>
              <a:t>t</a:t>
            </a:r>
            <a:r>
              <a:rPr sz="2400" spc="-5" dirty="0"/>
              <a:t>i</a:t>
            </a:r>
            <a:r>
              <a:rPr sz="2400" spc="5" dirty="0"/>
              <a:t>s</a:t>
            </a:r>
            <a:r>
              <a:rPr sz="2400" spc="-10" dirty="0"/>
              <a:t>f</a:t>
            </a:r>
            <a:r>
              <a:rPr sz="2400" spc="-5" dirty="0"/>
              <a:t>i</a:t>
            </a:r>
            <a:r>
              <a:rPr sz="2400" spc="-10" dirty="0"/>
              <a:t>ed</a:t>
            </a:r>
            <a:r>
              <a:rPr sz="2400" spc="-5" dirty="0"/>
              <a:t>,</a:t>
            </a:r>
            <a:r>
              <a:rPr sz="2400" dirty="0"/>
              <a:t>	it	</a:t>
            </a:r>
            <a:r>
              <a:rPr sz="2400" spc="-20" dirty="0"/>
              <a:t>i</a:t>
            </a:r>
            <a:r>
              <a:rPr sz="2400" spc="-5" dirty="0"/>
              <a:t>s</a:t>
            </a:r>
            <a:r>
              <a:rPr sz="2400" dirty="0"/>
              <a:t>	</a:t>
            </a:r>
            <a:r>
              <a:rPr sz="2400" spc="-20" dirty="0"/>
              <a:t>l</a:t>
            </a:r>
            <a:r>
              <a:rPr sz="2400" spc="-10" dirty="0"/>
              <a:t>e</a:t>
            </a:r>
            <a:r>
              <a:rPr sz="2400" spc="5" dirty="0"/>
              <a:t>s</a:t>
            </a:r>
            <a:r>
              <a:rPr sz="2400" dirty="0"/>
              <a:t>s	</a:t>
            </a:r>
            <a:r>
              <a:rPr sz="2400" spc="-20" dirty="0"/>
              <a:t>l</a:t>
            </a:r>
            <a:r>
              <a:rPr sz="2400" spc="-5" dirty="0"/>
              <a:t>i</a:t>
            </a:r>
            <a:r>
              <a:rPr sz="2400" spc="-15" dirty="0"/>
              <a:t>k</a:t>
            </a:r>
            <a:r>
              <a:rPr sz="2400" spc="-10" dirty="0"/>
              <a:t>e</a:t>
            </a:r>
            <a:r>
              <a:rPr sz="2400" spc="-5" dirty="0"/>
              <a:t>ly</a:t>
            </a:r>
            <a:r>
              <a:rPr sz="2400" dirty="0"/>
              <a:t>	f</a:t>
            </a:r>
            <a:r>
              <a:rPr sz="2400" spc="-10" dirty="0"/>
              <a:t>o</a:t>
            </a:r>
            <a:r>
              <a:rPr sz="2400" spc="-5" dirty="0"/>
              <a:t>r</a:t>
            </a:r>
            <a:r>
              <a:rPr sz="2400" dirty="0"/>
              <a:t>	</a:t>
            </a:r>
            <a:r>
              <a:rPr sz="2400" spc="-10" dirty="0"/>
              <a:t>peop</a:t>
            </a:r>
            <a:r>
              <a:rPr sz="2400" spc="-5" dirty="0"/>
              <a:t>le</a:t>
            </a:r>
            <a:r>
              <a:rPr sz="2400" dirty="0"/>
              <a:t>	to	</a:t>
            </a:r>
            <a:r>
              <a:rPr sz="2400" spc="5" dirty="0"/>
              <a:t>s</a:t>
            </a:r>
            <a:r>
              <a:rPr sz="2400" dirty="0"/>
              <a:t>t</a:t>
            </a:r>
            <a:r>
              <a:rPr sz="2400" spc="-5" dirty="0"/>
              <a:t>ri</a:t>
            </a:r>
            <a:r>
              <a:rPr sz="2400" spc="-15" dirty="0"/>
              <a:t>v</a:t>
            </a:r>
            <a:r>
              <a:rPr sz="2400" spc="-5" dirty="0"/>
              <a:t>e</a:t>
            </a:r>
            <a:r>
              <a:rPr sz="2400" dirty="0"/>
              <a:t>	f</a:t>
            </a:r>
            <a:r>
              <a:rPr sz="2400" spc="-10" dirty="0"/>
              <a:t>or  </a:t>
            </a:r>
            <a:r>
              <a:rPr sz="2400" spc="-5" dirty="0"/>
              <a:t>democracy</a:t>
            </a:r>
            <a:r>
              <a:rPr sz="2400" spc="-20" dirty="0"/>
              <a:t> </a:t>
            </a:r>
            <a:r>
              <a:rPr sz="2400" spc="-5" dirty="0"/>
              <a:t>and</a:t>
            </a:r>
            <a:r>
              <a:rPr sz="2400" dirty="0"/>
              <a:t> </a:t>
            </a:r>
            <a:r>
              <a:rPr sz="2400" spc="-5" dirty="0"/>
              <a:t>freedom.</a:t>
            </a:r>
          </a:p>
          <a:p>
            <a:pPr marL="240665" marR="8890" indent="-228600">
              <a:lnSpc>
                <a:spcPts val="2270"/>
              </a:lnSpc>
              <a:spcBef>
                <a:spcPts val="995"/>
              </a:spcBef>
              <a:buChar char="•"/>
              <a:tabLst>
                <a:tab pos="241300" algn="l"/>
                <a:tab pos="241935" algn="l"/>
              </a:tabLst>
            </a:pPr>
            <a:r>
              <a:rPr sz="2400" dirty="0"/>
              <a:t>In</a:t>
            </a:r>
            <a:r>
              <a:rPr sz="2400" spc="355" dirty="0"/>
              <a:t> </a:t>
            </a:r>
            <a:r>
              <a:rPr sz="2400" spc="-5" dirty="0"/>
              <a:t>case</a:t>
            </a:r>
            <a:r>
              <a:rPr sz="2400" spc="350" dirty="0"/>
              <a:t> </a:t>
            </a:r>
            <a:r>
              <a:rPr sz="2400" spc="-10" dirty="0"/>
              <a:t>survival</a:t>
            </a:r>
            <a:r>
              <a:rPr sz="2400" spc="360" dirty="0"/>
              <a:t> </a:t>
            </a:r>
            <a:r>
              <a:rPr sz="2400" spc="-10" dirty="0"/>
              <a:t>is</a:t>
            </a:r>
            <a:r>
              <a:rPr sz="2400" spc="365" dirty="0"/>
              <a:t> </a:t>
            </a:r>
            <a:r>
              <a:rPr sz="2400" spc="-5" dirty="0"/>
              <a:t>not</a:t>
            </a:r>
            <a:r>
              <a:rPr sz="2400" spc="355" dirty="0"/>
              <a:t> </a:t>
            </a:r>
            <a:r>
              <a:rPr sz="2400" spc="-10" dirty="0"/>
              <a:t>threatened,</a:t>
            </a:r>
            <a:r>
              <a:rPr sz="2400" spc="365" dirty="0"/>
              <a:t> </a:t>
            </a:r>
            <a:r>
              <a:rPr sz="2400" spc="-10" dirty="0"/>
              <a:t>then</a:t>
            </a:r>
            <a:r>
              <a:rPr sz="2400" spc="355" dirty="0"/>
              <a:t> </a:t>
            </a:r>
            <a:r>
              <a:rPr sz="2400" spc="-5" dirty="0"/>
              <a:t>self-expression</a:t>
            </a:r>
            <a:r>
              <a:rPr sz="2400" spc="355" dirty="0"/>
              <a:t> </a:t>
            </a:r>
            <a:r>
              <a:rPr sz="2400" spc="-5" dirty="0"/>
              <a:t>of</a:t>
            </a:r>
            <a:r>
              <a:rPr sz="2400" spc="355" dirty="0"/>
              <a:t> </a:t>
            </a:r>
            <a:r>
              <a:rPr sz="2400" spc="-10" dirty="0"/>
              <a:t>more</a:t>
            </a:r>
            <a:r>
              <a:rPr sz="2400" spc="355" dirty="0"/>
              <a:t> </a:t>
            </a:r>
            <a:r>
              <a:rPr sz="2400" spc="-5" dirty="0"/>
              <a:t>democratic</a:t>
            </a:r>
            <a:r>
              <a:rPr sz="2400" spc="365" dirty="0"/>
              <a:t> </a:t>
            </a:r>
            <a:r>
              <a:rPr sz="2400" spc="-10" dirty="0"/>
              <a:t>values </a:t>
            </a:r>
            <a:r>
              <a:rPr sz="2400" spc="-570" dirty="0"/>
              <a:t> </a:t>
            </a:r>
            <a:r>
              <a:rPr sz="2400" spc="-5" dirty="0"/>
              <a:t>would</a:t>
            </a:r>
            <a:r>
              <a:rPr sz="2400" spc="-10" dirty="0"/>
              <a:t> </a:t>
            </a:r>
            <a:r>
              <a:rPr sz="2400" spc="-5" dirty="0"/>
              <a:t>be</a:t>
            </a:r>
            <a:r>
              <a:rPr sz="2400" dirty="0"/>
              <a:t> </a:t>
            </a:r>
            <a:r>
              <a:rPr sz="2400" spc="-5" dirty="0"/>
              <a:t>more</a:t>
            </a:r>
            <a:r>
              <a:rPr sz="2400" dirty="0"/>
              <a:t> </a:t>
            </a:r>
            <a:r>
              <a:rPr sz="2400" spc="-5" dirty="0"/>
              <a:t>likely</a:t>
            </a:r>
            <a:r>
              <a:rPr sz="2400" spc="-30" dirty="0"/>
              <a:t> </a:t>
            </a:r>
            <a:r>
              <a:rPr sz="2400" dirty="0"/>
              <a:t>to </a:t>
            </a:r>
            <a:r>
              <a:rPr sz="2400" spc="-5" dirty="0"/>
              <a:t>increase</a:t>
            </a:r>
            <a:r>
              <a:rPr sz="2400" spc="-20" dirty="0"/>
              <a:t> </a:t>
            </a:r>
            <a:r>
              <a:rPr sz="2400" spc="-5" dirty="0"/>
              <a:t>social</a:t>
            </a:r>
            <a:r>
              <a:rPr sz="2400" spc="-20" dirty="0"/>
              <a:t> </a:t>
            </a:r>
            <a:r>
              <a:rPr sz="2400" spc="-5" dirty="0"/>
              <a:t>change.</a:t>
            </a:r>
          </a:p>
          <a:p>
            <a:pPr marL="240665" marR="5715" indent="-228600">
              <a:lnSpc>
                <a:spcPts val="2270"/>
              </a:lnSpc>
              <a:spcBef>
                <a:spcPts val="1000"/>
              </a:spcBef>
              <a:buChar char="•"/>
              <a:tabLst>
                <a:tab pos="241300" algn="l"/>
                <a:tab pos="241935" algn="l"/>
                <a:tab pos="4038600" algn="l"/>
              </a:tabLst>
            </a:pPr>
            <a:r>
              <a:rPr sz="2400" spc="-5" dirty="0"/>
              <a:t>The</a:t>
            </a:r>
            <a:r>
              <a:rPr sz="2400" spc="370" dirty="0"/>
              <a:t> </a:t>
            </a:r>
            <a:r>
              <a:rPr sz="2400" spc="-5" dirty="0"/>
              <a:t>image</a:t>
            </a:r>
            <a:r>
              <a:rPr sz="2400" spc="365" dirty="0"/>
              <a:t> </a:t>
            </a:r>
            <a:r>
              <a:rPr sz="2400" spc="-10" dirty="0"/>
              <a:t>shown</a:t>
            </a:r>
            <a:r>
              <a:rPr sz="2400" spc="375" dirty="0"/>
              <a:t> </a:t>
            </a:r>
            <a:r>
              <a:rPr sz="2400" spc="-30" dirty="0"/>
              <a:t>below,</a:t>
            </a:r>
            <a:r>
              <a:rPr sz="2400" spc="385" dirty="0"/>
              <a:t> </a:t>
            </a:r>
            <a:r>
              <a:rPr sz="2400" spc="-5" dirty="0"/>
              <a:t>illustrates</a:t>
            </a:r>
            <a:r>
              <a:rPr sz="2400" spc="390" dirty="0"/>
              <a:t> </a:t>
            </a:r>
            <a:r>
              <a:rPr sz="2400" spc="-10" dirty="0"/>
              <a:t>the</a:t>
            </a:r>
            <a:r>
              <a:rPr sz="2400" spc="370" dirty="0"/>
              <a:t> </a:t>
            </a:r>
            <a:r>
              <a:rPr sz="2400" spc="-5" dirty="0"/>
              <a:t>two</a:t>
            </a:r>
            <a:r>
              <a:rPr sz="2400" spc="375" dirty="0"/>
              <a:t> </a:t>
            </a:r>
            <a:r>
              <a:rPr sz="2400" spc="-5" dirty="0"/>
              <a:t>main</a:t>
            </a:r>
            <a:r>
              <a:rPr sz="2400" spc="365" dirty="0"/>
              <a:t> </a:t>
            </a:r>
            <a:r>
              <a:rPr sz="2400" spc="-5" dirty="0"/>
              <a:t>groups</a:t>
            </a:r>
            <a:r>
              <a:rPr sz="2400" spc="375" dirty="0"/>
              <a:t> </a:t>
            </a:r>
            <a:r>
              <a:rPr sz="2400" spc="-5" dirty="0"/>
              <a:t>of</a:t>
            </a:r>
            <a:r>
              <a:rPr sz="2400" spc="385" dirty="0"/>
              <a:t> </a:t>
            </a:r>
            <a:r>
              <a:rPr sz="2400" spc="-5" dirty="0"/>
              <a:t>deficiency</a:t>
            </a:r>
            <a:r>
              <a:rPr sz="2400" spc="375" dirty="0"/>
              <a:t> </a:t>
            </a:r>
            <a:r>
              <a:rPr sz="2400" spc="-15" dirty="0"/>
              <a:t>and</a:t>
            </a:r>
            <a:r>
              <a:rPr sz="2400" spc="375" dirty="0"/>
              <a:t> </a:t>
            </a:r>
            <a:r>
              <a:rPr sz="2400" spc="-10" dirty="0"/>
              <a:t>growth </a:t>
            </a:r>
            <a:r>
              <a:rPr sz="2400" spc="-565" dirty="0"/>
              <a:t> </a:t>
            </a:r>
            <a:r>
              <a:rPr sz="2400" spc="-5" dirty="0"/>
              <a:t>needs</a:t>
            </a:r>
            <a:r>
              <a:rPr sz="2400" spc="10" dirty="0"/>
              <a:t> </a:t>
            </a:r>
            <a:r>
              <a:rPr sz="2400" spc="-5" dirty="0"/>
              <a:t>in the</a:t>
            </a:r>
            <a:r>
              <a:rPr sz="2400" spc="10" dirty="0"/>
              <a:t> </a:t>
            </a:r>
            <a:r>
              <a:rPr sz="2400" spc="-5" dirty="0"/>
              <a:t>updated</a:t>
            </a:r>
            <a:r>
              <a:rPr sz="2400" dirty="0"/>
              <a:t> </a:t>
            </a:r>
            <a:r>
              <a:rPr sz="2400" spc="-10" dirty="0" smtClean="0"/>
              <a:t>Maslow’s</a:t>
            </a:r>
            <a:r>
              <a:rPr lang="en-US" sz="2400" spc="-10" dirty="0" smtClean="0"/>
              <a:t> </a:t>
            </a:r>
            <a:r>
              <a:rPr sz="2400" spc="-5" dirty="0" smtClean="0"/>
              <a:t>structure</a:t>
            </a:r>
            <a:r>
              <a:rPr sz="2400" spc="-10" dirty="0" smtClean="0"/>
              <a:t> </a:t>
            </a:r>
            <a:r>
              <a:rPr sz="2400" spc="-5" dirty="0"/>
              <a:t>of</a:t>
            </a:r>
            <a:r>
              <a:rPr sz="2400" spc="5" dirty="0"/>
              <a:t> </a:t>
            </a:r>
            <a:r>
              <a:rPr sz="2400" spc="-5" dirty="0"/>
              <a:t>8-stage</a:t>
            </a:r>
            <a:r>
              <a:rPr sz="2400" spc="-10" dirty="0"/>
              <a:t> </a:t>
            </a:r>
            <a:r>
              <a:rPr sz="2400" spc="-5" dirty="0"/>
              <a:t>hierarchy</a:t>
            </a:r>
            <a:r>
              <a:rPr sz="2400" dirty="0"/>
              <a:t> </a:t>
            </a:r>
            <a:r>
              <a:rPr sz="2400" spc="-5" dirty="0"/>
              <a:t>of needs.</a:t>
            </a:r>
          </a:p>
        </p:txBody>
      </p:sp>
      <p:pic>
        <p:nvPicPr>
          <p:cNvPr id="4" name="object 4"/>
          <p:cNvPicPr/>
          <p:nvPr/>
        </p:nvPicPr>
        <p:blipFill>
          <a:blip r:embed="rId2" cstate="print">
            <a:extLst>
              <a:ext uri="{28A0092B-C50C-407E-A947-70E740481C1C}">
                <a14:useLocalDpi xmlns:a14="http://schemas.microsoft.com/office/drawing/2010/main" val="0"/>
              </a:ext>
            </a:extLst>
          </a:blip>
          <a:stretch>
            <a:fillRect/>
          </a:stretch>
        </p:blipFill>
        <p:spPr>
          <a:xfrm>
            <a:off x="457633" y="185896"/>
            <a:ext cx="2517025" cy="1595628"/>
          </a:xfrm>
          <a:prstGeom prst="rect">
            <a:avLst/>
          </a:prstGeom>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4297" r="14628" b="4646"/>
          <a:stretch/>
        </p:blipFill>
        <p:spPr>
          <a:xfrm>
            <a:off x="-1" y="0"/>
            <a:ext cx="8329353" cy="6285756"/>
          </a:xfrm>
          <a:prstGeom prst="rect">
            <a:avLst/>
          </a:prstGeom>
        </p:spPr>
      </p:pic>
      <p:pic>
        <p:nvPicPr>
          <p:cNvPr id="4" name="object 4"/>
          <p:cNvPicPr/>
          <p:nvPr/>
        </p:nvPicPr>
        <p:blipFill>
          <a:blip r:embed="rId3" cstate="print">
            <a:extLst>
              <a:ext uri="{28A0092B-C50C-407E-A947-70E740481C1C}">
                <a14:useLocalDpi xmlns:a14="http://schemas.microsoft.com/office/drawing/2010/main" val="0"/>
              </a:ext>
            </a:extLst>
          </a:blip>
          <a:stretch>
            <a:fillRect/>
          </a:stretch>
        </p:blipFill>
        <p:spPr>
          <a:xfrm>
            <a:off x="8986059" y="-66502"/>
            <a:ext cx="2704926" cy="1737360"/>
          </a:xfrm>
          <a:prstGeom prst="rect">
            <a:avLst/>
          </a:prstGeom>
        </p:spPr>
      </p:pic>
    </p:spTree>
    <p:extLst>
      <p:ext uri="{BB962C8B-B14F-4D97-AF65-F5344CB8AC3E}">
        <p14:creationId xmlns:p14="http://schemas.microsoft.com/office/powerpoint/2010/main" val="360080769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5041" t="10432" r="14050" b="14490"/>
          <a:stretch/>
        </p:blipFill>
        <p:spPr>
          <a:xfrm>
            <a:off x="0" y="199506"/>
            <a:ext cx="9875520" cy="5881573"/>
          </a:xfrm>
          <a:prstGeom prst="rect">
            <a:avLst/>
          </a:prstGeom>
        </p:spPr>
      </p:pic>
      <p:pic>
        <p:nvPicPr>
          <p:cNvPr id="3" name="object 4"/>
          <p:cNvPicPr/>
          <p:nvPr/>
        </p:nvPicPr>
        <p:blipFill>
          <a:blip r:embed="rId3" cstate="print">
            <a:extLst>
              <a:ext uri="{28A0092B-C50C-407E-A947-70E740481C1C}">
                <a14:useLocalDpi xmlns:a14="http://schemas.microsoft.com/office/drawing/2010/main" val="0"/>
              </a:ext>
            </a:extLst>
          </a:blip>
          <a:stretch>
            <a:fillRect/>
          </a:stretch>
        </p:blipFill>
        <p:spPr>
          <a:xfrm>
            <a:off x="8986059" y="-66502"/>
            <a:ext cx="2704926" cy="1737360"/>
          </a:xfrm>
          <a:prstGeom prst="rect">
            <a:avLst/>
          </a:prstGeom>
        </p:spPr>
      </p:pic>
    </p:spTree>
    <p:extLst>
      <p:ext uri="{BB962C8B-B14F-4D97-AF65-F5344CB8AC3E}">
        <p14:creationId xmlns:p14="http://schemas.microsoft.com/office/powerpoint/2010/main" val="237513532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4132" r="15603" b="4352"/>
          <a:stretch/>
        </p:blipFill>
        <p:spPr>
          <a:xfrm>
            <a:off x="0" y="-33251"/>
            <a:ext cx="8288867" cy="6346766"/>
          </a:xfrm>
          <a:prstGeom prst="rect">
            <a:avLst/>
          </a:prstGeom>
        </p:spPr>
      </p:pic>
      <p:pic>
        <p:nvPicPr>
          <p:cNvPr id="3" name="object 4"/>
          <p:cNvPicPr/>
          <p:nvPr/>
        </p:nvPicPr>
        <p:blipFill>
          <a:blip r:embed="rId3" cstate="print">
            <a:extLst>
              <a:ext uri="{28A0092B-C50C-407E-A947-70E740481C1C}">
                <a14:useLocalDpi xmlns:a14="http://schemas.microsoft.com/office/drawing/2010/main" val="0"/>
              </a:ext>
            </a:extLst>
          </a:blip>
          <a:stretch>
            <a:fillRect/>
          </a:stretch>
        </p:blipFill>
        <p:spPr>
          <a:xfrm>
            <a:off x="8986059" y="-33251"/>
            <a:ext cx="2704926" cy="1737360"/>
          </a:xfrm>
          <a:prstGeom prst="rect">
            <a:avLst/>
          </a:prstGeom>
        </p:spPr>
      </p:pic>
      <p:sp>
        <p:nvSpPr>
          <p:cNvPr id="4" name="Rectangle 3"/>
          <p:cNvSpPr/>
          <p:nvPr/>
        </p:nvSpPr>
        <p:spPr>
          <a:xfrm>
            <a:off x="8030094" y="2211184"/>
            <a:ext cx="2651760" cy="3948545"/>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372298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4380" r="14628" b="5087"/>
          <a:stretch/>
        </p:blipFill>
        <p:spPr>
          <a:xfrm>
            <a:off x="0" y="-33251"/>
            <a:ext cx="8387542" cy="6307744"/>
          </a:xfrm>
          <a:prstGeom prst="rect">
            <a:avLst/>
          </a:prstGeom>
        </p:spPr>
      </p:pic>
      <p:pic>
        <p:nvPicPr>
          <p:cNvPr id="3" name="object 4"/>
          <p:cNvPicPr/>
          <p:nvPr/>
        </p:nvPicPr>
        <p:blipFill>
          <a:blip r:embed="rId3" cstate="print">
            <a:extLst>
              <a:ext uri="{28A0092B-C50C-407E-A947-70E740481C1C}">
                <a14:useLocalDpi xmlns:a14="http://schemas.microsoft.com/office/drawing/2010/main" val="0"/>
              </a:ext>
            </a:extLst>
          </a:blip>
          <a:stretch>
            <a:fillRect/>
          </a:stretch>
        </p:blipFill>
        <p:spPr>
          <a:xfrm>
            <a:off x="8986059" y="-66502"/>
            <a:ext cx="2704926" cy="1737360"/>
          </a:xfrm>
          <a:prstGeom prst="rect">
            <a:avLst/>
          </a:prstGeom>
        </p:spPr>
      </p:pic>
      <p:pic>
        <p:nvPicPr>
          <p:cNvPr id="1026" name="Picture 2" descr="Couch Potato - Man Sleeping Cartoon Clipart (677x600), Png Downloa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29056" y="4803515"/>
            <a:ext cx="2116972" cy="159107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9518073" y="3535390"/>
            <a:ext cx="2502131" cy="2739103"/>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884910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4215" r="14545" b="7879"/>
          <a:stretch/>
        </p:blipFill>
        <p:spPr>
          <a:xfrm>
            <a:off x="0" y="-1"/>
            <a:ext cx="8661862" cy="6300449"/>
          </a:xfrm>
          <a:prstGeom prst="rect">
            <a:avLst/>
          </a:prstGeom>
        </p:spPr>
      </p:pic>
      <p:pic>
        <p:nvPicPr>
          <p:cNvPr id="3" name="object 4"/>
          <p:cNvPicPr/>
          <p:nvPr/>
        </p:nvPicPr>
        <p:blipFill>
          <a:blip r:embed="rId3" cstate="print">
            <a:extLst>
              <a:ext uri="{28A0092B-C50C-407E-A947-70E740481C1C}">
                <a14:useLocalDpi xmlns:a14="http://schemas.microsoft.com/office/drawing/2010/main" val="0"/>
              </a:ext>
            </a:extLst>
          </a:blip>
          <a:stretch>
            <a:fillRect/>
          </a:stretch>
        </p:blipFill>
        <p:spPr>
          <a:xfrm>
            <a:off x="8986059" y="-66502"/>
            <a:ext cx="2704926" cy="1737360"/>
          </a:xfrm>
          <a:prstGeom prst="rect">
            <a:avLst/>
          </a:prstGeom>
        </p:spPr>
      </p:pic>
      <p:pic>
        <p:nvPicPr>
          <p:cNvPr id="2050" name="Picture 2" descr="Safety First Clipart (530x641), Png Downloa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9476" y="1516006"/>
            <a:ext cx="3553691" cy="4709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61734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983" y="1253006"/>
            <a:ext cx="10018713" cy="249383"/>
          </a:xfrm>
        </p:spPr>
        <p:txBody>
          <a:bodyPr>
            <a:normAutofit fontScale="90000"/>
          </a:bodyPr>
          <a:lstStyle/>
          <a:p>
            <a:r>
              <a:rPr lang="en-US" b="1" dirty="0" smtClean="0"/>
              <a:t>Assessment </a:t>
            </a:r>
            <a:r>
              <a:rPr lang="en-US" b="1" dirty="0"/>
              <a:t>Percentage (%)</a:t>
            </a:r>
            <a:r>
              <a:rPr lang="en-US" dirty="0"/>
              <a:t>	</a:t>
            </a:r>
            <a:br>
              <a:rPr lang="en-US" dirty="0"/>
            </a:br>
            <a:r>
              <a:rPr lang="en-US" b="1" dirty="0"/>
              <a:t/>
            </a:r>
            <a:br>
              <a:rPr lang="en-US" b="1" dirty="0"/>
            </a:br>
            <a:endParaRPr lang="en-US" b="1" dirty="0"/>
          </a:p>
        </p:txBody>
      </p:sp>
      <p:sp>
        <p:nvSpPr>
          <p:cNvPr id="3" name="Content Placeholder 2"/>
          <p:cNvSpPr>
            <a:spLocks noGrp="1"/>
          </p:cNvSpPr>
          <p:nvPr>
            <p:ph idx="1"/>
          </p:nvPr>
        </p:nvSpPr>
        <p:spPr>
          <a:xfrm>
            <a:off x="1484311" y="2044195"/>
            <a:ext cx="10018713" cy="4015783"/>
          </a:xfrm>
        </p:spPr>
        <p:txBody>
          <a:bodyPr/>
          <a:lstStyle/>
          <a:p>
            <a:r>
              <a:rPr lang="en-US" sz="2500" b="1" dirty="0"/>
              <a:t>Continuous Assessment</a:t>
            </a:r>
          </a:p>
          <a:p>
            <a:pPr lvl="2"/>
            <a:r>
              <a:rPr lang="en-US" sz="2400" b="1" dirty="0"/>
              <a:t>Class test </a:t>
            </a:r>
            <a:r>
              <a:rPr lang="en-US" sz="2400" b="1" dirty="0" smtClean="0"/>
              <a:t>                                                                                            </a:t>
            </a:r>
            <a:r>
              <a:rPr lang="en-US" sz="2400" b="1" dirty="0"/>
              <a:t>(20</a:t>
            </a:r>
            <a:r>
              <a:rPr lang="en-US" sz="2400" b="1" dirty="0" smtClean="0"/>
              <a:t>%)</a:t>
            </a:r>
          </a:p>
          <a:p>
            <a:r>
              <a:rPr lang="en-US" sz="2500" b="1" dirty="0" smtClean="0"/>
              <a:t>Final Assessment</a:t>
            </a:r>
          </a:p>
          <a:p>
            <a:pPr lvl="2"/>
            <a:r>
              <a:rPr lang="en-US" sz="2400" b="1" dirty="0"/>
              <a:t>Individual Reflective Report (1000 words</a:t>
            </a:r>
            <a:r>
              <a:rPr lang="en-US" sz="2400" b="1" dirty="0" smtClean="0"/>
              <a:t>) </a:t>
            </a:r>
            <a:r>
              <a:rPr lang="en-US" sz="2200" b="1" dirty="0" smtClean="0"/>
              <a:t>                               (20%)</a:t>
            </a:r>
            <a:r>
              <a:rPr lang="en-US" sz="2200" b="1" dirty="0"/>
              <a:t>	</a:t>
            </a:r>
          </a:p>
          <a:p>
            <a:pPr lvl="2"/>
            <a:r>
              <a:rPr lang="en-US" sz="2400" b="1" dirty="0" smtClean="0"/>
              <a:t>Individual Digital </a:t>
            </a:r>
            <a:r>
              <a:rPr lang="en-US" sz="2400" b="1" dirty="0"/>
              <a:t>Story (3 minutes</a:t>
            </a:r>
            <a:r>
              <a:rPr lang="en-US" sz="2400" b="1" dirty="0" smtClean="0"/>
              <a:t>)</a:t>
            </a:r>
            <a:r>
              <a:rPr lang="en-US" sz="2200" b="1" dirty="0" smtClean="0"/>
              <a:t>                                              (60%)</a:t>
            </a:r>
            <a:r>
              <a:rPr lang="en-US" dirty="0"/>
              <a:t>	</a:t>
            </a:r>
          </a:p>
        </p:txBody>
      </p:sp>
      <p:sp>
        <p:nvSpPr>
          <p:cNvPr id="8" name="Rectangle 7"/>
          <p:cNvSpPr/>
          <p:nvPr/>
        </p:nvSpPr>
        <p:spPr>
          <a:xfrm>
            <a:off x="1333316" y="1377697"/>
            <a:ext cx="7062114" cy="830997"/>
          </a:xfrm>
          <a:prstGeom prst="rect">
            <a:avLst/>
          </a:prstGeom>
          <a:noFill/>
        </p:spPr>
        <p:txBody>
          <a:bodyPr wrap="square" lIns="91440" tIns="45720" rIns="91440" bIns="45720">
            <a:spAutoFit/>
          </a:bodyPr>
          <a:lstStyle/>
          <a:p>
            <a:pPr algn="ctr"/>
            <a:r>
              <a:rPr lang="en-US" sz="2400" dirty="0" smtClean="0">
                <a:ln w="0"/>
                <a:solidFill>
                  <a:srgbClr val="0070C0"/>
                </a:solidFill>
                <a:effectLst>
                  <a:outerShdw blurRad="38100" dist="19050" dir="2700000" algn="tl" rotWithShape="0">
                    <a:schemeClr val="dk1">
                      <a:alpha val="40000"/>
                    </a:schemeClr>
                  </a:outerShdw>
                </a:effectLst>
              </a:rPr>
              <a:t>Top priority in CA/CT to active Participants and discipline  </a:t>
            </a:r>
            <a:endParaRPr lang="en-US" sz="2400" b="0" cap="none" spc="0" dirty="0">
              <a:ln w="0"/>
              <a:solidFill>
                <a:srgbClr val="0070C0"/>
              </a:solidFill>
              <a:effectLst>
                <a:outerShdw blurRad="38100" dist="19050" dir="2700000" algn="tl" rotWithShape="0">
                  <a:schemeClr val="dk1">
                    <a:alpha val="40000"/>
                  </a:schemeClr>
                </a:outerShdw>
              </a:effectLst>
            </a:endParaRPr>
          </a:p>
        </p:txBody>
      </p:sp>
      <p:sp>
        <p:nvSpPr>
          <p:cNvPr id="5" name="Action Button: Custom 4">
            <a:hlinkClick r:id="" action="ppaction://noaction" highlightClick="1"/>
          </p:cNvPr>
          <p:cNvSpPr/>
          <p:nvPr/>
        </p:nvSpPr>
        <p:spPr>
          <a:xfrm>
            <a:off x="8746682" y="92311"/>
            <a:ext cx="3042282" cy="1892174"/>
          </a:xfrm>
          <a:prstGeom prst="actionButtonBlank">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225912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4297" r="14380" b="5675"/>
          <a:stretch/>
        </p:blipFill>
        <p:spPr>
          <a:xfrm>
            <a:off x="0" y="-66502"/>
            <a:ext cx="8553796" cy="6363311"/>
          </a:xfrm>
          <a:prstGeom prst="rect">
            <a:avLst/>
          </a:prstGeom>
        </p:spPr>
      </p:pic>
      <p:pic>
        <p:nvPicPr>
          <p:cNvPr id="3" name="object 4"/>
          <p:cNvPicPr/>
          <p:nvPr/>
        </p:nvPicPr>
        <p:blipFill>
          <a:blip r:embed="rId3" cstate="print">
            <a:extLst>
              <a:ext uri="{28A0092B-C50C-407E-A947-70E740481C1C}">
                <a14:useLocalDpi xmlns:a14="http://schemas.microsoft.com/office/drawing/2010/main" val="0"/>
              </a:ext>
            </a:extLst>
          </a:blip>
          <a:stretch>
            <a:fillRect/>
          </a:stretch>
        </p:blipFill>
        <p:spPr>
          <a:xfrm>
            <a:off x="9141229" y="0"/>
            <a:ext cx="2704926" cy="1737360"/>
          </a:xfrm>
          <a:prstGeom prst="rect">
            <a:avLst/>
          </a:prstGeom>
        </p:spPr>
      </p:pic>
      <p:pic>
        <p:nvPicPr>
          <p:cNvPr id="3074" name="Picture 2" descr="Friend Clipart Bff - Mochi Mochi Panda Love - Png Download (714x451), Png Downloa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9438" y="2103121"/>
            <a:ext cx="4326717" cy="2732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321634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4628" r="14546" b="15812"/>
          <a:stretch/>
        </p:blipFill>
        <p:spPr>
          <a:xfrm>
            <a:off x="-1" y="0"/>
            <a:ext cx="9410007" cy="6291638"/>
          </a:xfrm>
          <a:prstGeom prst="rect">
            <a:avLst/>
          </a:prstGeom>
        </p:spPr>
      </p:pic>
      <p:pic>
        <p:nvPicPr>
          <p:cNvPr id="3" name="object 4"/>
          <p:cNvPicPr/>
          <p:nvPr/>
        </p:nvPicPr>
        <p:blipFill>
          <a:blip r:embed="rId3" cstate="print">
            <a:extLst>
              <a:ext uri="{28A0092B-C50C-407E-A947-70E740481C1C}">
                <a14:useLocalDpi xmlns:a14="http://schemas.microsoft.com/office/drawing/2010/main" val="0"/>
              </a:ext>
            </a:extLst>
          </a:blip>
          <a:stretch>
            <a:fillRect/>
          </a:stretch>
        </p:blipFill>
        <p:spPr>
          <a:xfrm>
            <a:off x="8986059" y="-66502"/>
            <a:ext cx="2704926" cy="1737360"/>
          </a:xfrm>
          <a:prstGeom prst="rect">
            <a:avLst/>
          </a:prstGeom>
        </p:spPr>
      </p:pic>
      <p:pic>
        <p:nvPicPr>
          <p:cNvPr id="4098" name="Picture 2" descr="Contest by Speedhome"/>
          <p:cNvPicPr>
            <a:picLocks noChangeAspect="1" noChangeArrowheads="1"/>
          </p:cNvPicPr>
          <p:nvPr/>
        </p:nvPicPr>
        <p:blipFill rotWithShape="1">
          <a:blip r:embed="rId4">
            <a:extLst>
              <a:ext uri="{28A0092B-C50C-407E-A947-70E740481C1C}">
                <a14:useLocalDpi xmlns:a14="http://schemas.microsoft.com/office/drawing/2010/main" val="0"/>
              </a:ext>
            </a:extLst>
          </a:blip>
          <a:srcRect t="6040" b="8761"/>
          <a:stretch/>
        </p:blipFill>
        <p:spPr bwMode="auto">
          <a:xfrm>
            <a:off x="7397862" y="3059084"/>
            <a:ext cx="4509254" cy="3142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9018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4381" t="-735" r="14793" b="21983"/>
          <a:stretch/>
        </p:blipFill>
        <p:spPr>
          <a:xfrm>
            <a:off x="-1" y="0"/>
            <a:ext cx="10127787" cy="6334298"/>
          </a:xfrm>
          <a:prstGeom prst="rect">
            <a:avLst/>
          </a:prstGeom>
        </p:spPr>
      </p:pic>
      <p:sp>
        <p:nvSpPr>
          <p:cNvPr id="3" name="Rectangle 2"/>
          <p:cNvSpPr/>
          <p:nvPr/>
        </p:nvSpPr>
        <p:spPr>
          <a:xfrm>
            <a:off x="9135688" y="2809700"/>
            <a:ext cx="2801389" cy="2660073"/>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bject 4"/>
          <p:cNvPicPr/>
          <p:nvPr/>
        </p:nvPicPr>
        <p:blipFill>
          <a:blip r:embed="rId4" cstate="print">
            <a:extLst>
              <a:ext uri="{28A0092B-C50C-407E-A947-70E740481C1C}">
                <a14:useLocalDpi xmlns:a14="http://schemas.microsoft.com/office/drawing/2010/main" val="0"/>
              </a:ext>
            </a:extLst>
          </a:blip>
          <a:stretch>
            <a:fillRect/>
          </a:stretch>
        </p:blipFill>
        <p:spPr>
          <a:xfrm>
            <a:off x="8986059" y="-66502"/>
            <a:ext cx="2704926" cy="1737360"/>
          </a:xfrm>
          <a:prstGeom prst="rect">
            <a:avLst/>
          </a:prstGeom>
        </p:spPr>
      </p:pic>
    </p:spTree>
    <p:extLst>
      <p:ext uri="{BB962C8B-B14F-4D97-AF65-F5344CB8AC3E}">
        <p14:creationId xmlns:p14="http://schemas.microsoft.com/office/powerpoint/2010/main" val="121725692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5785" t="21304" r="30496" b="18751"/>
          <a:stretch/>
        </p:blipFill>
        <p:spPr>
          <a:xfrm>
            <a:off x="0" y="182878"/>
            <a:ext cx="9786812" cy="6143107"/>
          </a:xfrm>
          <a:prstGeom prst="rect">
            <a:avLst/>
          </a:prstGeom>
        </p:spPr>
      </p:pic>
      <p:sp>
        <p:nvSpPr>
          <p:cNvPr id="4" name="Rectangle 3"/>
          <p:cNvSpPr/>
          <p:nvPr/>
        </p:nvSpPr>
        <p:spPr>
          <a:xfrm>
            <a:off x="7614458" y="1762298"/>
            <a:ext cx="1770610" cy="2094808"/>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9085811" y="3512125"/>
            <a:ext cx="3106189" cy="2743201"/>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object 4"/>
          <p:cNvPicPr/>
          <p:nvPr/>
        </p:nvPicPr>
        <p:blipFill>
          <a:blip r:embed="rId5" cstate="print">
            <a:extLst>
              <a:ext uri="{28A0092B-C50C-407E-A947-70E740481C1C}">
                <a14:useLocalDpi xmlns:a14="http://schemas.microsoft.com/office/drawing/2010/main" val="0"/>
              </a:ext>
            </a:extLst>
          </a:blip>
          <a:stretch>
            <a:fillRect/>
          </a:stretch>
        </p:blipFill>
        <p:spPr>
          <a:xfrm>
            <a:off x="8986059" y="-66502"/>
            <a:ext cx="2704926" cy="1737360"/>
          </a:xfrm>
          <a:prstGeom prst="rect">
            <a:avLst/>
          </a:prstGeom>
        </p:spPr>
      </p:pic>
    </p:spTree>
    <p:extLst>
      <p:ext uri="{BB962C8B-B14F-4D97-AF65-F5344CB8AC3E}">
        <p14:creationId xmlns:p14="http://schemas.microsoft.com/office/powerpoint/2010/main" val="66410261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0931" y="2064204"/>
            <a:ext cx="7966364" cy="3046988"/>
          </a:xfrm>
          <a:prstGeom prst="rect">
            <a:avLst/>
          </a:prstGeom>
        </p:spPr>
        <p:txBody>
          <a:bodyPr wrap="square">
            <a:spAutoFit/>
          </a:bodyPr>
          <a:lstStyle/>
          <a:p>
            <a:r>
              <a:rPr lang="en-US" sz="2400" b="1" dirty="0">
                <a:solidFill>
                  <a:srgbClr val="333333"/>
                </a:solidFill>
                <a:latin typeface="Alegreya Sans"/>
              </a:rPr>
              <a:t>“Transcendence refers the very highest and most inclusive or holistic levels of human consciousness, behaving and relating, as ends rather than means, to oneself, to significant others, to human beings in general, to other species, to nature, and to the </a:t>
            </a:r>
            <a:r>
              <a:rPr lang="en-US" sz="2400" b="1" dirty="0" smtClean="0">
                <a:solidFill>
                  <a:srgbClr val="333333"/>
                </a:solidFill>
                <a:latin typeface="Alegreya Sans"/>
              </a:rPr>
              <a:t>cosmos </a:t>
            </a:r>
            <a:r>
              <a:rPr lang="en-US" sz="2400" b="1" dirty="0" smtClean="0">
                <a:solidFill>
                  <a:srgbClr val="FF0000"/>
                </a:solidFill>
                <a:latin typeface="Alegreya Sans"/>
              </a:rPr>
              <a:t>(Universe).</a:t>
            </a:r>
            <a:r>
              <a:rPr lang="en-US" sz="2400" dirty="0">
                <a:solidFill>
                  <a:srgbClr val="333333"/>
                </a:solidFill>
                <a:latin typeface="Alegreya Sans"/>
              </a:rPr>
              <a:t> (Holism in the sense of hierarchical integration is assumed; so also is cognitive and value </a:t>
            </a:r>
            <a:r>
              <a:rPr lang="en-US" sz="2400" dirty="0" smtClean="0">
                <a:solidFill>
                  <a:srgbClr val="333333"/>
                </a:solidFill>
                <a:latin typeface="Alegreya Sans"/>
              </a:rPr>
              <a:t>isomorphism. </a:t>
            </a:r>
            <a:r>
              <a:rPr lang="en-US" sz="2400" b="1" dirty="0" smtClean="0">
                <a:solidFill>
                  <a:srgbClr val="FF0000"/>
                </a:solidFill>
                <a:latin typeface="Alegreya Sans"/>
              </a:rPr>
              <a:t>(Curious to know World Around You)</a:t>
            </a:r>
            <a:r>
              <a:rPr lang="en-US" sz="2400" dirty="0" smtClean="0">
                <a:solidFill>
                  <a:srgbClr val="333333"/>
                </a:solidFill>
                <a:latin typeface="Alegreya Sans"/>
              </a:rPr>
              <a:t>”</a:t>
            </a:r>
            <a:endParaRPr lang="en-US" sz="2400" b="0" i="0" dirty="0">
              <a:solidFill>
                <a:srgbClr val="333333"/>
              </a:solidFill>
              <a:effectLst/>
              <a:latin typeface="Alegreya Sans"/>
            </a:endParaRPr>
          </a:p>
        </p:txBody>
      </p:sp>
      <p:sp>
        <p:nvSpPr>
          <p:cNvPr id="3" name="Rectangle 2"/>
          <p:cNvSpPr/>
          <p:nvPr/>
        </p:nvSpPr>
        <p:spPr>
          <a:xfrm>
            <a:off x="2295527" y="933396"/>
            <a:ext cx="4417171" cy="707886"/>
          </a:xfrm>
          <a:prstGeom prst="rect">
            <a:avLst/>
          </a:prstGeom>
        </p:spPr>
        <p:txBody>
          <a:bodyPr wrap="none">
            <a:spAutoFit/>
          </a:bodyPr>
          <a:lstStyle/>
          <a:p>
            <a:r>
              <a:rPr lang="en-US" sz="4000" b="1" dirty="0" smtClean="0">
                <a:solidFill>
                  <a:srgbClr val="333333"/>
                </a:solidFill>
                <a:latin typeface="Alegreya Sans"/>
              </a:rPr>
              <a:t>“Transcendence”</a:t>
            </a:r>
            <a:endParaRPr lang="en-US" sz="4000" dirty="0"/>
          </a:p>
        </p:txBody>
      </p:sp>
      <p:pic>
        <p:nvPicPr>
          <p:cNvPr id="4" name="object 4"/>
          <p:cNvPicPr/>
          <p:nvPr/>
        </p:nvPicPr>
        <p:blipFill>
          <a:blip r:embed="rId2" cstate="print">
            <a:extLst>
              <a:ext uri="{28A0092B-C50C-407E-A947-70E740481C1C}">
                <a14:useLocalDpi xmlns:a14="http://schemas.microsoft.com/office/drawing/2010/main" val="0"/>
              </a:ext>
            </a:extLst>
          </a:blip>
          <a:stretch>
            <a:fillRect/>
          </a:stretch>
        </p:blipFill>
        <p:spPr>
          <a:xfrm>
            <a:off x="8986059" y="-66502"/>
            <a:ext cx="2704926" cy="1737360"/>
          </a:xfrm>
          <a:prstGeom prst="rect">
            <a:avLst/>
          </a:prstGeom>
        </p:spPr>
      </p:pic>
      <p:sp>
        <p:nvSpPr>
          <p:cNvPr id="5" name="Rectangle 4"/>
          <p:cNvSpPr/>
          <p:nvPr/>
        </p:nvSpPr>
        <p:spPr>
          <a:xfrm>
            <a:off x="8597005" y="2635135"/>
            <a:ext cx="3483033" cy="3574472"/>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991439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6938" y="5664782"/>
            <a:ext cx="10358120" cy="601980"/>
          </a:xfrm>
          <a:prstGeom prst="rect">
            <a:avLst/>
          </a:prstGeom>
        </p:spPr>
        <p:txBody>
          <a:bodyPr vert="horz" wrap="square" lIns="0" tIns="76200" rIns="0" bIns="0" rtlCol="0">
            <a:spAutoFit/>
          </a:bodyPr>
          <a:lstStyle/>
          <a:p>
            <a:pPr marL="12700" marR="5080">
              <a:lnSpc>
                <a:spcPct val="80000"/>
              </a:lnSpc>
              <a:spcBef>
                <a:spcPts val="600"/>
              </a:spcBef>
              <a:tabLst>
                <a:tab pos="2840990" algn="l"/>
                <a:tab pos="3736975" algn="l"/>
                <a:tab pos="7569834" algn="l"/>
                <a:tab pos="8717280" algn="l"/>
              </a:tabLst>
            </a:pPr>
            <a:r>
              <a:rPr sz="2100" dirty="0">
                <a:solidFill>
                  <a:srgbClr val="1F2A44"/>
                </a:solidFill>
                <a:latin typeface="Arial MT"/>
                <a:cs typeface="Arial MT"/>
              </a:rPr>
              <a:t>M</a:t>
            </a:r>
            <a:r>
              <a:rPr sz="2100" spc="-10" dirty="0">
                <a:solidFill>
                  <a:srgbClr val="1F2A44"/>
                </a:solidFill>
                <a:latin typeface="Arial MT"/>
                <a:cs typeface="Arial MT"/>
              </a:rPr>
              <a:t>a</a:t>
            </a:r>
            <a:r>
              <a:rPr sz="2100" dirty="0">
                <a:solidFill>
                  <a:srgbClr val="1F2A44"/>
                </a:solidFill>
                <a:latin typeface="Arial MT"/>
                <a:cs typeface="Arial MT"/>
              </a:rPr>
              <a:t>s</a:t>
            </a:r>
            <a:r>
              <a:rPr sz="2100" spc="-5" dirty="0">
                <a:solidFill>
                  <a:srgbClr val="1F2A44"/>
                </a:solidFill>
                <a:latin typeface="Arial MT"/>
                <a:cs typeface="Arial MT"/>
              </a:rPr>
              <a:t>l</a:t>
            </a:r>
            <a:r>
              <a:rPr sz="2100" spc="-10" dirty="0">
                <a:solidFill>
                  <a:srgbClr val="1F2A44"/>
                </a:solidFill>
                <a:latin typeface="Arial MT"/>
                <a:cs typeface="Arial MT"/>
              </a:rPr>
              <a:t>o</a:t>
            </a:r>
            <a:r>
              <a:rPr sz="2100" spc="-25" dirty="0">
                <a:solidFill>
                  <a:srgbClr val="1F2A44"/>
                </a:solidFill>
                <a:latin typeface="Arial MT"/>
                <a:cs typeface="Arial MT"/>
              </a:rPr>
              <a:t>w</a:t>
            </a:r>
            <a:r>
              <a:rPr sz="2100" spc="-40" dirty="0">
                <a:solidFill>
                  <a:srgbClr val="1F2A44"/>
                </a:solidFill>
                <a:latin typeface="Arial MT"/>
                <a:cs typeface="Arial MT"/>
              </a:rPr>
              <a:t>’</a:t>
            </a:r>
            <a:r>
              <a:rPr sz="2100" dirty="0">
                <a:solidFill>
                  <a:srgbClr val="1F2A44"/>
                </a:solidFill>
                <a:latin typeface="Arial MT"/>
                <a:cs typeface="Arial MT"/>
              </a:rPr>
              <a:t>s </a:t>
            </a:r>
            <a:r>
              <a:rPr sz="2100" spc="-180" dirty="0">
                <a:solidFill>
                  <a:srgbClr val="1F2A44"/>
                </a:solidFill>
                <a:latin typeface="Arial MT"/>
                <a:cs typeface="Arial MT"/>
              </a:rPr>
              <a:t> </a:t>
            </a:r>
            <a:r>
              <a:rPr sz="2100" spc="-10" dirty="0">
                <a:solidFill>
                  <a:srgbClr val="1F2A44"/>
                </a:solidFill>
                <a:latin typeface="Arial MT"/>
                <a:cs typeface="Arial MT"/>
              </a:rPr>
              <a:t>H</a:t>
            </a:r>
            <a:r>
              <a:rPr sz="2100" spc="-20" dirty="0">
                <a:solidFill>
                  <a:srgbClr val="1F2A44"/>
                </a:solidFill>
                <a:latin typeface="Arial MT"/>
                <a:cs typeface="Arial MT"/>
              </a:rPr>
              <a:t>i</a:t>
            </a:r>
            <a:r>
              <a:rPr sz="2100" spc="-10" dirty="0">
                <a:solidFill>
                  <a:srgbClr val="1F2A44"/>
                </a:solidFill>
                <a:latin typeface="Arial MT"/>
                <a:cs typeface="Arial MT"/>
              </a:rPr>
              <a:t>erar</a:t>
            </a:r>
            <a:r>
              <a:rPr sz="2100" dirty="0">
                <a:solidFill>
                  <a:srgbClr val="1F2A44"/>
                </a:solidFill>
                <a:latin typeface="Arial MT"/>
                <a:cs typeface="Arial MT"/>
              </a:rPr>
              <a:t>c</a:t>
            </a:r>
            <a:r>
              <a:rPr sz="2100" spc="-10" dirty="0">
                <a:solidFill>
                  <a:srgbClr val="1F2A44"/>
                </a:solidFill>
                <a:latin typeface="Arial MT"/>
                <a:cs typeface="Arial MT"/>
              </a:rPr>
              <a:t>h</a:t>
            </a:r>
            <a:r>
              <a:rPr sz="2100" spc="-5" dirty="0">
                <a:solidFill>
                  <a:srgbClr val="1F2A44"/>
                </a:solidFill>
                <a:latin typeface="Arial MT"/>
                <a:cs typeface="Arial MT"/>
              </a:rPr>
              <a:t>y</a:t>
            </a:r>
            <a:r>
              <a:rPr sz="2100" dirty="0">
                <a:solidFill>
                  <a:srgbClr val="1F2A44"/>
                </a:solidFill>
                <a:latin typeface="Arial MT"/>
                <a:cs typeface="Arial MT"/>
              </a:rPr>
              <a:t> </a:t>
            </a:r>
            <a:r>
              <a:rPr sz="2100" spc="-175" dirty="0">
                <a:solidFill>
                  <a:srgbClr val="1F2A44"/>
                </a:solidFill>
                <a:latin typeface="Arial MT"/>
                <a:cs typeface="Arial MT"/>
              </a:rPr>
              <a:t> </a:t>
            </a:r>
            <a:r>
              <a:rPr sz="2100" spc="-5" dirty="0">
                <a:solidFill>
                  <a:srgbClr val="1F2A44"/>
                </a:solidFill>
                <a:latin typeface="Arial MT"/>
                <a:cs typeface="Arial MT"/>
              </a:rPr>
              <a:t>o</a:t>
            </a:r>
            <a:r>
              <a:rPr sz="2100" dirty="0">
                <a:solidFill>
                  <a:srgbClr val="1F2A44"/>
                </a:solidFill>
                <a:latin typeface="Arial MT"/>
                <a:cs typeface="Arial MT"/>
              </a:rPr>
              <a:t>f	</a:t>
            </a:r>
            <a:r>
              <a:rPr sz="2100" spc="-10" dirty="0">
                <a:solidFill>
                  <a:srgbClr val="1F2A44"/>
                </a:solidFill>
                <a:latin typeface="Arial MT"/>
                <a:cs typeface="Arial MT"/>
              </a:rPr>
              <a:t>Need</a:t>
            </a:r>
            <a:r>
              <a:rPr sz="2100" spc="-5" dirty="0">
                <a:solidFill>
                  <a:srgbClr val="1F2A44"/>
                </a:solidFill>
                <a:latin typeface="Arial MT"/>
                <a:cs typeface="Arial MT"/>
              </a:rPr>
              <a:t>s</a:t>
            </a:r>
            <a:r>
              <a:rPr sz="2100" dirty="0">
                <a:solidFill>
                  <a:srgbClr val="1F2A44"/>
                </a:solidFill>
                <a:latin typeface="Arial MT"/>
                <a:cs typeface="Arial MT"/>
              </a:rPr>
              <a:t>	[</a:t>
            </a:r>
            <a:r>
              <a:rPr sz="2100" spc="-5" dirty="0">
                <a:solidFill>
                  <a:srgbClr val="1F2A44"/>
                </a:solidFill>
                <a:latin typeface="Arial MT"/>
                <a:cs typeface="Arial MT"/>
              </a:rPr>
              <a:t>O</a:t>
            </a:r>
            <a:r>
              <a:rPr sz="2100" spc="-10" dirty="0">
                <a:solidFill>
                  <a:srgbClr val="1F2A44"/>
                </a:solidFill>
                <a:latin typeface="Arial MT"/>
                <a:cs typeface="Arial MT"/>
              </a:rPr>
              <a:t>n</a:t>
            </a:r>
            <a:r>
              <a:rPr sz="2100" spc="-20" dirty="0">
                <a:solidFill>
                  <a:srgbClr val="1F2A44"/>
                </a:solidFill>
                <a:latin typeface="Arial MT"/>
                <a:cs typeface="Arial MT"/>
              </a:rPr>
              <a:t>l</a:t>
            </a:r>
            <a:r>
              <a:rPr sz="2100" spc="-5" dirty="0">
                <a:solidFill>
                  <a:srgbClr val="1F2A44"/>
                </a:solidFill>
                <a:latin typeface="Arial MT"/>
                <a:cs typeface="Arial MT"/>
              </a:rPr>
              <a:t>i</a:t>
            </a:r>
            <a:r>
              <a:rPr sz="2100" spc="-10" dirty="0">
                <a:solidFill>
                  <a:srgbClr val="1F2A44"/>
                </a:solidFill>
                <a:latin typeface="Arial MT"/>
                <a:cs typeface="Arial MT"/>
              </a:rPr>
              <a:t>n</a:t>
            </a:r>
            <a:r>
              <a:rPr sz="2100" spc="-5" dirty="0">
                <a:solidFill>
                  <a:srgbClr val="1F2A44"/>
                </a:solidFill>
                <a:latin typeface="Arial MT"/>
                <a:cs typeface="Arial MT"/>
              </a:rPr>
              <a:t>e</a:t>
            </a:r>
            <a:r>
              <a:rPr sz="2100" dirty="0">
                <a:solidFill>
                  <a:srgbClr val="1F2A44"/>
                </a:solidFill>
                <a:latin typeface="Arial MT"/>
                <a:cs typeface="Arial MT"/>
              </a:rPr>
              <a:t> </a:t>
            </a:r>
            <a:r>
              <a:rPr sz="2100" spc="-185" dirty="0">
                <a:solidFill>
                  <a:srgbClr val="1F2A44"/>
                </a:solidFill>
                <a:latin typeface="Arial MT"/>
                <a:cs typeface="Arial MT"/>
              </a:rPr>
              <a:t> </a:t>
            </a:r>
            <a:r>
              <a:rPr sz="2100" spc="-5" dirty="0">
                <a:solidFill>
                  <a:srgbClr val="1F2A44"/>
                </a:solidFill>
                <a:latin typeface="Arial MT"/>
                <a:cs typeface="Arial MT"/>
              </a:rPr>
              <a:t>i</a:t>
            </a:r>
            <a:r>
              <a:rPr sz="2100" dirty="0">
                <a:solidFill>
                  <a:srgbClr val="1F2A44"/>
                </a:solidFill>
                <a:latin typeface="Arial MT"/>
                <a:cs typeface="Arial MT"/>
              </a:rPr>
              <a:t>m</a:t>
            </a:r>
            <a:r>
              <a:rPr sz="2100" spc="-10" dirty="0">
                <a:solidFill>
                  <a:srgbClr val="1F2A44"/>
                </a:solidFill>
                <a:latin typeface="Arial MT"/>
                <a:cs typeface="Arial MT"/>
              </a:rPr>
              <a:t>age</a:t>
            </a:r>
            <a:r>
              <a:rPr sz="2100" dirty="0">
                <a:solidFill>
                  <a:srgbClr val="1F2A44"/>
                </a:solidFill>
                <a:latin typeface="Arial MT"/>
                <a:cs typeface="Arial MT"/>
              </a:rPr>
              <a:t>]. </a:t>
            </a:r>
            <a:r>
              <a:rPr sz="2100" spc="-170" dirty="0">
                <a:solidFill>
                  <a:srgbClr val="1F2A44"/>
                </a:solidFill>
                <a:latin typeface="Arial MT"/>
                <a:cs typeface="Arial MT"/>
              </a:rPr>
              <a:t> </a:t>
            </a:r>
            <a:r>
              <a:rPr sz="2100" spc="-5" dirty="0">
                <a:solidFill>
                  <a:srgbClr val="1F2A44"/>
                </a:solidFill>
                <a:latin typeface="Arial MT"/>
                <a:cs typeface="Arial MT"/>
              </a:rPr>
              <a:t>(</a:t>
            </a:r>
            <a:r>
              <a:rPr sz="2100" spc="-10" dirty="0">
                <a:solidFill>
                  <a:srgbClr val="1F2A44"/>
                </a:solidFill>
                <a:latin typeface="Arial MT"/>
                <a:cs typeface="Arial MT"/>
              </a:rPr>
              <a:t>2</a:t>
            </a:r>
            <a:r>
              <a:rPr sz="2100" spc="-25" dirty="0">
                <a:solidFill>
                  <a:srgbClr val="1F2A44"/>
                </a:solidFill>
                <a:latin typeface="Arial MT"/>
                <a:cs typeface="Arial MT"/>
              </a:rPr>
              <a:t>0</a:t>
            </a:r>
            <a:r>
              <a:rPr sz="2100" spc="-10" dirty="0">
                <a:solidFill>
                  <a:srgbClr val="1F2A44"/>
                </a:solidFill>
                <a:latin typeface="Arial MT"/>
                <a:cs typeface="Arial MT"/>
              </a:rPr>
              <a:t>20</a:t>
            </a:r>
            <a:r>
              <a:rPr sz="2100" spc="-5" dirty="0">
                <a:solidFill>
                  <a:srgbClr val="1F2A44"/>
                </a:solidFill>
                <a:latin typeface="Arial MT"/>
                <a:cs typeface="Arial MT"/>
              </a:rPr>
              <a:t>)</a:t>
            </a:r>
            <a:r>
              <a:rPr sz="2100" dirty="0">
                <a:solidFill>
                  <a:srgbClr val="1F2A44"/>
                </a:solidFill>
                <a:latin typeface="Arial MT"/>
                <a:cs typeface="Arial MT"/>
              </a:rPr>
              <a:t>. </a:t>
            </a:r>
            <a:r>
              <a:rPr sz="2100" spc="-170" dirty="0">
                <a:solidFill>
                  <a:srgbClr val="1F2A44"/>
                </a:solidFill>
                <a:latin typeface="Arial MT"/>
                <a:cs typeface="Arial MT"/>
              </a:rPr>
              <a:t> </a:t>
            </a:r>
            <a:r>
              <a:rPr sz="2100" dirty="0">
                <a:solidFill>
                  <a:srgbClr val="1F2A44"/>
                </a:solidFill>
                <a:latin typeface="Arial MT"/>
                <a:cs typeface="Arial MT"/>
              </a:rPr>
              <a:t>E</a:t>
            </a:r>
            <a:r>
              <a:rPr sz="2100" spc="-10" dirty="0">
                <a:solidFill>
                  <a:srgbClr val="1F2A44"/>
                </a:solidFill>
                <a:latin typeface="Arial MT"/>
                <a:cs typeface="Arial MT"/>
              </a:rPr>
              <a:t>x</a:t>
            </a:r>
            <a:r>
              <a:rPr sz="2100" spc="-5" dirty="0">
                <a:solidFill>
                  <a:srgbClr val="1F2A44"/>
                </a:solidFill>
                <a:latin typeface="Arial MT"/>
                <a:cs typeface="Arial MT"/>
              </a:rPr>
              <a:t>per</a:t>
            </a:r>
            <a:r>
              <a:rPr sz="2100" dirty="0">
                <a:solidFill>
                  <a:srgbClr val="1F2A44"/>
                </a:solidFill>
                <a:latin typeface="Arial MT"/>
                <a:cs typeface="Arial MT"/>
              </a:rPr>
              <a:t>t	P</a:t>
            </a:r>
            <a:r>
              <a:rPr sz="2100" spc="-10" dirty="0">
                <a:solidFill>
                  <a:srgbClr val="1F2A44"/>
                </a:solidFill>
                <a:latin typeface="Arial MT"/>
                <a:cs typeface="Arial MT"/>
              </a:rPr>
              <a:t>rogra</a:t>
            </a:r>
            <a:r>
              <a:rPr sz="2100" spc="-5" dirty="0">
                <a:solidFill>
                  <a:srgbClr val="1F2A44"/>
                </a:solidFill>
                <a:latin typeface="Arial MT"/>
                <a:cs typeface="Arial MT"/>
              </a:rPr>
              <a:t>m</a:t>
            </a:r>
            <a:r>
              <a:rPr sz="2100" dirty="0">
                <a:solidFill>
                  <a:srgbClr val="1F2A44"/>
                </a:solidFill>
                <a:latin typeface="Arial MT"/>
                <a:cs typeface="Arial MT"/>
              </a:rPr>
              <a:t>	M</a:t>
            </a:r>
            <a:r>
              <a:rPr sz="2100" spc="-25" dirty="0">
                <a:solidFill>
                  <a:srgbClr val="1F2A44"/>
                </a:solidFill>
                <a:latin typeface="Arial MT"/>
                <a:cs typeface="Arial MT"/>
              </a:rPr>
              <a:t>a</a:t>
            </a:r>
            <a:r>
              <a:rPr sz="2100" spc="-10" dirty="0">
                <a:solidFill>
                  <a:srgbClr val="1F2A44"/>
                </a:solidFill>
                <a:latin typeface="Arial MT"/>
                <a:cs typeface="Arial MT"/>
              </a:rPr>
              <a:t>nage</a:t>
            </a:r>
            <a:r>
              <a:rPr sz="2100" spc="-5" dirty="0">
                <a:solidFill>
                  <a:srgbClr val="1F2A44"/>
                </a:solidFill>
                <a:latin typeface="Arial MT"/>
                <a:cs typeface="Arial MT"/>
              </a:rPr>
              <a:t>m</a:t>
            </a:r>
            <a:r>
              <a:rPr sz="2100" spc="-10" dirty="0">
                <a:solidFill>
                  <a:srgbClr val="1F2A44"/>
                </a:solidFill>
                <a:latin typeface="Arial MT"/>
                <a:cs typeface="Arial MT"/>
              </a:rPr>
              <a:t>en</a:t>
            </a:r>
            <a:r>
              <a:rPr sz="2100" dirty="0">
                <a:solidFill>
                  <a:srgbClr val="1F2A44"/>
                </a:solidFill>
                <a:latin typeface="Arial MT"/>
                <a:cs typeface="Arial MT"/>
              </a:rPr>
              <a:t>t.  </a:t>
            </a:r>
            <a:r>
              <a:rPr sz="2100" spc="-5" dirty="0">
                <a:solidFill>
                  <a:srgbClr val="1F2A44"/>
                </a:solidFill>
                <a:latin typeface="Arial MT"/>
                <a:cs typeface="Arial MT"/>
              </a:rPr>
              <a:t>https://expertprogrammanagement.com/2019/06/maslows-hierarchy-of-needs/</a:t>
            </a:r>
            <a:endParaRPr sz="2100" dirty="0">
              <a:latin typeface="Arial MT"/>
              <a:cs typeface="Arial MT"/>
            </a:endParaRPr>
          </a:p>
        </p:txBody>
      </p:sp>
      <p:pic>
        <p:nvPicPr>
          <p:cNvPr id="3" name="object 3"/>
          <p:cNvPicPr/>
          <p:nvPr/>
        </p:nvPicPr>
        <p:blipFill>
          <a:blip r:embed="rId2" cstate="print"/>
          <a:stretch>
            <a:fillRect/>
          </a:stretch>
        </p:blipFill>
        <p:spPr>
          <a:xfrm>
            <a:off x="2401823" y="519684"/>
            <a:ext cx="7388352" cy="4969763"/>
          </a:xfrm>
          <a:prstGeom prst="rect">
            <a:avLst/>
          </a:prstGeom>
        </p:spPr>
      </p:pic>
      <p:sp>
        <p:nvSpPr>
          <p:cNvPr id="4" name="Rectangle 3"/>
          <p:cNvSpPr/>
          <p:nvPr/>
        </p:nvSpPr>
        <p:spPr>
          <a:xfrm>
            <a:off x="148408" y="1955862"/>
            <a:ext cx="4289892" cy="461665"/>
          </a:xfrm>
          <a:prstGeom prst="rect">
            <a:avLst/>
          </a:prstGeom>
        </p:spPr>
        <p:txBody>
          <a:bodyPr wrap="none">
            <a:spAutoFit/>
          </a:bodyPr>
          <a:lstStyle/>
          <a:p>
            <a:r>
              <a:rPr lang="en-US" sz="2400" b="1" dirty="0">
                <a:hlinkClick r:id="rId3"/>
              </a:rPr>
              <a:t>https://</a:t>
            </a:r>
            <a:r>
              <a:rPr lang="en-US" sz="2400" b="1" dirty="0" smtClean="0">
                <a:hlinkClick r:id="rId3"/>
              </a:rPr>
              <a:t>youtu.be/zSfmQf5AB_E</a:t>
            </a:r>
            <a:r>
              <a:rPr lang="en-US" sz="2400" b="1" dirty="0" smtClean="0"/>
              <a:t> </a:t>
            </a:r>
            <a:endParaRPr lang="en-US" sz="2400" b="1"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506" y="0"/>
            <a:ext cx="11679382" cy="6342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988838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55294" y="550363"/>
            <a:ext cx="4785202" cy="750847"/>
          </a:xfrm>
          <a:prstGeom prst="rect">
            <a:avLst/>
          </a:prstGeom>
        </p:spPr>
        <p:txBody>
          <a:bodyPr vert="horz" wrap="square" lIns="0" tIns="12065" rIns="0" bIns="0" rtlCol="0">
            <a:spAutoFit/>
          </a:bodyPr>
          <a:lstStyle/>
          <a:p>
            <a:pPr marL="12700">
              <a:lnSpc>
                <a:spcPct val="100000"/>
              </a:lnSpc>
              <a:spcBef>
                <a:spcPts val="95"/>
              </a:spcBef>
            </a:pPr>
            <a:r>
              <a:rPr spc="-5" dirty="0"/>
              <a:t>Desire</a:t>
            </a:r>
            <a:r>
              <a:rPr spc="-10" dirty="0"/>
              <a:t> </a:t>
            </a:r>
            <a:r>
              <a:rPr spc="-5" dirty="0"/>
              <a:t>for</a:t>
            </a:r>
            <a:r>
              <a:rPr spc="-20" dirty="0"/>
              <a:t> </a:t>
            </a:r>
            <a:r>
              <a:rPr spc="-10" dirty="0"/>
              <a:t>Freedom</a:t>
            </a:r>
          </a:p>
        </p:txBody>
      </p:sp>
      <p:sp>
        <p:nvSpPr>
          <p:cNvPr id="3" name="object 3"/>
          <p:cNvSpPr txBox="1"/>
          <p:nvPr/>
        </p:nvSpPr>
        <p:spPr>
          <a:xfrm>
            <a:off x="900314" y="1301210"/>
            <a:ext cx="10358755" cy="4267835"/>
          </a:xfrm>
          <a:prstGeom prst="rect">
            <a:avLst/>
          </a:prstGeom>
        </p:spPr>
        <p:txBody>
          <a:bodyPr vert="horz" wrap="square" lIns="0" tIns="48260" rIns="0" bIns="0" rtlCol="0">
            <a:spAutoFit/>
          </a:bodyPr>
          <a:lstStyle/>
          <a:p>
            <a:pPr marL="241300" marR="5080" indent="-229235" algn="just">
              <a:lnSpc>
                <a:spcPts val="2270"/>
              </a:lnSpc>
              <a:spcBef>
                <a:spcPts val="380"/>
              </a:spcBef>
              <a:buChar char="•"/>
              <a:tabLst>
                <a:tab pos="241300" algn="l"/>
              </a:tabLst>
            </a:pPr>
            <a:r>
              <a:rPr sz="2100" spc="-5" dirty="0">
                <a:solidFill>
                  <a:srgbClr val="1F2A44"/>
                </a:solidFill>
                <a:latin typeface="Arial MT"/>
                <a:cs typeface="Arial MT"/>
              </a:rPr>
              <a:t>Ronald </a:t>
            </a:r>
            <a:r>
              <a:rPr sz="2100" spc="-10" dirty="0">
                <a:solidFill>
                  <a:srgbClr val="1F2A44"/>
                </a:solidFill>
                <a:latin typeface="Arial MT"/>
                <a:cs typeface="Arial MT"/>
              </a:rPr>
              <a:t>Inglehart </a:t>
            </a:r>
            <a:r>
              <a:rPr sz="2100" spc="-5" dirty="0">
                <a:solidFill>
                  <a:srgbClr val="1F2A44"/>
                </a:solidFill>
                <a:latin typeface="Arial MT"/>
                <a:cs typeface="Arial MT"/>
              </a:rPr>
              <a:t>(2007) points out </a:t>
            </a:r>
            <a:r>
              <a:rPr sz="2100" spc="-10" dirty="0">
                <a:solidFill>
                  <a:srgbClr val="1F2A44"/>
                </a:solidFill>
                <a:latin typeface="Arial MT"/>
                <a:cs typeface="Arial MT"/>
              </a:rPr>
              <a:t>the </a:t>
            </a:r>
            <a:r>
              <a:rPr sz="2100" dirty="0">
                <a:solidFill>
                  <a:srgbClr val="FF0000"/>
                </a:solidFill>
                <a:latin typeface="Arial MT"/>
                <a:cs typeface="Arial MT"/>
              </a:rPr>
              <a:t>shift </a:t>
            </a:r>
            <a:r>
              <a:rPr sz="2100" spc="-5" dirty="0">
                <a:solidFill>
                  <a:srgbClr val="FF0000"/>
                </a:solidFill>
                <a:latin typeface="Arial MT"/>
                <a:cs typeface="Arial MT"/>
              </a:rPr>
              <a:t>from traditional cultural values </a:t>
            </a:r>
            <a:r>
              <a:rPr sz="2100" dirty="0">
                <a:solidFill>
                  <a:srgbClr val="1F2A44"/>
                </a:solidFill>
                <a:latin typeface="Arial MT"/>
                <a:cs typeface="Arial MT"/>
              </a:rPr>
              <a:t>to </a:t>
            </a:r>
            <a:r>
              <a:rPr sz="2100" spc="-5" dirty="0">
                <a:solidFill>
                  <a:srgbClr val="1F2A44"/>
                </a:solidFill>
                <a:latin typeface="Arial MT"/>
                <a:cs typeface="Arial MT"/>
              </a:rPr>
              <a:t>more </a:t>
            </a:r>
            <a:r>
              <a:rPr sz="2100" dirty="0">
                <a:solidFill>
                  <a:srgbClr val="1F2A44"/>
                </a:solidFill>
                <a:latin typeface="Arial MT"/>
                <a:cs typeface="Arial MT"/>
              </a:rPr>
              <a:t> </a:t>
            </a:r>
            <a:r>
              <a:rPr sz="2100" spc="-5" dirty="0">
                <a:solidFill>
                  <a:srgbClr val="FF0000"/>
                </a:solidFill>
                <a:latin typeface="Arial MT"/>
                <a:cs typeface="Arial MT"/>
              </a:rPr>
              <a:t>secular-rational</a:t>
            </a:r>
            <a:r>
              <a:rPr sz="2100" dirty="0">
                <a:solidFill>
                  <a:srgbClr val="FF0000"/>
                </a:solidFill>
                <a:latin typeface="Arial MT"/>
                <a:cs typeface="Arial MT"/>
              </a:rPr>
              <a:t> </a:t>
            </a:r>
            <a:r>
              <a:rPr sz="2100" spc="-5" dirty="0">
                <a:solidFill>
                  <a:srgbClr val="FF0000"/>
                </a:solidFill>
                <a:latin typeface="Arial MT"/>
                <a:cs typeface="Arial MT"/>
              </a:rPr>
              <a:t>values</a:t>
            </a:r>
            <a:r>
              <a:rPr sz="2100" dirty="0">
                <a:solidFill>
                  <a:srgbClr val="1F2A44"/>
                </a:solidFill>
                <a:latin typeface="Arial MT"/>
                <a:cs typeface="Arial MT"/>
              </a:rPr>
              <a:t> </a:t>
            </a:r>
            <a:r>
              <a:rPr sz="2100" spc="-5" dirty="0">
                <a:solidFill>
                  <a:srgbClr val="1F2A44"/>
                </a:solidFill>
                <a:latin typeface="Arial MT"/>
                <a:cs typeface="Arial MT"/>
              </a:rPr>
              <a:t>driven</a:t>
            </a:r>
            <a:r>
              <a:rPr sz="2100" dirty="0">
                <a:solidFill>
                  <a:srgbClr val="1F2A44"/>
                </a:solidFill>
                <a:latin typeface="Arial MT"/>
                <a:cs typeface="Arial MT"/>
              </a:rPr>
              <a:t> </a:t>
            </a:r>
            <a:r>
              <a:rPr sz="2100" spc="-5" dirty="0">
                <a:solidFill>
                  <a:srgbClr val="1F2A44"/>
                </a:solidFill>
                <a:latin typeface="Arial MT"/>
                <a:cs typeface="Arial MT"/>
              </a:rPr>
              <a:t>by</a:t>
            </a:r>
            <a:r>
              <a:rPr sz="2100" dirty="0">
                <a:solidFill>
                  <a:srgbClr val="1F2A44"/>
                </a:solidFill>
                <a:latin typeface="Arial MT"/>
                <a:cs typeface="Arial MT"/>
              </a:rPr>
              <a:t> the</a:t>
            </a:r>
            <a:r>
              <a:rPr sz="2100" spc="5" dirty="0">
                <a:solidFill>
                  <a:srgbClr val="1F2A44"/>
                </a:solidFill>
                <a:latin typeface="Arial MT"/>
                <a:cs typeface="Arial MT"/>
              </a:rPr>
              <a:t> </a:t>
            </a:r>
            <a:r>
              <a:rPr sz="2100" b="1" spc="-5" dirty="0">
                <a:solidFill>
                  <a:srgbClr val="1F2A44"/>
                </a:solidFill>
                <a:latin typeface="Arial MT"/>
                <a:cs typeface="Arial MT"/>
              </a:rPr>
              <a:t>industrial</a:t>
            </a:r>
            <a:r>
              <a:rPr sz="2100" b="1" dirty="0">
                <a:solidFill>
                  <a:srgbClr val="1F2A44"/>
                </a:solidFill>
                <a:latin typeface="Arial MT"/>
                <a:cs typeface="Arial MT"/>
              </a:rPr>
              <a:t> </a:t>
            </a:r>
            <a:r>
              <a:rPr sz="2100" b="1" spc="-5" dirty="0">
                <a:solidFill>
                  <a:srgbClr val="1F2A44"/>
                </a:solidFill>
                <a:latin typeface="Arial MT"/>
                <a:cs typeface="Arial MT"/>
              </a:rPr>
              <a:t>revolution</a:t>
            </a:r>
            <a:r>
              <a:rPr sz="2100" b="1" dirty="0">
                <a:solidFill>
                  <a:srgbClr val="1F2A44"/>
                </a:solidFill>
                <a:latin typeface="Arial MT"/>
                <a:cs typeface="Arial MT"/>
              </a:rPr>
              <a:t> </a:t>
            </a:r>
            <a:r>
              <a:rPr sz="2100" spc="-5" dirty="0">
                <a:solidFill>
                  <a:srgbClr val="1F2A44"/>
                </a:solidFill>
                <a:latin typeface="Arial MT"/>
                <a:cs typeface="Arial MT"/>
              </a:rPr>
              <a:t>with</a:t>
            </a:r>
            <a:r>
              <a:rPr sz="2100" dirty="0">
                <a:solidFill>
                  <a:srgbClr val="1F2A44"/>
                </a:solidFill>
                <a:latin typeface="Arial MT"/>
                <a:cs typeface="Arial MT"/>
              </a:rPr>
              <a:t> </a:t>
            </a:r>
            <a:r>
              <a:rPr sz="2100" spc="-5" dirty="0">
                <a:solidFill>
                  <a:srgbClr val="1F2A44"/>
                </a:solidFill>
                <a:latin typeface="Arial MT"/>
                <a:cs typeface="Arial MT"/>
              </a:rPr>
              <a:t>a</a:t>
            </a:r>
            <a:r>
              <a:rPr sz="2100" dirty="0">
                <a:solidFill>
                  <a:srgbClr val="1F2A44"/>
                </a:solidFill>
                <a:latin typeface="Arial MT"/>
                <a:cs typeface="Arial MT"/>
              </a:rPr>
              <a:t> </a:t>
            </a:r>
            <a:r>
              <a:rPr sz="2100" b="1" spc="-5" dirty="0" smtClean="0">
                <a:solidFill>
                  <a:srgbClr val="1F2A44"/>
                </a:solidFill>
                <a:latin typeface="Arial MT"/>
                <a:cs typeface="Arial MT"/>
              </a:rPr>
              <a:t>centrali</a:t>
            </a:r>
            <a:r>
              <a:rPr lang="en-US" sz="2100" b="1" spc="-5" dirty="0" smtClean="0">
                <a:solidFill>
                  <a:srgbClr val="1F2A44"/>
                </a:solidFill>
                <a:latin typeface="Arial MT"/>
                <a:cs typeface="Arial MT"/>
              </a:rPr>
              <a:t>z</a:t>
            </a:r>
            <a:r>
              <a:rPr sz="2100" b="1" spc="-5" dirty="0" smtClean="0">
                <a:solidFill>
                  <a:srgbClr val="1F2A44"/>
                </a:solidFill>
                <a:latin typeface="Arial MT"/>
                <a:cs typeface="Arial MT"/>
              </a:rPr>
              <a:t>ed</a:t>
            </a:r>
            <a:r>
              <a:rPr lang="en-US" sz="2100" b="1" spc="-5" dirty="0">
                <a:solidFill>
                  <a:srgbClr val="1F2A44"/>
                </a:solidFill>
                <a:latin typeface="Arial MT"/>
                <a:cs typeface="Arial MT"/>
              </a:rPr>
              <a:t> </a:t>
            </a:r>
            <a:r>
              <a:rPr sz="2100" b="1" spc="-10" dirty="0" smtClean="0">
                <a:solidFill>
                  <a:srgbClr val="1F2A44"/>
                </a:solidFill>
                <a:latin typeface="Arial MT"/>
                <a:cs typeface="Arial MT"/>
              </a:rPr>
              <a:t>and </a:t>
            </a:r>
            <a:r>
              <a:rPr sz="2100" b="1" spc="-5" dirty="0" smtClean="0">
                <a:solidFill>
                  <a:srgbClr val="1F2A44"/>
                </a:solidFill>
                <a:latin typeface="Arial MT"/>
                <a:cs typeface="Arial MT"/>
              </a:rPr>
              <a:t> </a:t>
            </a:r>
            <a:r>
              <a:rPr sz="2100" b="1" spc="-5" dirty="0">
                <a:solidFill>
                  <a:srgbClr val="1F2A44"/>
                </a:solidFill>
                <a:latin typeface="Arial MT"/>
                <a:cs typeface="Arial MT"/>
              </a:rPr>
              <a:t>standardised </a:t>
            </a:r>
            <a:r>
              <a:rPr sz="2100" b="1" spc="-20" dirty="0">
                <a:solidFill>
                  <a:srgbClr val="1F2A44"/>
                </a:solidFill>
                <a:latin typeface="Arial MT"/>
                <a:cs typeface="Arial MT"/>
              </a:rPr>
              <a:t>authority,</a:t>
            </a:r>
            <a:r>
              <a:rPr sz="2100" spc="-20" dirty="0">
                <a:solidFill>
                  <a:srgbClr val="1F2A44"/>
                </a:solidFill>
                <a:latin typeface="Arial MT"/>
                <a:cs typeface="Arial MT"/>
              </a:rPr>
              <a:t> </a:t>
            </a:r>
            <a:r>
              <a:rPr sz="2100" spc="-5" dirty="0">
                <a:solidFill>
                  <a:srgbClr val="1F2A44"/>
                </a:solidFill>
                <a:latin typeface="Arial MT"/>
                <a:cs typeface="Arial MT"/>
              </a:rPr>
              <a:t>followed by the post-industrial </a:t>
            </a:r>
            <a:r>
              <a:rPr sz="2100" spc="-10" dirty="0">
                <a:solidFill>
                  <a:srgbClr val="1F2A44"/>
                </a:solidFill>
                <a:latin typeface="Arial MT"/>
                <a:cs typeface="Arial MT"/>
              </a:rPr>
              <a:t>development </a:t>
            </a:r>
            <a:r>
              <a:rPr sz="2100" spc="-5" dirty="0">
                <a:solidFill>
                  <a:srgbClr val="1F2A44"/>
                </a:solidFill>
                <a:latin typeface="Arial MT"/>
                <a:cs typeface="Arial MT"/>
              </a:rPr>
              <a:t>characterised </a:t>
            </a:r>
            <a:r>
              <a:rPr sz="2100" spc="-10" dirty="0">
                <a:solidFill>
                  <a:srgbClr val="1F2A44"/>
                </a:solidFill>
                <a:latin typeface="Arial MT"/>
                <a:cs typeface="Arial MT"/>
              </a:rPr>
              <a:t>with </a:t>
            </a:r>
            <a:r>
              <a:rPr sz="2100" spc="-570" dirty="0">
                <a:solidFill>
                  <a:srgbClr val="1F2A44"/>
                </a:solidFill>
                <a:latin typeface="Arial MT"/>
                <a:cs typeface="Arial MT"/>
              </a:rPr>
              <a:t> </a:t>
            </a:r>
            <a:r>
              <a:rPr sz="2100" spc="-5" dirty="0">
                <a:solidFill>
                  <a:srgbClr val="1F2A44"/>
                </a:solidFill>
                <a:latin typeface="Arial MT"/>
                <a:cs typeface="Arial MT"/>
              </a:rPr>
              <a:t>a</a:t>
            </a:r>
            <a:r>
              <a:rPr sz="2100" dirty="0">
                <a:solidFill>
                  <a:srgbClr val="1F2A44"/>
                </a:solidFill>
                <a:latin typeface="Arial MT"/>
                <a:cs typeface="Arial MT"/>
              </a:rPr>
              <a:t> </a:t>
            </a:r>
            <a:r>
              <a:rPr sz="2100" spc="-5" dirty="0">
                <a:solidFill>
                  <a:srgbClr val="1F2A44"/>
                </a:solidFill>
                <a:latin typeface="Arial MT"/>
                <a:cs typeface="Arial MT"/>
              </a:rPr>
              <a:t>trend</a:t>
            </a:r>
            <a:r>
              <a:rPr sz="2100" dirty="0">
                <a:solidFill>
                  <a:srgbClr val="1F2A44"/>
                </a:solidFill>
                <a:latin typeface="Arial MT"/>
                <a:cs typeface="Arial MT"/>
              </a:rPr>
              <a:t> </a:t>
            </a:r>
            <a:r>
              <a:rPr sz="2100" spc="-5" dirty="0">
                <a:solidFill>
                  <a:srgbClr val="1F2A44"/>
                </a:solidFill>
                <a:latin typeface="Arial MT"/>
                <a:cs typeface="Arial MT"/>
              </a:rPr>
              <a:t>towards</a:t>
            </a:r>
            <a:r>
              <a:rPr sz="2100" spc="5" dirty="0">
                <a:solidFill>
                  <a:srgbClr val="1F2A44"/>
                </a:solidFill>
                <a:latin typeface="Arial MT"/>
                <a:cs typeface="Arial MT"/>
              </a:rPr>
              <a:t> </a:t>
            </a:r>
            <a:r>
              <a:rPr sz="2100" spc="-5" dirty="0">
                <a:solidFill>
                  <a:srgbClr val="1F2A44"/>
                </a:solidFill>
                <a:latin typeface="Arial MT"/>
                <a:cs typeface="Arial MT"/>
              </a:rPr>
              <a:t>emerging</a:t>
            </a:r>
            <a:r>
              <a:rPr sz="2100" spc="-10" dirty="0">
                <a:solidFill>
                  <a:srgbClr val="1F2A44"/>
                </a:solidFill>
                <a:latin typeface="Arial MT"/>
                <a:cs typeface="Arial MT"/>
              </a:rPr>
              <a:t> </a:t>
            </a:r>
            <a:r>
              <a:rPr sz="2100" spc="-5" dirty="0">
                <a:solidFill>
                  <a:srgbClr val="1F2A44"/>
                </a:solidFill>
                <a:latin typeface="Arial MT"/>
                <a:cs typeface="Arial MT"/>
              </a:rPr>
              <a:t>self-expression</a:t>
            </a:r>
            <a:r>
              <a:rPr sz="2100" spc="-20" dirty="0">
                <a:solidFill>
                  <a:srgbClr val="1F2A44"/>
                </a:solidFill>
                <a:latin typeface="Arial MT"/>
                <a:cs typeface="Arial MT"/>
              </a:rPr>
              <a:t> </a:t>
            </a:r>
            <a:r>
              <a:rPr sz="2100" spc="-5" dirty="0">
                <a:solidFill>
                  <a:srgbClr val="1F2A44"/>
                </a:solidFill>
                <a:latin typeface="Arial MT"/>
                <a:cs typeface="Arial MT"/>
              </a:rPr>
              <a:t>of</a:t>
            </a:r>
            <a:r>
              <a:rPr sz="2100" spc="5" dirty="0">
                <a:solidFill>
                  <a:srgbClr val="1F2A44"/>
                </a:solidFill>
                <a:latin typeface="Arial MT"/>
                <a:cs typeface="Arial MT"/>
              </a:rPr>
              <a:t> </a:t>
            </a:r>
            <a:r>
              <a:rPr sz="2100" spc="-10" dirty="0">
                <a:solidFill>
                  <a:srgbClr val="1F2A44"/>
                </a:solidFill>
                <a:latin typeface="Arial MT"/>
                <a:cs typeface="Arial MT"/>
              </a:rPr>
              <a:t>people’s </a:t>
            </a:r>
            <a:r>
              <a:rPr sz="2100" spc="-5" dirty="0">
                <a:solidFill>
                  <a:srgbClr val="1F2A44"/>
                </a:solidFill>
                <a:latin typeface="Arial MT"/>
                <a:cs typeface="Arial MT"/>
              </a:rPr>
              <a:t>desire</a:t>
            </a:r>
            <a:r>
              <a:rPr sz="2100" spc="-10" dirty="0">
                <a:solidFill>
                  <a:srgbClr val="1F2A44"/>
                </a:solidFill>
                <a:latin typeface="Arial MT"/>
                <a:cs typeface="Arial MT"/>
              </a:rPr>
              <a:t> </a:t>
            </a:r>
            <a:r>
              <a:rPr sz="2100" spc="-5" dirty="0">
                <a:solidFill>
                  <a:srgbClr val="1F2A44"/>
                </a:solidFill>
                <a:latin typeface="Arial MT"/>
                <a:cs typeface="Arial MT"/>
              </a:rPr>
              <a:t>for</a:t>
            </a:r>
            <a:r>
              <a:rPr sz="2100" dirty="0">
                <a:solidFill>
                  <a:srgbClr val="1F2A44"/>
                </a:solidFill>
                <a:latin typeface="Arial MT"/>
                <a:cs typeface="Arial MT"/>
              </a:rPr>
              <a:t> </a:t>
            </a:r>
            <a:r>
              <a:rPr sz="2100" spc="-5" dirty="0">
                <a:solidFill>
                  <a:srgbClr val="1F2A44"/>
                </a:solidFill>
                <a:latin typeface="Arial MT"/>
                <a:cs typeface="Arial MT"/>
              </a:rPr>
              <a:t>freedom.</a:t>
            </a:r>
            <a:endParaRPr sz="2100" dirty="0">
              <a:latin typeface="Arial MT"/>
              <a:cs typeface="Arial MT"/>
            </a:endParaRPr>
          </a:p>
          <a:p>
            <a:pPr marL="241300" marR="6350" indent="-228600" algn="just">
              <a:lnSpc>
                <a:spcPts val="2270"/>
              </a:lnSpc>
              <a:spcBef>
                <a:spcPts val="1000"/>
              </a:spcBef>
              <a:buChar char="•"/>
              <a:tabLst>
                <a:tab pos="241300" algn="l"/>
              </a:tabLst>
            </a:pPr>
            <a:r>
              <a:rPr sz="2100" spc="-5" dirty="0">
                <a:solidFill>
                  <a:srgbClr val="FF0000"/>
                </a:solidFill>
                <a:latin typeface="Arial MT"/>
                <a:cs typeface="Arial MT"/>
              </a:rPr>
              <a:t>The social </a:t>
            </a:r>
            <a:r>
              <a:rPr sz="2100" spc="-10" dirty="0">
                <a:solidFill>
                  <a:srgbClr val="FF0000"/>
                </a:solidFill>
                <a:latin typeface="Arial MT"/>
                <a:cs typeface="Arial MT"/>
              </a:rPr>
              <a:t>and </a:t>
            </a:r>
            <a:r>
              <a:rPr sz="2100" spc="-5" dirty="0">
                <a:solidFill>
                  <a:srgbClr val="FF0000"/>
                </a:solidFill>
                <a:latin typeface="Arial MT"/>
                <a:cs typeface="Arial MT"/>
              </a:rPr>
              <a:t>the political transformation in the contemporary world</a:t>
            </a:r>
            <a:r>
              <a:rPr sz="2100" spc="-5" dirty="0">
                <a:solidFill>
                  <a:srgbClr val="1F2A44"/>
                </a:solidFill>
                <a:latin typeface="Arial MT"/>
                <a:cs typeface="Arial MT"/>
              </a:rPr>
              <a:t> as a result from </a:t>
            </a:r>
            <a:r>
              <a:rPr sz="2100" dirty="0">
                <a:solidFill>
                  <a:srgbClr val="1F2A44"/>
                </a:solidFill>
                <a:latin typeface="Arial MT"/>
                <a:cs typeface="Arial MT"/>
              </a:rPr>
              <a:t> </a:t>
            </a:r>
            <a:r>
              <a:rPr sz="2100" spc="-5" dirty="0">
                <a:solidFill>
                  <a:srgbClr val="1F2A44"/>
                </a:solidFill>
                <a:latin typeface="Arial MT"/>
                <a:cs typeface="Arial MT"/>
              </a:rPr>
              <a:t>two </a:t>
            </a:r>
            <a:r>
              <a:rPr sz="2100" spc="-10" dirty="0">
                <a:solidFill>
                  <a:srgbClr val="1F2A44"/>
                </a:solidFill>
                <a:latin typeface="Arial MT"/>
                <a:cs typeface="Arial MT"/>
              </a:rPr>
              <a:t>major</a:t>
            </a:r>
            <a:r>
              <a:rPr sz="2100" dirty="0">
                <a:solidFill>
                  <a:srgbClr val="1F2A44"/>
                </a:solidFill>
                <a:latin typeface="Arial MT"/>
                <a:cs typeface="Arial MT"/>
              </a:rPr>
              <a:t> </a:t>
            </a:r>
            <a:r>
              <a:rPr sz="2100" spc="-5" dirty="0">
                <a:solidFill>
                  <a:srgbClr val="1F2A44"/>
                </a:solidFill>
                <a:latin typeface="Arial MT"/>
                <a:cs typeface="Arial MT"/>
              </a:rPr>
              <a:t>cultural dimensions.</a:t>
            </a:r>
            <a:endParaRPr sz="2100" dirty="0">
              <a:latin typeface="Arial MT"/>
              <a:cs typeface="Arial MT"/>
            </a:endParaRPr>
          </a:p>
          <a:p>
            <a:pPr marL="241300" marR="5080" indent="-228600" algn="just">
              <a:lnSpc>
                <a:spcPts val="2270"/>
              </a:lnSpc>
              <a:spcBef>
                <a:spcPts val="994"/>
              </a:spcBef>
              <a:buChar char="•"/>
              <a:tabLst>
                <a:tab pos="241300" algn="l"/>
              </a:tabLst>
            </a:pPr>
            <a:r>
              <a:rPr sz="2100" spc="-5" dirty="0">
                <a:solidFill>
                  <a:srgbClr val="1F2A44"/>
                </a:solidFill>
                <a:latin typeface="Arial MT"/>
                <a:cs typeface="Arial MT"/>
              </a:rPr>
              <a:t>The </a:t>
            </a:r>
            <a:r>
              <a:rPr sz="2100" spc="-15" dirty="0">
                <a:solidFill>
                  <a:srgbClr val="1F2A44"/>
                </a:solidFill>
                <a:latin typeface="Arial MT"/>
                <a:cs typeface="Arial MT"/>
              </a:rPr>
              <a:t>Traditional </a:t>
            </a:r>
            <a:r>
              <a:rPr sz="2100" spc="-10" dirty="0">
                <a:solidFill>
                  <a:srgbClr val="1F2A44"/>
                </a:solidFill>
                <a:latin typeface="Arial MT"/>
                <a:cs typeface="Arial MT"/>
              </a:rPr>
              <a:t>versus </a:t>
            </a:r>
            <a:r>
              <a:rPr sz="2100" spc="-5" dirty="0">
                <a:solidFill>
                  <a:srgbClr val="1F2A44"/>
                </a:solidFill>
                <a:latin typeface="Arial MT"/>
                <a:cs typeface="Arial MT"/>
              </a:rPr>
              <a:t>Secular-rational </a:t>
            </a:r>
            <a:r>
              <a:rPr sz="2100" spc="-10" dirty="0">
                <a:solidFill>
                  <a:srgbClr val="1F2A44"/>
                </a:solidFill>
                <a:latin typeface="Arial MT"/>
                <a:cs typeface="Arial MT"/>
              </a:rPr>
              <a:t>dimension </a:t>
            </a:r>
            <a:r>
              <a:rPr sz="2100" spc="-5" dirty="0">
                <a:solidFill>
                  <a:srgbClr val="1F2A44"/>
                </a:solidFill>
                <a:latin typeface="Arial MT"/>
                <a:cs typeface="Arial MT"/>
              </a:rPr>
              <a:t>measures </a:t>
            </a:r>
            <a:r>
              <a:rPr sz="2100" spc="-10" dirty="0">
                <a:solidFill>
                  <a:srgbClr val="1F2A44"/>
                </a:solidFill>
                <a:latin typeface="Arial MT"/>
                <a:cs typeface="Arial MT"/>
              </a:rPr>
              <a:t>the difference between </a:t>
            </a:r>
            <a:r>
              <a:rPr sz="2100" spc="-5" dirty="0">
                <a:solidFill>
                  <a:srgbClr val="1F2A44"/>
                </a:solidFill>
                <a:latin typeface="Arial MT"/>
                <a:cs typeface="Arial MT"/>
              </a:rPr>
              <a:t> the more traditional and religious </a:t>
            </a:r>
            <a:r>
              <a:rPr sz="2100" b="1" spc="-10" dirty="0">
                <a:solidFill>
                  <a:srgbClr val="1F2A44"/>
                </a:solidFill>
                <a:latin typeface="Arial MT"/>
                <a:cs typeface="Arial MT"/>
              </a:rPr>
              <a:t>agrarian </a:t>
            </a:r>
            <a:r>
              <a:rPr sz="2100" b="1" spc="-5" dirty="0" smtClean="0">
                <a:solidFill>
                  <a:srgbClr val="1F2A44"/>
                </a:solidFill>
                <a:latin typeface="Arial MT"/>
                <a:cs typeface="Arial MT"/>
              </a:rPr>
              <a:t>societies</a:t>
            </a:r>
            <a:r>
              <a:rPr lang="en-US" sz="2100" b="1" spc="-5" dirty="0" smtClean="0">
                <a:solidFill>
                  <a:srgbClr val="1F2A44"/>
                </a:solidFill>
                <a:latin typeface="Arial MT"/>
                <a:cs typeface="Arial MT"/>
              </a:rPr>
              <a:t> </a:t>
            </a:r>
            <a:r>
              <a:rPr lang="en-US" sz="2100" spc="-5" dirty="0" smtClean="0">
                <a:solidFill>
                  <a:srgbClr val="FF0000"/>
                </a:solidFill>
                <a:latin typeface="Arial MT"/>
                <a:cs typeface="Arial MT"/>
              </a:rPr>
              <a:t>(Depends Upon Agriculture)</a:t>
            </a:r>
            <a:r>
              <a:rPr sz="2100" spc="-5" dirty="0" smtClean="0">
                <a:solidFill>
                  <a:srgbClr val="FF0000"/>
                </a:solidFill>
                <a:latin typeface="Arial MT"/>
                <a:cs typeface="Arial MT"/>
              </a:rPr>
              <a:t> </a:t>
            </a:r>
            <a:r>
              <a:rPr sz="2100" spc="-10" dirty="0">
                <a:solidFill>
                  <a:srgbClr val="1F2A44"/>
                </a:solidFill>
                <a:latin typeface="Arial MT"/>
                <a:cs typeface="Arial MT"/>
              </a:rPr>
              <a:t>and </a:t>
            </a:r>
            <a:r>
              <a:rPr sz="2100" spc="-5" dirty="0">
                <a:solidFill>
                  <a:srgbClr val="1F2A44"/>
                </a:solidFill>
                <a:latin typeface="Arial MT"/>
                <a:cs typeface="Arial MT"/>
              </a:rPr>
              <a:t>the </a:t>
            </a:r>
            <a:r>
              <a:rPr sz="2100" b="1" spc="-5" dirty="0" smtClean="0">
                <a:solidFill>
                  <a:srgbClr val="1F2A44"/>
                </a:solidFill>
                <a:latin typeface="Arial MT"/>
                <a:cs typeface="Arial MT"/>
              </a:rPr>
              <a:t>industrialized </a:t>
            </a:r>
            <a:r>
              <a:rPr sz="2100" b="1" spc="-10" dirty="0" smtClean="0">
                <a:solidFill>
                  <a:srgbClr val="1F2A44"/>
                </a:solidFill>
                <a:latin typeface="Arial MT"/>
                <a:cs typeface="Arial MT"/>
              </a:rPr>
              <a:t>societies</a:t>
            </a:r>
            <a:r>
              <a:rPr lang="en-US" sz="2100" b="1" spc="-10" dirty="0" smtClean="0">
                <a:solidFill>
                  <a:srgbClr val="1F2A44"/>
                </a:solidFill>
                <a:latin typeface="Arial MT"/>
                <a:cs typeface="Arial MT"/>
              </a:rPr>
              <a:t> </a:t>
            </a:r>
            <a:r>
              <a:rPr lang="en-US" sz="2100" spc="-10" dirty="0" smtClean="0">
                <a:solidFill>
                  <a:srgbClr val="FF0000"/>
                </a:solidFill>
                <a:latin typeface="Arial MT"/>
                <a:cs typeface="Arial MT"/>
              </a:rPr>
              <a:t>(Driven by the use of Technology)</a:t>
            </a:r>
            <a:r>
              <a:rPr sz="2100" spc="-10" dirty="0" smtClean="0">
                <a:solidFill>
                  <a:srgbClr val="1F2A44"/>
                </a:solidFill>
                <a:latin typeface="Arial MT"/>
                <a:cs typeface="Arial MT"/>
              </a:rPr>
              <a:t>, </a:t>
            </a:r>
            <a:r>
              <a:rPr sz="2100" spc="-5" dirty="0" smtClean="0">
                <a:solidFill>
                  <a:srgbClr val="1F2A44"/>
                </a:solidFill>
                <a:latin typeface="Arial MT"/>
                <a:cs typeface="Arial MT"/>
              </a:rPr>
              <a:t> </a:t>
            </a:r>
            <a:r>
              <a:rPr sz="2100" spc="-5" dirty="0">
                <a:solidFill>
                  <a:srgbClr val="1F2A44"/>
                </a:solidFill>
                <a:latin typeface="Arial MT"/>
                <a:cs typeface="Arial MT"/>
              </a:rPr>
              <a:t>which</a:t>
            </a:r>
            <a:r>
              <a:rPr sz="2100" spc="-10" dirty="0">
                <a:solidFill>
                  <a:srgbClr val="1F2A44"/>
                </a:solidFill>
                <a:latin typeface="Arial MT"/>
                <a:cs typeface="Arial MT"/>
              </a:rPr>
              <a:t> </a:t>
            </a:r>
            <a:r>
              <a:rPr sz="2100" spc="-5" dirty="0">
                <a:solidFill>
                  <a:srgbClr val="1F2A44"/>
                </a:solidFill>
                <a:latin typeface="Arial MT"/>
                <a:cs typeface="Arial MT"/>
              </a:rPr>
              <a:t>share</a:t>
            </a:r>
            <a:r>
              <a:rPr sz="2100" spc="-10" dirty="0">
                <a:solidFill>
                  <a:srgbClr val="1F2A44"/>
                </a:solidFill>
                <a:latin typeface="Arial MT"/>
                <a:cs typeface="Arial MT"/>
              </a:rPr>
              <a:t> </a:t>
            </a:r>
            <a:r>
              <a:rPr sz="2100" spc="-5" dirty="0">
                <a:solidFill>
                  <a:srgbClr val="1F2A44"/>
                </a:solidFill>
                <a:latin typeface="Arial MT"/>
                <a:cs typeface="Arial MT"/>
              </a:rPr>
              <a:t>more</a:t>
            </a:r>
            <a:r>
              <a:rPr sz="2100" dirty="0">
                <a:solidFill>
                  <a:srgbClr val="1F2A44"/>
                </a:solidFill>
                <a:latin typeface="Arial MT"/>
                <a:cs typeface="Arial MT"/>
              </a:rPr>
              <a:t> </a:t>
            </a:r>
            <a:r>
              <a:rPr sz="2100" spc="-5" dirty="0">
                <a:solidFill>
                  <a:srgbClr val="1F2A44"/>
                </a:solidFill>
                <a:latin typeface="Arial MT"/>
                <a:cs typeface="Arial MT"/>
              </a:rPr>
              <a:t>rational,</a:t>
            </a:r>
            <a:r>
              <a:rPr sz="2100" dirty="0">
                <a:solidFill>
                  <a:srgbClr val="1F2A44"/>
                </a:solidFill>
                <a:latin typeface="Arial MT"/>
                <a:cs typeface="Arial MT"/>
              </a:rPr>
              <a:t> </a:t>
            </a:r>
            <a:r>
              <a:rPr sz="2100" spc="-5" dirty="0">
                <a:solidFill>
                  <a:srgbClr val="1F2A44"/>
                </a:solidFill>
                <a:latin typeface="Arial MT"/>
                <a:cs typeface="Arial MT"/>
              </a:rPr>
              <a:t>non-religious</a:t>
            </a:r>
            <a:r>
              <a:rPr sz="2100" spc="-10" dirty="0">
                <a:solidFill>
                  <a:srgbClr val="1F2A44"/>
                </a:solidFill>
                <a:latin typeface="Arial MT"/>
                <a:cs typeface="Arial MT"/>
              </a:rPr>
              <a:t> </a:t>
            </a:r>
            <a:r>
              <a:rPr sz="2100" spc="-5" dirty="0">
                <a:solidFill>
                  <a:srgbClr val="1F2A44"/>
                </a:solidFill>
                <a:latin typeface="Arial MT"/>
                <a:cs typeface="Arial MT"/>
              </a:rPr>
              <a:t>(secular)</a:t>
            </a:r>
            <a:r>
              <a:rPr sz="2100" spc="-10" dirty="0">
                <a:solidFill>
                  <a:srgbClr val="1F2A44"/>
                </a:solidFill>
                <a:latin typeface="Arial MT"/>
                <a:cs typeface="Arial MT"/>
              </a:rPr>
              <a:t> </a:t>
            </a:r>
            <a:r>
              <a:rPr sz="2100" spc="-5" dirty="0">
                <a:solidFill>
                  <a:srgbClr val="1F2A44"/>
                </a:solidFill>
                <a:latin typeface="Arial MT"/>
                <a:cs typeface="Arial MT"/>
              </a:rPr>
              <a:t>values.</a:t>
            </a:r>
            <a:endParaRPr sz="2100" dirty="0">
              <a:latin typeface="Arial MT"/>
              <a:cs typeface="Arial MT"/>
            </a:endParaRPr>
          </a:p>
          <a:p>
            <a:pPr marL="241300" marR="5715" indent="-228600" algn="just">
              <a:lnSpc>
                <a:spcPts val="2270"/>
              </a:lnSpc>
              <a:spcBef>
                <a:spcPts val="990"/>
              </a:spcBef>
              <a:buChar char="•"/>
              <a:tabLst>
                <a:tab pos="241300" algn="l"/>
              </a:tabLst>
            </a:pPr>
            <a:r>
              <a:rPr sz="2100" spc="-5" dirty="0">
                <a:solidFill>
                  <a:srgbClr val="1F2A44"/>
                </a:solidFill>
                <a:latin typeface="Arial MT"/>
                <a:cs typeface="Arial MT"/>
              </a:rPr>
              <a:t>The Survival versus Self-expression </a:t>
            </a:r>
            <a:r>
              <a:rPr sz="2100" spc="-10" dirty="0">
                <a:solidFill>
                  <a:srgbClr val="1F2A44"/>
                </a:solidFill>
                <a:latin typeface="Arial MT"/>
                <a:cs typeface="Arial MT"/>
              </a:rPr>
              <a:t>dimension </a:t>
            </a:r>
            <a:r>
              <a:rPr sz="2100" spc="-5" dirty="0">
                <a:solidFill>
                  <a:srgbClr val="1F2A44"/>
                </a:solidFill>
                <a:latin typeface="Arial MT"/>
                <a:cs typeface="Arial MT"/>
              </a:rPr>
              <a:t>focuses on the </a:t>
            </a:r>
            <a:r>
              <a:rPr sz="2100" spc="-10" dirty="0">
                <a:solidFill>
                  <a:srgbClr val="1F2A44"/>
                </a:solidFill>
                <a:latin typeface="Arial MT"/>
                <a:cs typeface="Arial MT"/>
              </a:rPr>
              <a:t>generational </a:t>
            </a:r>
            <a:r>
              <a:rPr sz="2100" spc="-5" dirty="0">
                <a:solidFill>
                  <a:srgbClr val="1F2A44"/>
                </a:solidFill>
                <a:latin typeface="Arial MT"/>
                <a:cs typeface="Arial MT"/>
              </a:rPr>
              <a:t>variation </a:t>
            </a:r>
            <a:r>
              <a:rPr sz="2100" dirty="0">
                <a:solidFill>
                  <a:srgbClr val="1F2A44"/>
                </a:solidFill>
                <a:latin typeface="Arial MT"/>
                <a:cs typeface="Arial MT"/>
              </a:rPr>
              <a:t> </a:t>
            </a:r>
            <a:r>
              <a:rPr sz="2100" spc="-5" dirty="0">
                <a:solidFill>
                  <a:srgbClr val="1F2A44"/>
                </a:solidFill>
                <a:latin typeface="Arial MT"/>
                <a:cs typeface="Arial MT"/>
              </a:rPr>
              <a:t>of values from physical and economic security </a:t>
            </a:r>
            <a:r>
              <a:rPr sz="2100" dirty="0">
                <a:solidFill>
                  <a:srgbClr val="1F2A44"/>
                </a:solidFill>
                <a:latin typeface="Arial MT"/>
                <a:cs typeface="Arial MT"/>
              </a:rPr>
              <a:t>to </a:t>
            </a:r>
            <a:r>
              <a:rPr sz="2100" spc="-5" dirty="0">
                <a:solidFill>
                  <a:srgbClr val="1F2A44"/>
                </a:solidFill>
                <a:latin typeface="Arial MT"/>
                <a:cs typeface="Arial MT"/>
              </a:rPr>
              <a:t>more pronounced expression </a:t>
            </a:r>
            <a:r>
              <a:rPr sz="2100" spc="-10" dirty="0">
                <a:solidFill>
                  <a:srgbClr val="1F2A44"/>
                </a:solidFill>
                <a:latin typeface="Arial MT"/>
                <a:cs typeface="Arial MT"/>
              </a:rPr>
              <a:t>of </a:t>
            </a:r>
            <a:r>
              <a:rPr sz="2100" spc="-5" dirty="0">
                <a:solidFill>
                  <a:srgbClr val="1F2A44"/>
                </a:solidFill>
                <a:latin typeface="Arial MT"/>
                <a:cs typeface="Arial MT"/>
              </a:rPr>
              <a:t> growth needs, concerning</a:t>
            </a:r>
            <a:r>
              <a:rPr sz="2100" spc="-20" dirty="0">
                <a:solidFill>
                  <a:srgbClr val="1F2A44"/>
                </a:solidFill>
                <a:latin typeface="Arial MT"/>
                <a:cs typeface="Arial MT"/>
              </a:rPr>
              <a:t> </a:t>
            </a:r>
            <a:r>
              <a:rPr sz="2100" spc="-5" dirty="0">
                <a:solidFill>
                  <a:srgbClr val="1F2A44"/>
                </a:solidFill>
                <a:latin typeface="Arial MT"/>
                <a:cs typeface="Arial MT"/>
              </a:rPr>
              <a:t>personal wellbeing.</a:t>
            </a:r>
            <a:endParaRPr sz="2100" dirty="0">
              <a:latin typeface="Arial MT"/>
              <a:cs typeface="Arial MT"/>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36519" y="550363"/>
            <a:ext cx="6062345" cy="750847"/>
          </a:xfrm>
          <a:prstGeom prst="rect">
            <a:avLst/>
          </a:prstGeom>
        </p:spPr>
        <p:txBody>
          <a:bodyPr vert="horz" wrap="square" lIns="0" tIns="12065" rIns="0" bIns="0" rtlCol="0">
            <a:spAutoFit/>
          </a:bodyPr>
          <a:lstStyle/>
          <a:p>
            <a:pPr marL="12700">
              <a:lnSpc>
                <a:spcPct val="100000"/>
              </a:lnSpc>
              <a:spcBef>
                <a:spcPts val="95"/>
              </a:spcBef>
            </a:pPr>
            <a:r>
              <a:rPr spc="-5" dirty="0"/>
              <a:t>Mapping</a:t>
            </a:r>
            <a:r>
              <a:rPr spc="-35" dirty="0"/>
              <a:t> </a:t>
            </a:r>
            <a:r>
              <a:rPr spc="-5" dirty="0"/>
              <a:t>the</a:t>
            </a:r>
            <a:r>
              <a:rPr spc="-30" dirty="0"/>
              <a:t> </a:t>
            </a:r>
            <a:r>
              <a:rPr spc="-5" dirty="0"/>
              <a:t>Differences</a:t>
            </a:r>
          </a:p>
        </p:txBody>
      </p:sp>
      <p:sp>
        <p:nvSpPr>
          <p:cNvPr id="3" name="object 3"/>
          <p:cNvSpPr txBox="1"/>
          <p:nvPr/>
        </p:nvSpPr>
        <p:spPr>
          <a:xfrm>
            <a:off x="916939" y="1819021"/>
            <a:ext cx="10357485" cy="1625600"/>
          </a:xfrm>
          <a:prstGeom prst="rect">
            <a:avLst/>
          </a:prstGeom>
        </p:spPr>
        <p:txBody>
          <a:bodyPr vert="horz" wrap="square" lIns="0" tIns="48260" rIns="0" bIns="0" rtlCol="0">
            <a:spAutoFit/>
          </a:bodyPr>
          <a:lstStyle/>
          <a:p>
            <a:pPr marL="240665" marR="5080" indent="-228600" algn="just">
              <a:lnSpc>
                <a:spcPts val="2270"/>
              </a:lnSpc>
              <a:spcBef>
                <a:spcPts val="380"/>
              </a:spcBef>
              <a:buChar char="•"/>
              <a:tabLst>
                <a:tab pos="241300" algn="l"/>
              </a:tabLst>
            </a:pPr>
            <a:r>
              <a:rPr sz="2100" spc="-5" dirty="0">
                <a:solidFill>
                  <a:srgbClr val="1F2A44"/>
                </a:solidFill>
                <a:latin typeface="Arial MT"/>
                <a:cs typeface="Arial MT"/>
              </a:rPr>
              <a:t>Through</a:t>
            </a:r>
            <a:r>
              <a:rPr sz="2100" dirty="0">
                <a:solidFill>
                  <a:srgbClr val="1F2A44"/>
                </a:solidFill>
                <a:latin typeface="Arial MT"/>
                <a:cs typeface="Arial MT"/>
              </a:rPr>
              <a:t> </a:t>
            </a:r>
            <a:r>
              <a:rPr sz="2100" spc="-5" dirty="0">
                <a:solidFill>
                  <a:srgbClr val="1F2A44"/>
                </a:solidFill>
                <a:latin typeface="Arial MT"/>
                <a:cs typeface="Arial MT"/>
              </a:rPr>
              <a:t>data</a:t>
            </a:r>
            <a:r>
              <a:rPr sz="2100" dirty="0">
                <a:solidFill>
                  <a:srgbClr val="1F2A44"/>
                </a:solidFill>
                <a:latin typeface="Arial MT"/>
                <a:cs typeface="Arial MT"/>
              </a:rPr>
              <a:t> </a:t>
            </a:r>
            <a:r>
              <a:rPr sz="2100" spc="-5" dirty="0">
                <a:solidFill>
                  <a:srgbClr val="1F2A44"/>
                </a:solidFill>
                <a:latin typeface="Arial MT"/>
                <a:cs typeface="Arial MT"/>
              </a:rPr>
              <a:t>from</a:t>
            </a:r>
            <a:r>
              <a:rPr sz="2100" dirty="0">
                <a:solidFill>
                  <a:srgbClr val="1F2A44"/>
                </a:solidFill>
                <a:latin typeface="Arial MT"/>
                <a:cs typeface="Arial MT"/>
              </a:rPr>
              <a:t> six</a:t>
            </a:r>
            <a:r>
              <a:rPr sz="2100" spc="5" dirty="0">
                <a:solidFill>
                  <a:srgbClr val="1F2A44"/>
                </a:solidFill>
                <a:latin typeface="Arial MT"/>
                <a:cs typeface="Arial MT"/>
              </a:rPr>
              <a:t> </a:t>
            </a:r>
            <a:r>
              <a:rPr sz="2100" spc="-5" dirty="0">
                <a:solidFill>
                  <a:srgbClr val="1F2A44"/>
                </a:solidFill>
                <a:latin typeface="Arial MT"/>
                <a:cs typeface="Arial MT"/>
              </a:rPr>
              <a:t>survey</a:t>
            </a:r>
            <a:r>
              <a:rPr sz="2100" dirty="0">
                <a:solidFill>
                  <a:srgbClr val="1F2A44"/>
                </a:solidFill>
                <a:latin typeface="Arial MT"/>
                <a:cs typeface="Arial MT"/>
              </a:rPr>
              <a:t> </a:t>
            </a:r>
            <a:r>
              <a:rPr sz="2100" spc="-5" dirty="0">
                <a:solidFill>
                  <a:srgbClr val="1F2A44"/>
                </a:solidFill>
                <a:latin typeface="Arial MT"/>
                <a:cs typeface="Arial MT"/>
              </a:rPr>
              <a:t>waves</a:t>
            </a:r>
            <a:r>
              <a:rPr sz="2100" dirty="0">
                <a:solidFill>
                  <a:srgbClr val="1F2A44"/>
                </a:solidFill>
                <a:latin typeface="Arial MT"/>
                <a:cs typeface="Arial MT"/>
              </a:rPr>
              <a:t> </a:t>
            </a:r>
            <a:r>
              <a:rPr sz="2100" spc="-5" dirty="0">
                <a:solidFill>
                  <a:srgbClr val="1F2A44"/>
                </a:solidFill>
                <a:latin typeface="Arial MT"/>
                <a:cs typeface="Arial MT"/>
              </a:rPr>
              <a:t>between</a:t>
            </a:r>
            <a:r>
              <a:rPr sz="2100" dirty="0">
                <a:solidFill>
                  <a:srgbClr val="1F2A44"/>
                </a:solidFill>
                <a:latin typeface="Arial MT"/>
                <a:cs typeface="Arial MT"/>
              </a:rPr>
              <a:t> </a:t>
            </a:r>
            <a:r>
              <a:rPr sz="2100" spc="-5" dirty="0">
                <a:solidFill>
                  <a:srgbClr val="1F2A44"/>
                </a:solidFill>
                <a:latin typeface="Arial MT"/>
                <a:cs typeface="Arial MT"/>
              </a:rPr>
              <a:t>1981</a:t>
            </a:r>
            <a:r>
              <a:rPr sz="2100" dirty="0">
                <a:solidFill>
                  <a:srgbClr val="1F2A44"/>
                </a:solidFill>
                <a:latin typeface="Arial MT"/>
                <a:cs typeface="Arial MT"/>
              </a:rPr>
              <a:t> to</a:t>
            </a:r>
            <a:r>
              <a:rPr sz="2100" spc="5" dirty="0">
                <a:solidFill>
                  <a:srgbClr val="1F2A44"/>
                </a:solidFill>
                <a:latin typeface="Arial MT"/>
                <a:cs typeface="Arial MT"/>
              </a:rPr>
              <a:t> </a:t>
            </a:r>
            <a:r>
              <a:rPr sz="2100" spc="-10" dirty="0">
                <a:solidFill>
                  <a:srgbClr val="1F2A44"/>
                </a:solidFill>
                <a:latin typeface="Arial MT"/>
                <a:cs typeface="Arial MT"/>
              </a:rPr>
              <a:t>2014,</a:t>
            </a:r>
            <a:r>
              <a:rPr sz="2100" spc="-5" dirty="0">
                <a:solidFill>
                  <a:srgbClr val="1F2A44"/>
                </a:solidFill>
                <a:latin typeface="Arial MT"/>
                <a:cs typeface="Arial MT"/>
              </a:rPr>
              <a:t> The</a:t>
            </a:r>
            <a:r>
              <a:rPr sz="2100" dirty="0">
                <a:solidFill>
                  <a:srgbClr val="1F2A44"/>
                </a:solidFill>
                <a:latin typeface="Arial MT"/>
                <a:cs typeface="Arial MT"/>
              </a:rPr>
              <a:t> </a:t>
            </a:r>
            <a:r>
              <a:rPr sz="2100" spc="-15" dirty="0">
                <a:solidFill>
                  <a:srgbClr val="1F2A44"/>
                </a:solidFill>
                <a:latin typeface="Arial MT"/>
                <a:cs typeface="Arial MT"/>
              </a:rPr>
              <a:t>World</a:t>
            </a:r>
            <a:r>
              <a:rPr sz="2100" spc="-10" dirty="0">
                <a:solidFill>
                  <a:srgbClr val="1F2A44"/>
                </a:solidFill>
                <a:latin typeface="Arial MT"/>
                <a:cs typeface="Arial MT"/>
              </a:rPr>
              <a:t> </a:t>
            </a:r>
            <a:r>
              <a:rPr sz="2100" spc="-35" dirty="0">
                <a:solidFill>
                  <a:srgbClr val="1F2A44"/>
                </a:solidFill>
                <a:latin typeface="Arial MT"/>
                <a:cs typeface="Arial MT"/>
              </a:rPr>
              <a:t>Values </a:t>
            </a:r>
            <a:r>
              <a:rPr sz="2100" spc="-570" dirty="0">
                <a:solidFill>
                  <a:srgbClr val="1F2A44"/>
                </a:solidFill>
                <a:latin typeface="Arial MT"/>
                <a:cs typeface="Arial MT"/>
              </a:rPr>
              <a:t> </a:t>
            </a:r>
            <a:r>
              <a:rPr sz="2100" spc="-5" dirty="0">
                <a:solidFill>
                  <a:srgbClr val="1F2A44"/>
                </a:solidFill>
                <a:latin typeface="Arial MT"/>
                <a:cs typeface="Arial MT"/>
              </a:rPr>
              <a:t>Surveys,</a:t>
            </a:r>
            <a:r>
              <a:rPr sz="2100" spc="340" dirty="0">
                <a:solidFill>
                  <a:srgbClr val="1F2A44"/>
                </a:solidFill>
                <a:latin typeface="Arial MT"/>
                <a:cs typeface="Arial MT"/>
              </a:rPr>
              <a:t> </a:t>
            </a:r>
            <a:r>
              <a:rPr sz="2100" spc="-5" dirty="0">
                <a:solidFill>
                  <a:srgbClr val="1F2A44"/>
                </a:solidFill>
                <a:latin typeface="Arial MT"/>
                <a:cs typeface="Arial MT"/>
              </a:rPr>
              <a:t>accessible</a:t>
            </a:r>
            <a:r>
              <a:rPr sz="2100" spc="330" dirty="0">
                <a:solidFill>
                  <a:srgbClr val="1F2A44"/>
                </a:solidFill>
                <a:latin typeface="Arial MT"/>
                <a:cs typeface="Arial MT"/>
              </a:rPr>
              <a:t> </a:t>
            </a:r>
            <a:r>
              <a:rPr sz="2100" spc="-5" dirty="0">
                <a:solidFill>
                  <a:srgbClr val="1F2A44"/>
                </a:solidFill>
                <a:latin typeface="Arial MT"/>
                <a:cs typeface="Arial MT"/>
              </a:rPr>
              <a:t>at</a:t>
            </a:r>
            <a:r>
              <a:rPr sz="2100" spc="320" dirty="0">
                <a:solidFill>
                  <a:srgbClr val="1F2A44"/>
                </a:solidFill>
                <a:latin typeface="Arial MT"/>
                <a:cs typeface="Arial MT"/>
              </a:rPr>
              <a:t> </a:t>
            </a:r>
            <a:r>
              <a:rPr sz="2100" spc="-15" dirty="0">
                <a:solidFill>
                  <a:srgbClr val="1F2A44"/>
                </a:solidFill>
                <a:latin typeface="Arial MT"/>
                <a:cs typeface="Arial MT"/>
                <a:hlinkClick r:id="rId2"/>
              </a:rPr>
              <a:t>http://www.worldvaluessurvey.org/,</a:t>
            </a:r>
            <a:r>
              <a:rPr sz="2100" spc="340" dirty="0">
                <a:solidFill>
                  <a:srgbClr val="1F2A44"/>
                </a:solidFill>
                <a:latin typeface="Arial MT"/>
                <a:cs typeface="Arial MT"/>
              </a:rPr>
              <a:t> </a:t>
            </a:r>
            <a:r>
              <a:rPr sz="2100" spc="-5" dirty="0">
                <a:solidFill>
                  <a:srgbClr val="1F2A44"/>
                </a:solidFill>
                <a:latin typeface="Arial MT"/>
                <a:cs typeface="Arial MT"/>
              </a:rPr>
              <a:t>provides</a:t>
            </a:r>
            <a:r>
              <a:rPr sz="2100" spc="345" dirty="0">
                <a:solidFill>
                  <a:srgbClr val="1F2A44"/>
                </a:solidFill>
                <a:latin typeface="Arial MT"/>
                <a:cs typeface="Arial MT"/>
              </a:rPr>
              <a:t> </a:t>
            </a:r>
            <a:r>
              <a:rPr sz="2100" spc="-5" dirty="0">
                <a:solidFill>
                  <a:srgbClr val="1F2A44"/>
                </a:solidFill>
                <a:latin typeface="Arial MT"/>
                <a:cs typeface="Arial MT"/>
              </a:rPr>
              <a:t>a</a:t>
            </a:r>
            <a:r>
              <a:rPr sz="2100" spc="315" dirty="0">
                <a:solidFill>
                  <a:srgbClr val="1F2A44"/>
                </a:solidFill>
                <a:latin typeface="Arial MT"/>
                <a:cs typeface="Arial MT"/>
              </a:rPr>
              <a:t> </a:t>
            </a:r>
            <a:r>
              <a:rPr sz="2100" spc="-10" dirty="0">
                <a:solidFill>
                  <a:srgbClr val="1F2A44"/>
                </a:solidFill>
                <a:latin typeface="Arial MT"/>
                <a:cs typeface="Arial MT"/>
              </a:rPr>
              <a:t>global</a:t>
            </a:r>
            <a:r>
              <a:rPr sz="2100" spc="335" dirty="0">
                <a:solidFill>
                  <a:srgbClr val="1F2A44"/>
                </a:solidFill>
                <a:latin typeface="Arial MT"/>
                <a:cs typeface="Arial MT"/>
              </a:rPr>
              <a:t> </a:t>
            </a:r>
            <a:r>
              <a:rPr sz="2100" spc="-10" dirty="0">
                <a:solidFill>
                  <a:srgbClr val="1F2A44"/>
                </a:solidFill>
                <a:latin typeface="Arial MT"/>
                <a:cs typeface="Arial MT"/>
              </a:rPr>
              <a:t>map</a:t>
            </a:r>
            <a:r>
              <a:rPr sz="2100" spc="335" dirty="0">
                <a:solidFill>
                  <a:srgbClr val="1F2A44"/>
                </a:solidFill>
                <a:latin typeface="Arial MT"/>
                <a:cs typeface="Arial MT"/>
              </a:rPr>
              <a:t> </a:t>
            </a:r>
            <a:r>
              <a:rPr sz="2100" spc="-5" dirty="0">
                <a:solidFill>
                  <a:srgbClr val="1F2A44"/>
                </a:solidFill>
                <a:latin typeface="Arial MT"/>
                <a:cs typeface="Arial MT"/>
              </a:rPr>
              <a:t>of </a:t>
            </a:r>
            <a:r>
              <a:rPr sz="2100" spc="-570" dirty="0">
                <a:solidFill>
                  <a:srgbClr val="1F2A44"/>
                </a:solidFill>
                <a:latin typeface="Arial MT"/>
                <a:cs typeface="Arial MT"/>
              </a:rPr>
              <a:t> </a:t>
            </a:r>
            <a:r>
              <a:rPr sz="2100" spc="-5" dirty="0">
                <a:solidFill>
                  <a:srgbClr val="1F2A44"/>
                </a:solidFill>
                <a:latin typeface="Arial MT"/>
                <a:cs typeface="Arial MT"/>
              </a:rPr>
              <a:t>the</a:t>
            </a:r>
            <a:r>
              <a:rPr sz="2100" dirty="0">
                <a:solidFill>
                  <a:srgbClr val="1F2A44"/>
                </a:solidFill>
                <a:latin typeface="Arial MT"/>
                <a:cs typeface="Arial MT"/>
              </a:rPr>
              <a:t> </a:t>
            </a:r>
            <a:r>
              <a:rPr sz="2100" spc="-5" dirty="0">
                <a:solidFill>
                  <a:srgbClr val="1F2A44"/>
                </a:solidFill>
                <a:latin typeface="Arial MT"/>
                <a:cs typeface="Arial MT"/>
              </a:rPr>
              <a:t>world</a:t>
            </a:r>
            <a:r>
              <a:rPr sz="2100" spc="-10" dirty="0">
                <a:solidFill>
                  <a:srgbClr val="1F2A44"/>
                </a:solidFill>
                <a:latin typeface="Arial MT"/>
                <a:cs typeface="Arial MT"/>
              </a:rPr>
              <a:t> </a:t>
            </a:r>
            <a:r>
              <a:rPr sz="2100" spc="-5" dirty="0">
                <a:solidFill>
                  <a:srgbClr val="1F2A44"/>
                </a:solidFill>
                <a:latin typeface="Arial MT"/>
                <a:cs typeface="Arial MT"/>
              </a:rPr>
              <a:t>societies</a:t>
            </a:r>
            <a:r>
              <a:rPr sz="2100" spc="-25" dirty="0">
                <a:solidFill>
                  <a:srgbClr val="1F2A44"/>
                </a:solidFill>
                <a:latin typeface="Arial MT"/>
                <a:cs typeface="Arial MT"/>
              </a:rPr>
              <a:t> </a:t>
            </a:r>
            <a:r>
              <a:rPr sz="2100" spc="-5" dirty="0">
                <a:solidFill>
                  <a:srgbClr val="1F2A44"/>
                </a:solidFill>
                <a:latin typeface="Arial MT"/>
                <a:cs typeface="Arial MT"/>
              </a:rPr>
              <a:t>according</a:t>
            </a:r>
            <a:r>
              <a:rPr sz="2100" spc="-10" dirty="0">
                <a:solidFill>
                  <a:srgbClr val="1F2A44"/>
                </a:solidFill>
                <a:latin typeface="Arial MT"/>
                <a:cs typeface="Arial MT"/>
              </a:rPr>
              <a:t> </a:t>
            </a:r>
            <a:r>
              <a:rPr sz="2100" dirty="0">
                <a:solidFill>
                  <a:srgbClr val="1F2A44"/>
                </a:solidFill>
                <a:latin typeface="Arial MT"/>
                <a:cs typeface="Arial MT"/>
              </a:rPr>
              <a:t>to</a:t>
            </a:r>
            <a:r>
              <a:rPr sz="2100" spc="-15" dirty="0">
                <a:solidFill>
                  <a:srgbClr val="1F2A44"/>
                </a:solidFill>
                <a:latin typeface="Arial MT"/>
                <a:cs typeface="Arial MT"/>
              </a:rPr>
              <a:t> </a:t>
            </a:r>
            <a:r>
              <a:rPr sz="2100" spc="-5" dirty="0">
                <a:solidFill>
                  <a:srgbClr val="1F2A44"/>
                </a:solidFill>
                <a:latin typeface="Arial MT"/>
                <a:cs typeface="Arial MT"/>
              </a:rPr>
              <a:t>the</a:t>
            </a:r>
            <a:r>
              <a:rPr sz="2100" dirty="0">
                <a:solidFill>
                  <a:srgbClr val="1F2A44"/>
                </a:solidFill>
                <a:latin typeface="Arial MT"/>
                <a:cs typeface="Arial MT"/>
              </a:rPr>
              <a:t> </a:t>
            </a:r>
            <a:r>
              <a:rPr sz="2100" spc="-5" dirty="0">
                <a:solidFill>
                  <a:srgbClr val="1F2A44"/>
                </a:solidFill>
                <a:latin typeface="Arial MT"/>
                <a:cs typeface="Arial MT"/>
              </a:rPr>
              <a:t>two</a:t>
            </a:r>
            <a:r>
              <a:rPr sz="2100" dirty="0">
                <a:solidFill>
                  <a:srgbClr val="1F2A44"/>
                </a:solidFill>
                <a:latin typeface="Arial MT"/>
                <a:cs typeface="Arial MT"/>
              </a:rPr>
              <a:t> </a:t>
            </a:r>
            <a:r>
              <a:rPr sz="2100" spc="-5" dirty="0">
                <a:solidFill>
                  <a:srgbClr val="1F2A44"/>
                </a:solidFill>
                <a:latin typeface="Arial MT"/>
                <a:cs typeface="Arial MT"/>
              </a:rPr>
              <a:t>dimensions.</a:t>
            </a:r>
            <a:endParaRPr sz="2100" dirty="0">
              <a:latin typeface="Arial MT"/>
              <a:cs typeface="Arial MT"/>
            </a:endParaRPr>
          </a:p>
          <a:p>
            <a:pPr marL="241300" marR="5715" indent="-228600" algn="just">
              <a:lnSpc>
                <a:spcPts val="2270"/>
              </a:lnSpc>
              <a:spcBef>
                <a:spcPts val="1005"/>
              </a:spcBef>
              <a:buChar char="•"/>
              <a:tabLst>
                <a:tab pos="241300" algn="l"/>
              </a:tabLst>
            </a:pPr>
            <a:r>
              <a:rPr sz="2100" spc="-5" dirty="0">
                <a:solidFill>
                  <a:srgbClr val="1F2A44"/>
                </a:solidFill>
                <a:latin typeface="Arial MT"/>
                <a:cs typeface="Arial MT"/>
              </a:rPr>
              <a:t>The</a:t>
            </a:r>
            <a:r>
              <a:rPr sz="2100" spc="385" dirty="0">
                <a:solidFill>
                  <a:srgbClr val="1F2A44"/>
                </a:solidFill>
                <a:latin typeface="Arial MT"/>
                <a:cs typeface="Arial MT"/>
              </a:rPr>
              <a:t> </a:t>
            </a:r>
            <a:r>
              <a:rPr sz="2100" spc="-5" dirty="0">
                <a:solidFill>
                  <a:srgbClr val="1F2A44"/>
                </a:solidFill>
                <a:latin typeface="Arial MT"/>
                <a:cs typeface="Arial MT"/>
              </a:rPr>
              <a:t>vertical</a:t>
            </a:r>
            <a:r>
              <a:rPr sz="2100" spc="395" dirty="0">
                <a:solidFill>
                  <a:srgbClr val="1F2A44"/>
                </a:solidFill>
                <a:latin typeface="Arial MT"/>
                <a:cs typeface="Arial MT"/>
              </a:rPr>
              <a:t> </a:t>
            </a:r>
            <a:r>
              <a:rPr sz="2100" spc="-5" dirty="0">
                <a:solidFill>
                  <a:srgbClr val="1F2A44"/>
                </a:solidFill>
                <a:latin typeface="Arial MT"/>
                <a:cs typeface="Arial MT"/>
              </a:rPr>
              <a:t>axis</a:t>
            </a:r>
            <a:r>
              <a:rPr sz="2100" spc="400" dirty="0">
                <a:solidFill>
                  <a:srgbClr val="1F2A44"/>
                </a:solidFill>
                <a:latin typeface="Arial MT"/>
                <a:cs typeface="Arial MT"/>
              </a:rPr>
              <a:t> </a:t>
            </a:r>
            <a:r>
              <a:rPr sz="2100" spc="-5" dirty="0">
                <a:solidFill>
                  <a:srgbClr val="1F2A44"/>
                </a:solidFill>
                <a:latin typeface="Arial MT"/>
                <a:cs typeface="Arial MT"/>
              </a:rPr>
              <a:t>reflects</a:t>
            </a:r>
            <a:r>
              <a:rPr sz="2100" spc="390" dirty="0">
                <a:solidFill>
                  <a:srgbClr val="1F2A44"/>
                </a:solidFill>
                <a:latin typeface="Arial MT"/>
                <a:cs typeface="Arial MT"/>
              </a:rPr>
              <a:t> </a:t>
            </a:r>
            <a:r>
              <a:rPr sz="2100" spc="-5" dirty="0">
                <a:solidFill>
                  <a:srgbClr val="1F2A44"/>
                </a:solidFill>
                <a:latin typeface="Arial MT"/>
                <a:cs typeface="Arial MT"/>
              </a:rPr>
              <a:t>the</a:t>
            </a:r>
            <a:r>
              <a:rPr sz="2100" spc="390" dirty="0">
                <a:solidFill>
                  <a:srgbClr val="1F2A44"/>
                </a:solidFill>
                <a:latin typeface="Arial MT"/>
                <a:cs typeface="Arial MT"/>
              </a:rPr>
              <a:t> </a:t>
            </a:r>
            <a:r>
              <a:rPr sz="2100" spc="-5" dirty="0">
                <a:solidFill>
                  <a:srgbClr val="1F2A44"/>
                </a:solidFill>
                <a:latin typeface="Arial MT"/>
                <a:cs typeface="Arial MT"/>
              </a:rPr>
              <a:t>movement</a:t>
            </a:r>
            <a:r>
              <a:rPr sz="2100" spc="400" dirty="0">
                <a:solidFill>
                  <a:srgbClr val="1F2A44"/>
                </a:solidFill>
                <a:latin typeface="Arial MT"/>
                <a:cs typeface="Arial MT"/>
              </a:rPr>
              <a:t> </a:t>
            </a:r>
            <a:r>
              <a:rPr sz="2100" spc="-5" dirty="0">
                <a:solidFill>
                  <a:srgbClr val="1F2A44"/>
                </a:solidFill>
                <a:latin typeface="Arial MT"/>
                <a:cs typeface="Arial MT"/>
              </a:rPr>
              <a:t>from</a:t>
            </a:r>
            <a:r>
              <a:rPr sz="2100" spc="395" dirty="0">
                <a:solidFill>
                  <a:srgbClr val="1F2A44"/>
                </a:solidFill>
                <a:latin typeface="Arial MT"/>
                <a:cs typeface="Arial MT"/>
              </a:rPr>
              <a:t> </a:t>
            </a:r>
            <a:r>
              <a:rPr sz="2100" spc="-15" dirty="0">
                <a:solidFill>
                  <a:srgbClr val="1F2A44"/>
                </a:solidFill>
                <a:latin typeface="Arial MT"/>
                <a:cs typeface="Arial MT"/>
              </a:rPr>
              <a:t>Traditional</a:t>
            </a:r>
            <a:r>
              <a:rPr sz="2100" spc="395" dirty="0">
                <a:solidFill>
                  <a:srgbClr val="1F2A44"/>
                </a:solidFill>
                <a:latin typeface="Arial MT"/>
                <a:cs typeface="Arial MT"/>
              </a:rPr>
              <a:t> </a:t>
            </a:r>
            <a:r>
              <a:rPr sz="2100" dirty="0">
                <a:solidFill>
                  <a:srgbClr val="1F2A44"/>
                </a:solidFill>
                <a:latin typeface="Arial MT"/>
                <a:cs typeface="Arial MT"/>
              </a:rPr>
              <a:t>to</a:t>
            </a:r>
            <a:r>
              <a:rPr sz="2100" spc="390" dirty="0">
                <a:solidFill>
                  <a:srgbClr val="1F2A44"/>
                </a:solidFill>
                <a:latin typeface="Arial MT"/>
                <a:cs typeface="Arial MT"/>
              </a:rPr>
              <a:t> </a:t>
            </a:r>
            <a:r>
              <a:rPr sz="2100" spc="-5" dirty="0">
                <a:solidFill>
                  <a:srgbClr val="1F2A44"/>
                </a:solidFill>
                <a:latin typeface="Arial MT"/>
                <a:cs typeface="Arial MT"/>
              </a:rPr>
              <a:t>Secular-rational</a:t>
            </a:r>
            <a:r>
              <a:rPr sz="2100" spc="395" dirty="0">
                <a:solidFill>
                  <a:srgbClr val="1F2A44"/>
                </a:solidFill>
                <a:latin typeface="Arial MT"/>
                <a:cs typeface="Arial MT"/>
              </a:rPr>
              <a:t> </a:t>
            </a:r>
            <a:r>
              <a:rPr sz="2100" spc="-10" dirty="0">
                <a:solidFill>
                  <a:srgbClr val="1F2A44"/>
                </a:solidFill>
                <a:latin typeface="Arial MT"/>
                <a:cs typeface="Arial MT"/>
              </a:rPr>
              <a:t>values </a:t>
            </a:r>
            <a:r>
              <a:rPr sz="2100" spc="-570" dirty="0">
                <a:solidFill>
                  <a:srgbClr val="1F2A44"/>
                </a:solidFill>
                <a:latin typeface="Arial MT"/>
                <a:cs typeface="Arial MT"/>
              </a:rPr>
              <a:t> </a:t>
            </a:r>
            <a:r>
              <a:rPr sz="2100" spc="-5" dirty="0">
                <a:solidFill>
                  <a:srgbClr val="1F2A44"/>
                </a:solidFill>
                <a:latin typeface="Arial MT"/>
                <a:cs typeface="Arial MT"/>
              </a:rPr>
              <a:t>and</a:t>
            </a:r>
            <a:r>
              <a:rPr sz="2100" dirty="0">
                <a:solidFill>
                  <a:srgbClr val="1F2A44"/>
                </a:solidFill>
                <a:latin typeface="Arial MT"/>
                <a:cs typeface="Arial MT"/>
              </a:rPr>
              <a:t> </a:t>
            </a:r>
            <a:r>
              <a:rPr sz="2100" spc="-5" dirty="0">
                <a:solidFill>
                  <a:srgbClr val="1F2A44"/>
                </a:solidFill>
                <a:latin typeface="Arial MT"/>
                <a:cs typeface="Arial MT"/>
              </a:rPr>
              <a:t>the</a:t>
            </a:r>
            <a:r>
              <a:rPr sz="2100" spc="-10" dirty="0">
                <a:solidFill>
                  <a:srgbClr val="1F2A44"/>
                </a:solidFill>
                <a:latin typeface="Arial MT"/>
                <a:cs typeface="Arial MT"/>
              </a:rPr>
              <a:t> </a:t>
            </a:r>
            <a:r>
              <a:rPr sz="2100" spc="-5" dirty="0">
                <a:solidFill>
                  <a:srgbClr val="1F2A44"/>
                </a:solidFill>
                <a:latin typeface="Arial MT"/>
                <a:cs typeface="Arial MT"/>
              </a:rPr>
              <a:t>horizontal</a:t>
            </a:r>
            <a:r>
              <a:rPr sz="2100" spc="-15" dirty="0">
                <a:solidFill>
                  <a:srgbClr val="1F2A44"/>
                </a:solidFill>
                <a:latin typeface="Arial MT"/>
                <a:cs typeface="Arial MT"/>
              </a:rPr>
              <a:t> </a:t>
            </a:r>
            <a:r>
              <a:rPr sz="2100" spc="-5" dirty="0">
                <a:solidFill>
                  <a:srgbClr val="1F2A44"/>
                </a:solidFill>
                <a:latin typeface="Arial MT"/>
                <a:cs typeface="Arial MT"/>
              </a:rPr>
              <a:t>axis</a:t>
            </a:r>
            <a:r>
              <a:rPr sz="2100" spc="15" dirty="0">
                <a:solidFill>
                  <a:srgbClr val="1F2A44"/>
                </a:solidFill>
                <a:latin typeface="Arial MT"/>
                <a:cs typeface="Arial MT"/>
              </a:rPr>
              <a:t> </a:t>
            </a:r>
            <a:r>
              <a:rPr sz="2100" spc="-5" dirty="0">
                <a:solidFill>
                  <a:srgbClr val="1F2A44"/>
                </a:solidFill>
                <a:latin typeface="Arial MT"/>
                <a:cs typeface="Arial MT"/>
              </a:rPr>
              <a:t>shows</a:t>
            </a:r>
            <a:r>
              <a:rPr sz="2100" spc="5" dirty="0">
                <a:solidFill>
                  <a:srgbClr val="1F2A44"/>
                </a:solidFill>
                <a:latin typeface="Arial MT"/>
                <a:cs typeface="Arial MT"/>
              </a:rPr>
              <a:t> </a:t>
            </a:r>
            <a:r>
              <a:rPr sz="2100" spc="-5" dirty="0">
                <a:solidFill>
                  <a:srgbClr val="1F2A44"/>
                </a:solidFill>
                <a:latin typeface="Arial MT"/>
                <a:cs typeface="Arial MT"/>
              </a:rPr>
              <a:t>the</a:t>
            </a:r>
            <a:r>
              <a:rPr sz="2100" spc="-15" dirty="0">
                <a:solidFill>
                  <a:srgbClr val="1F2A44"/>
                </a:solidFill>
                <a:latin typeface="Arial MT"/>
                <a:cs typeface="Arial MT"/>
              </a:rPr>
              <a:t> </a:t>
            </a:r>
            <a:r>
              <a:rPr sz="2100" spc="-5" dirty="0">
                <a:solidFill>
                  <a:srgbClr val="1F2A44"/>
                </a:solidFill>
                <a:latin typeface="Arial MT"/>
                <a:cs typeface="Arial MT"/>
              </a:rPr>
              <a:t>change from</a:t>
            </a:r>
            <a:r>
              <a:rPr sz="2100" spc="10" dirty="0">
                <a:solidFill>
                  <a:srgbClr val="1F2A44"/>
                </a:solidFill>
                <a:latin typeface="Arial MT"/>
                <a:cs typeface="Arial MT"/>
              </a:rPr>
              <a:t> </a:t>
            </a:r>
            <a:r>
              <a:rPr sz="2100" spc="-5" dirty="0">
                <a:solidFill>
                  <a:srgbClr val="1F2A44"/>
                </a:solidFill>
                <a:latin typeface="Arial MT"/>
                <a:cs typeface="Arial MT"/>
              </a:rPr>
              <a:t>Survival</a:t>
            </a:r>
            <a:r>
              <a:rPr sz="2100" spc="5" dirty="0">
                <a:solidFill>
                  <a:srgbClr val="1F2A44"/>
                </a:solidFill>
                <a:latin typeface="Arial MT"/>
                <a:cs typeface="Arial MT"/>
              </a:rPr>
              <a:t> </a:t>
            </a:r>
            <a:r>
              <a:rPr sz="2100" dirty="0">
                <a:solidFill>
                  <a:srgbClr val="1F2A44"/>
                </a:solidFill>
                <a:latin typeface="Arial MT"/>
                <a:cs typeface="Arial MT"/>
              </a:rPr>
              <a:t>to</a:t>
            </a:r>
            <a:r>
              <a:rPr sz="2100" spc="5" dirty="0">
                <a:solidFill>
                  <a:srgbClr val="1F2A44"/>
                </a:solidFill>
                <a:latin typeface="Arial MT"/>
                <a:cs typeface="Arial MT"/>
              </a:rPr>
              <a:t> </a:t>
            </a:r>
            <a:r>
              <a:rPr sz="2100" spc="-5" dirty="0">
                <a:solidFill>
                  <a:srgbClr val="1F2A44"/>
                </a:solidFill>
                <a:latin typeface="Arial MT"/>
                <a:cs typeface="Arial MT"/>
              </a:rPr>
              <a:t>Self-expressional</a:t>
            </a:r>
            <a:r>
              <a:rPr sz="2100" spc="-20" dirty="0">
                <a:solidFill>
                  <a:srgbClr val="1F2A44"/>
                </a:solidFill>
                <a:latin typeface="Arial MT"/>
                <a:cs typeface="Arial MT"/>
              </a:rPr>
              <a:t> </a:t>
            </a:r>
            <a:r>
              <a:rPr sz="2100" spc="-5" dirty="0">
                <a:solidFill>
                  <a:srgbClr val="1F2A44"/>
                </a:solidFill>
                <a:latin typeface="Arial MT"/>
                <a:cs typeface="Arial MT"/>
              </a:rPr>
              <a:t>values.</a:t>
            </a:r>
            <a:endParaRPr sz="2100" dirty="0">
              <a:latin typeface="Arial MT"/>
              <a:cs typeface="Arial MT"/>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6672" y="5664782"/>
            <a:ext cx="10355580" cy="601980"/>
          </a:xfrm>
          <a:prstGeom prst="rect">
            <a:avLst/>
          </a:prstGeom>
        </p:spPr>
        <p:txBody>
          <a:bodyPr vert="horz" wrap="square" lIns="0" tIns="76200" rIns="0" bIns="0" rtlCol="0">
            <a:spAutoFit/>
          </a:bodyPr>
          <a:lstStyle/>
          <a:p>
            <a:pPr marL="12700" marR="5080">
              <a:lnSpc>
                <a:spcPct val="80000"/>
              </a:lnSpc>
              <a:spcBef>
                <a:spcPts val="600"/>
              </a:spcBef>
            </a:pPr>
            <a:r>
              <a:rPr sz="2100" spc="-10" dirty="0">
                <a:solidFill>
                  <a:srgbClr val="1F2A44"/>
                </a:solidFill>
                <a:latin typeface="Arial MT"/>
                <a:cs typeface="Arial MT"/>
              </a:rPr>
              <a:t>Inglehart–Welzel</a:t>
            </a:r>
            <a:r>
              <a:rPr sz="2100" spc="295" dirty="0">
                <a:solidFill>
                  <a:srgbClr val="1F2A44"/>
                </a:solidFill>
                <a:latin typeface="Arial MT"/>
                <a:cs typeface="Arial MT"/>
              </a:rPr>
              <a:t> </a:t>
            </a:r>
            <a:r>
              <a:rPr sz="2100" spc="-10" dirty="0">
                <a:solidFill>
                  <a:srgbClr val="1F2A44"/>
                </a:solidFill>
                <a:latin typeface="Arial MT"/>
                <a:cs typeface="Arial MT"/>
              </a:rPr>
              <a:t>Cultural</a:t>
            </a:r>
            <a:r>
              <a:rPr sz="2100" spc="300" dirty="0">
                <a:solidFill>
                  <a:srgbClr val="1F2A44"/>
                </a:solidFill>
                <a:latin typeface="Arial MT"/>
                <a:cs typeface="Arial MT"/>
              </a:rPr>
              <a:t> </a:t>
            </a:r>
            <a:r>
              <a:rPr sz="2100" spc="-5" dirty="0">
                <a:solidFill>
                  <a:srgbClr val="1F2A44"/>
                </a:solidFill>
                <a:latin typeface="Arial MT"/>
                <a:cs typeface="Arial MT"/>
              </a:rPr>
              <a:t>Map</a:t>
            </a:r>
            <a:r>
              <a:rPr sz="2100" spc="290" dirty="0">
                <a:solidFill>
                  <a:srgbClr val="1F2A44"/>
                </a:solidFill>
                <a:latin typeface="Arial MT"/>
                <a:cs typeface="Arial MT"/>
              </a:rPr>
              <a:t> </a:t>
            </a:r>
            <a:r>
              <a:rPr sz="2100" spc="-5" dirty="0">
                <a:solidFill>
                  <a:srgbClr val="1F2A44"/>
                </a:solidFill>
                <a:latin typeface="Arial MT"/>
                <a:cs typeface="Arial MT"/>
              </a:rPr>
              <a:t>[Online</a:t>
            </a:r>
            <a:r>
              <a:rPr sz="2100" spc="290" dirty="0">
                <a:solidFill>
                  <a:srgbClr val="1F2A44"/>
                </a:solidFill>
                <a:latin typeface="Arial MT"/>
                <a:cs typeface="Arial MT"/>
              </a:rPr>
              <a:t> </a:t>
            </a:r>
            <a:r>
              <a:rPr sz="2100" spc="-5" dirty="0">
                <a:solidFill>
                  <a:srgbClr val="1F2A44"/>
                </a:solidFill>
                <a:latin typeface="Arial MT"/>
                <a:cs typeface="Arial MT"/>
              </a:rPr>
              <a:t>image].</a:t>
            </a:r>
            <a:r>
              <a:rPr sz="2100" spc="295" dirty="0">
                <a:solidFill>
                  <a:srgbClr val="1F2A44"/>
                </a:solidFill>
                <a:latin typeface="Arial MT"/>
                <a:cs typeface="Arial MT"/>
              </a:rPr>
              <a:t> </a:t>
            </a:r>
            <a:r>
              <a:rPr sz="2100" spc="-10" dirty="0">
                <a:solidFill>
                  <a:srgbClr val="1F2A44"/>
                </a:solidFill>
                <a:latin typeface="Arial MT"/>
                <a:cs typeface="Arial MT"/>
              </a:rPr>
              <a:t>(2020).</a:t>
            </a:r>
            <a:r>
              <a:rPr sz="2100" spc="295" dirty="0">
                <a:solidFill>
                  <a:srgbClr val="1F2A44"/>
                </a:solidFill>
                <a:latin typeface="Arial MT"/>
                <a:cs typeface="Arial MT"/>
              </a:rPr>
              <a:t> </a:t>
            </a:r>
            <a:r>
              <a:rPr sz="2100" spc="-15" dirty="0">
                <a:solidFill>
                  <a:srgbClr val="1F2A44"/>
                </a:solidFill>
                <a:latin typeface="Arial MT"/>
                <a:cs typeface="Arial MT"/>
              </a:rPr>
              <a:t>World</a:t>
            </a:r>
            <a:r>
              <a:rPr sz="2100" spc="290" dirty="0">
                <a:solidFill>
                  <a:srgbClr val="1F2A44"/>
                </a:solidFill>
                <a:latin typeface="Arial MT"/>
                <a:cs typeface="Arial MT"/>
              </a:rPr>
              <a:t> </a:t>
            </a:r>
            <a:r>
              <a:rPr sz="2100" spc="-35" dirty="0">
                <a:solidFill>
                  <a:srgbClr val="1F2A44"/>
                </a:solidFill>
                <a:latin typeface="Arial MT"/>
                <a:cs typeface="Arial MT"/>
              </a:rPr>
              <a:t>Values</a:t>
            </a:r>
            <a:r>
              <a:rPr sz="2100" spc="300" dirty="0">
                <a:solidFill>
                  <a:srgbClr val="1F2A44"/>
                </a:solidFill>
                <a:latin typeface="Arial MT"/>
                <a:cs typeface="Arial MT"/>
              </a:rPr>
              <a:t> </a:t>
            </a:r>
            <a:r>
              <a:rPr sz="2100" spc="-30" dirty="0">
                <a:solidFill>
                  <a:srgbClr val="1F2A44"/>
                </a:solidFill>
                <a:latin typeface="Arial MT"/>
                <a:cs typeface="Arial MT"/>
              </a:rPr>
              <a:t>Survey.</a:t>
            </a:r>
            <a:r>
              <a:rPr sz="2100" spc="295" dirty="0">
                <a:solidFill>
                  <a:srgbClr val="1F2A44"/>
                </a:solidFill>
                <a:latin typeface="Arial MT"/>
                <a:cs typeface="Arial MT"/>
              </a:rPr>
              <a:t> </a:t>
            </a:r>
            <a:r>
              <a:rPr sz="2100" spc="-5" dirty="0">
                <a:solidFill>
                  <a:srgbClr val="1F2A44"/>
                </a:solidFill>
                <a:latin typeface="Arial MT"/>
                <a:cs typeface="Arial MT"/>
              </a:rPr>
              <a:t>Findings </a:t>
            </a:r>
            <a:r>
              <a:rPr sz="2100" spc="-570" dirty="0">
                <a:solidFill>
                  <a:srgbClr val="1F2A44"/>
                </a:solidFill>
                <a:latin typeface="Arial MT"/>
                <a:cs typeface="Arial MT"/>
              </a:rPr>
              <a:t> </a:t>
            </a:r>
            <a:r>
              <a:rPr sz="2100" spc="-5" dirty="0">
                <a:solidFill>
                  <a:srgbClr val="1F2A44"/>
                </a:solidFill>
                <a:latin typeface="Arial MT"/>
                <a:cs typeface="Arial MT"/>
              </a:rPr>
              <a:t>and</a:t>
            </a:r>
            <a:r>
              <a:rPr sz="2100" spc="10" dirty="0">
                <a:solidFill>
                  <a:srgbClr val="1F2A44"/>
                </a:solidFill>
                <a:latin typeface="Arial MT"/>
                <a:cs typeface="Arial MT"/>
              </a:rPr>
              <a:t> </a:t>
            </a:r>
            <a:r>
              <a:rPr sz="2100" spc="-5" dirty="0">
                <a:solidFill>
                  <a:srgbClr val="1F2A44"/>
                </a:solidFill>
                <a:latin typeface="Arial MT"/>
                <a:cs typeface="Arial MT"/>
              </a:rPr>
              <a:t>insights.</a:t>
            </a:r>
            <a:r>
              <a:rPr sz="2100" spc="-20" dirty="0">
                <a:solidFill>
                  <a:srgbClr val="1F2A44"/>
                </a:solidFill>
                <a:latin typeface="Arial MT"/>
                <a:cs typeface="Arial MT"/>
              </a:rPr>
              <a:t> </a:t>
            </a:r>
            <a:r>
              <a:rPr sz="2100" spc="-10" dirty="0">
                <a:solidFill>
                  <a:srgbClr val="1F2A44"/>
                </a:solidFill>
                <a:latin typeface="Arial MT"/>
                <a:cs typeface="Arial MT"/>
                <a:hlinkClick r:id="rId2"/>
              </a:rPr>
              <a:t>http://www.worldvaluessurvey.org/WVSContents.jsp?CMSID=Findings</a:t>
            </a:r>
            <a:endParaRPr sz="2100">
              <a:latin typeface="Arial MT"/>
              <a:cs typeface="Arial MT"/>
            </a:endParaRPr>
          </a:p>
        </p:txBody>
      </p:sp>
      <p:pic>
        <p:nvPicPr>
          <p:cNvPr id="3" name="object 3"/>
          <p:cNvPicPr/>
          <p:nvPr/>
        </p:nvPicPr>
        <p:blipFill>
          <a:blip r:embed="rId3" cstate="print"/>
          <a:stretch>
            <a:fillRect/>
          </a:stretch>
        </p:blipFill>
        <p:spPr>
          <a:xfrm>
            <a:off x="2005583" y="734568"/>
            <a:ext cx="8180831" cy="4678679"/>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a:extLst>
              <a:ext uri="{28A0092B-C50C-407E-A947-70E740481C1C}">
                <a14:useLocalDpi xmlns:a14="http://schemas.microsoft.com/office/drawing/2010/main" val="0"/>
              </a:ext>
            </a:extLst>
          </a:blip>
          <a:stretch>
            <a:fillRect/>
          </a:stretch>
        </p:blipFill>
        <p:spPr>
          <a:xfrm>
            <a:off x="2705099" y="2286000"/>
            <a:ext cx="6781800" cy="3736977"/>
          </a:xfrm>
          <a:prstGeom prst="rect">
            <a:avLst/>
          </a:prstGeom>
        </p:spPr>
      </p:pic>
      <p:sp>
        <p:nvSpPr>
          <p:cNvPr id="5" name="Rectangle 4"/>
          <p:cNvSpPr/>
          <p:nvPr/>
        </p:nvSpPr>
        <p:spPr>
          <a:xfrm>
            <a:off x="419099" y="609600"/>
            <a:ext cx="11353800" cy="1446550"/>
          </a:xfrm>
          <a:prstGeom prst="rect">
            <a:avLst/>
          </a:prstGeom>
        </p:spPr>
        <p:txBody>
          <a:bodyPr wrap="square">
            <a:spAutoFit/>
          </a:bodyPr>
          <a:lstStyle/>
          <a:p>
            <a:pPr algn="ctr"/>
            <a:r>
              <a:rPr lang="en-US" sz="3200" b="1" dirty="0">
                <a:solidFill>
                  <a:srgbClr val="202124"/>
                </a:solidFill>
                <a:latin typeface="arial" panose="020B0604020202020204" pitchFamily="34" charset="0"/>
              </a:rPr>
              <a:t>Asia Pacific University of Technology &amp; Innovation (APU) </a:t>
            </a:r>
            <a:r>
              <a:rPr lang="en-US" sz="2800" i="1" dirty="0">
                <a:solidFill>
                  <a:prstClr val="black"/>
                </a:solidFill>
              </a:rPr>
              <a:t>Jalan Teknologi 5, Taman Teknologi Malaysia, 57000 Kuala Lumpur, Wilayah Persekutuan Kuala Lumpur, Malaysia</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0575" y="257695"/>
            <a:ext cx="11238807" cy="5755422"/>
          </a:xfrm>
          <a:prstGeom prst="rect">
            <a:avLst/>
          </a:prstGeom>
        </p:spPr>
        <p:txBody>
          <a:bodyPr wrap="square">
            <a:spAutoFit/>
          </a:bodyPr>
          <a:lstStyle/>
          <a:p>
            <a:pPr fontAlgn="base"/>
            <a:r>
              <a:rPr lang="en-US" sz="2800" b="1" i="1" dirty="0" smtClean="0">
                <a:solidFill>
                  <a:srgbClr val="555555"/>
                </a:solidFill>
                <a:latin typeface="Verdana" panose="020B0604030504040204" pitchFamily="34" charset="0"/>
              </a:rPr>
              <a:t>Examples</a:t>
            </a:r>
          </a:p>
          <a:p>
            <a:pPr fontAlgn="base"/>
            <a:endParaRPr lang="en-US" sz="2800" b="1" i="1" dirty="0">
              <a:solidFill>
                <a:srgbClr val="555555"/>
              </a:solidFill>
              <a:latin typeface="Verdana" panose="020B0604030504040204" pitchFamily="34" charset="0"/>
            </a:endParaRPr>
          </a:p>
          <a:p>
            <a:pPr marL="800100" lvl="1" indent="-342900" algn="just" fontAlgn="base">
              <a:buFont typeface="Wingdings" panose="05000000000000000000" pitchFamily="2" charset="2"/>
              <a:buChar char="Ø"/>
            </a:pPr>
            <a:r>
              <a:rPr lang="en-US" sz="2400" dirty="0" smtClean="0">
                <a:solidFill>
                  <a:srgbClr val="333333"/>
                </a:solidFill>
                <a:latin typeface="Verdana" panose="020B0604030504040204" pitchFamily="34" charset="0"/>
              </a:rPr>
              <a:t> Societies </a:t>
            </a:r>
            <a:r>
              <a:rPr lang="en-US" sz="2400" dirty="0">
                <a:solidFill>
                  <a:srgbClr val="333333"/>
                </a:solidFill>
                <a:latin typeface="Verdana" panose="020B0604030504040204" pitchFamily="34" charset="0"/>
              </a:rPr>
              <a:t>that have high scores in </a:t>
            </a:r>
            <a:r>
              <a:rPr lang="en-US" sz="2400" b="1" dirty="0">
                <a:solidFill>
                  <a:srgbClr val="333333"/>
                </a:solidFill>
                <a:latin typeface="Verdana" panose="020B0604030504040204" pitchFamily="34" charset="0"/>
              </a:rPr>
              <a:t>Traditional and Survival values: </a:t>
            </a:r>
            <a:r>
              <a:rPr lang="en-US" sz="2400" dirty="0">
                <a:solidFill>
                  <a:srgbClr val="FF0000"/>
                </a:solidFill>
                <a:latin typeface="Verdana" panose="020B0604030504040204" pitchFamily="34" charset="0"/>
              </a:rPr>
              <a:t>Zimbabwe, Morocco, Jordan, Bangladesh</a:t>
            </a:r>
            <a:r>
              <a:rPr lang="en-US" sz="2400" dirty="0" smtClean="0">
                <a:solidFill>
                  <a:srgbClr val="FF0000"/>
                </a:solidFill>
                <a:latin typeface="Verdana" panose="020B0604030504040204" pitchFamily="34" charset="0"/>
              </a:rPr>
              <a:t>.</a:t>
            </a:r>
          </a:p>
          <a:p>
            <a:pPr lvl="1" algn="just" fontAlgn="base"/>
            <a:endParaRPr lang="en-US" sz="2400" dirty="0">
              <a:solidFill>
                <a:srgbClr val="FF0000"/>
              </a:solidFill>
              <a:latin typeface="Verdana" panose="020B0604030504040204" pitchFamily="34" charset="0"/>
            </a:endParaRPr>
          </a:p>
          <a:p>
            <a:pPr marL="800100" lvl="1" indent="-342900" algn="just" fontAlgn="base">
              <a:buFont typeface="Wingdings" panose="05000000000000000000" pitchFamily="2" charset="2"/>
              <a:buChar char="Ø"/>
            </a:pPr>
            <a:r>
              <a:rPr lang="en-US" sz="2400" dirty="0" smtClean="0">
                <a:solidFill>
                  <a:srgbClr val="333333"/>
                </a:solidFill>
                <a:latin typeface="Verdana" panose="020B0604030504040204" pitchFamily="34" charset="0"/>
              </a:rPr>
              <a:t> Societies </a:t>
            </a:r>
            <a:r>
              <a:rPr lang="en-US" sz="2400" dirty="0">
                <a:solidFill>
                  <a:srgbClr val="333333"/>
                </a:solidFill>
                <a:latin typeface="Verdana" panose="020B0604030504040204" pitchFamily="34" charset="0"/>
              </a:rPr>
              <a:t>with high scores in </a:t>
            </a:r>
            <a:r>
              <a:rPr lang="en-US" sz="2400" b="1" dirty="0">
                <a:solidFill>
                  <a:srgbClr val="333333"/>
                </a:solidFill>
                <a:latin typeface="Verdana" panose="020B0604030504040204" pitchFamily="34" charset="0"/>
              </a:rPr>
              <a:t>Traditional and Self-expression values: </a:t>
            </a:r>
            <a:r>
              <a:rPr lang="en-US" sz="2400" dirty="0">
                <a:solidFill>
                  <a:srgbClr val="333333"/>
                </a:solidFill>
                <a:latin typeface="Verdana" panose="020B0604030504040204" pitchFamily="34" charset="0"/>
              </a:rPr>
              <a:t>the </a:t>
            </a:r>
            <a:r>
              <a:rPr lang="en-US" sz="2400" dirty="0">
                <a:solidFill>
                  <a:srgbClr val="FF0000"/>
                </a:solidFill>
                <a:latin typeface="Verdana" panose="020B0604030504040204" pitchFamily="34" charset="0"/>
              </a:rPr>
              <a:t>U.S., most of Latin America, Ireland</a:t>
            </a:r>
            <a:r>
              <a:rPr lang="en-US" sz="2400" dirty="0" smtClean="0">
                <a:solidFill>
                  <a:srgbClr val="FF0000"/>
                </a:solidFill>
                <a:latin typeface="Verdana" panose="020B0604030504040204" pitchFamily="34" charset="0"/>
              </a:rPr>
              <a:t>.</a:t>
            </a:r>
          </a:p>
          <a:p>
            <a:pPr lvl="1" algn="just" fontAlgn="base"/>
            <a:endParaRPr lang="en-US" sz="2400" dirty="0">
              <a:solidFill>
                <a:srgbClr val="FF0000"/>
              </a:solidFill>
              <a:latin typeface="Verdana" panose="020B0604030504040204" pitchFamily="34" charset="0"/>
            </a:endParaRPr>
          </a:p>
          <a:p>
            <a:pPr marL="800100" lvl="1" indent="-342900" algn="just" fontAlgn="base">
              <a:buFont typeface="Wingdings" panose="05000000000000000000" pitchFamily="2" charset="2"/>
              <a:buChar char="Ø"/>
            </a:pPr>
            <a:r>
              <a:rPr lang="en-US" sz="2400" dirty="0" smtClean="0">
                <a:solidFill>
                  <a:srgbClr val="333333"/>
                </a:solidFill>
                <a:latin typeface="Verdana" panose="020B0604030504040204" pitchFamily="34" charset="0"/>
              </a:rPr>
              <a:t> Societies </a:t>
            </a:r>
            <a:r>
              <a:rPr lang="en-US" sz="2400" dirty="0">
                <a:solidFill>
                  <a:srgbClr val="333333"/>
                </a:solidFill>
                <a:latin typeface="Verdana" panose="020B0604030504040204" pitchFamily="34" charset="0"/>
              </a:rPr>
              <a:t>with high scores in </a:t>
            </a:r>
            <a:r>
              <a:rPr lang="en-US" sz="2400" b="1" dirty="0">
                <a:solidFill>
                  <a:srgbClr val="333333"/>
                </a:solidFill>
                <a:latin typeface="Verdana" panose="020B0604030504040204" pitchFamily="34" charset="0"/>
              </a:rPr>
              <a:t>Secular-rational and Survival values:</a:t>
            </a:r>
            <a:r>
              <a:rPr lang="en-US" sz="2400" dirty="0">
                <a:solidFill>
                  <a:srgbClr val="333333"/>
                </a:solidFill>
                <a:latin typeface="Verdana" panose="020B0604030504040204" pitchFamily="34" charset="0"/>
              </a:rPr>
              <a:t> </a:t>
            </a:r>
            <a:r>
              <a:rPr lang="en-US" sz="2400" dirty="0">
                <a:solidFill>
                  <a:srgbClr val="FF0000"/>
                </a:solidFill>
                <a:latin typeface="Verdana" panose="020B0604030504040204" pitchFamily="34" charset="0"/>
              </a:rPr>
              <a:t>Russia, Bulgaria, Ukraine, Estonia</a:t>
            </a:r>
            <a:r>
              <a:rPr lang="en-US" sz="2400" dirty="0" smtClean="0">
                <a:solidFill>
                  <a:srgbClr val="FF0000"/>
                </a:solidFill>
                <a:latin typeface="Verdana" panose="020B0604030504040204" pitchFamily="34" charset="0"/>
              </a:rPr>
              <a:t>.</a:t>
            </a:r>
          </a:p>
          <a:p>
            <a:pPr lvl="1" algn="just" fontAlgn="base"/>
            <a:endParaRPr lang="en-US" sz="2400" dirty="0">
              <a:solidFill>
                <a:srgbClr val="FF0000"/>
              </a:solidFill>
              <a:latin typeface="Verdana" panose="020B0604030504040204" pitchFamily="34" charset="0"/>
            </a:endParaRPr>
          </a:p>
          <a:p>
            <a:pPr marL="800100" lvl="1" indent="-342900" algn="just" fontAlgn="base">
              <a:buFont typeface="Wingdings" panose="05000000000000000000" pitchFamily="2" charset="2"/>
              <a:buChar char="Ø"/>
            </a:pPr>
            <a:r>
              <a:rPr lang="en-US" sz="2400" dirty="0" smtClean="0">
                <a:solidFill>
                  <a:srgbClr val="333333"/>
                </a:solidFill>
                <a:latin typeface="Verdana" panose="020B0604030504040204" pitchFamily="34" charset="0"/>
              </a:rPr>
              <a:t> Societies </a:t>
            </a:r>
            <a:r>
              <a:rPr lang="en-US" sz="2400" dirty="0">
                <a:solidFill>
                  <a:srgbClr val="333333"/>
                </a:solidFill>
                <a:latin typeface="Verdana" panose="020B0604030504040204" pitchFamily="34" charset="0"/>
              </a:rPr>
              <a:t>with high scores in </a:t>
            </a:r>
            <a:r>
              <a:rPr lang="en-US" sz="2400" b="1" dirty="0">
                <a:solidFill>
                  <a:srgbClr val="333333"/>
                </a:solidFill>
                <a:latin typeface="Verdana" panose="020B0604030504040204" pitchFamily="34" charset="0"/>
              </a:rPr>
              <a:t>Secular-rational and Self-expression </a:t>
            </a:r>
            <a:r>
              <a:rPr lang="en-US" sz="2400" b="1" dirty="0" smtClean="0">
                <a:solidFill>
                  <a:srgbClr val="333333"/>
                </a:solidFill>
                <a:latin typeface="Verdana" panose="020B0604030504040204" pitchFamily="34" charset="0"/>
              </a:rPr>
              <a:t>  values</a:t>
            </a:r>
            <a:r>
              <a:rPr lang="en-US" sz="2400" b="1" dirty="0">
                <a:solidFill>
                  <a:srgbClr val="333333"/>
                </a:solidFill>
                <a:latin typeface="Verdana" panose="020B0604030504040204" pitchFamily="34" charset="0"/>
              </a:rPr>
              <a:t>:</a:t>
            </a:r>
            <a:r>
              <a:rPr lang="en-US" sz="2400" dirty="0">
                <a:solidFill>
                  <a:srgbClr val="333333"/>
                </a:solidFill>
                <a:latin typeface="Verdana" panose="020B0604030504040204" pitchFamily="34" charset="0"/>
              </a:rPr>
              <a:t> </a:t>
            </a:r>
            <a:r>
              <a:rPr lang="en-US" sz="2400" dirty="0">
                <a:solidFill>
                  <a:srgbClr val="FF0000"/>
                </a:solidFill>
                <a:latin typeface="Verdana" panose="020B0604030504040204" pitchFamily="34" charset="0"/>
              </a:rPr>
              <a:t>Sweden, Norway, Japan, Benelux, Germany, France, Switzerland, Czech Republic, Slovenia, and some English speaking countries.</a:t>
            </a:r>
            <a:endParaRPr lang="en-US" sz="2400" b="0" i="0" dirty="0">
              <a:solidFill>
                <a:srgbClr val="FF0000"/>
              </a:solidFill>
              <a:effectLst/>
              <a:latin typeface="Verdana" panose="020B0604030504040204" pitchFamily="34" charset="0"/>
            </a:endParaRPr>
          </a:p>
        </p:txBody>
      </p:sp>
    </p:spTree>
    <p:extLst>
      <p:ext uri="{BB962C8B-B14F-4D97-AF65-F5344CB8AC3E}">
        <p14:creationId xmlns:p14="http://schemas.microsoft.com/office/powerpoint/2010/main" val="362884573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81280" rIns="0" bIns="0" rtlCol="0">
            <a:spAutoFit/>
          </a:bodyPr>
          <a:lstStyle/>
          <a:p>
            <a:pPr marL="2439035" marR="5080" indent="-1623060">
              <a:lnSpc>
                <a:spcPts val="4320"/>
              </a:lnSpc>
              <a:spcBef>
                <a:spcPts val="640"/>
              </a:spcBef>
            </a:pPr>
            <a:r>
              <a:rPr spc="-10" dirty="0"/>
              <a:t>The</a:t>
            </a:r>
            <a:r>
              <a:rPr spc="20" dirty="0"/>
              <a:t> </a:t>
            </a:r>
            <a:r>
              <a:rPr spc="-15" dirty="0"/>
              <a:t>Traditional/Secular-rational </a:t>
            </a:r>
            <a:r>
              <a:rPr spc="-1095" dirty="0"/>
              <a:t> </a:t>
            </a:r>
            <a:r>
              <a:rPr spc="-45" dirty="0"/>
              <a:t>Values</a:t>
            </a:r>
            <a:r>
              <a:rPr spc="-10" dirty="0"/>
              <a:t> </a:t>
            </a:r>
            <a:r>
              <a:rPr spc="-5" dirty="0"/>
              <a:t>Dimension</a:t>
            </a:r>
          </a:p>
        </p:txBody>
      </p:sp>
      <p:sp>
        <p:nvSpPr>
          <p:cNvPr id="3" name="object 3"/>
          <p:cNvSpPr txBox="1">
            <a:spLocks noGrp="1"/>
          </p:cNvSpPr>
          <p:nvPr>
            <p:ph idx="1"/>
          </p:nvPr>
        </p:nvSpPr>
        <p:spPr>
          <a:prstGeom prst="rect">
            <a:avLst/>
          </a:prstGeom>
        </p:spPr>
        <p:txBody>
          <a:bodyPr vert="horz" wrap="square" lIns="0" tIns="144271" rIns="0" bIns="0" rtlCol="0">
            <a:spAutoFit/>
          </a:bodyPr>
          <a:lstStyle/>
          <a:p>
            <a:pPr marL="240665" marR="8255" indent="-228600">
              <a:lnSpc>
                <a:spcPts val="2270"/>
              </a:lnSpc>
              <a:spcBef>
                <a:spcPts val="380"/>
              </a:spcBef>
              <a:buChar char="•"/>
              <a:tabLst>
                <a:tab pos="241300" algn="l"/>
                <a:tab pos="241935" algn="l"/>
                <a:tab pos="1569085" algn="l"/>
                <a:tab pos="2094864" algn="l"/>
                <a:tab pos="3242310" algn="l"/>
                <a:tab pos="4404995" algn="l"/>
                <a:tab pos="5642610" algn="l"/>
                <a:tab pos="6522084" algn="l"/>
                <a:tab pos="6974205" algn="l"/>
                <a:tab pos="7501890" algn="l"/>
                <a:tab pos="8973820" algn="l"/>
                <a:tab pos="9353550" algn="l"/>
              </a:tabLst>
            </a:pPr>
            <a:r>
              <a:rPr dirty="0"/>
              <a:t>M</a:t>
            </a:r>
            <a:r>
              <a:rPr spc="-10" dirty="0"/>
              <a:t>ea</a:t>
            </a:r>
            <a:r>
              <a:rPr dirty="0"/>
              <a:t>s</a:t>
            </a:r>
            <a:r>
              <a:rPr spc="-10" dirty="0"/>
              <a:t>ure</a:t>
            </a:r>
            <a:r>
              <a:rPr spc="-5" dirty="0"/>
              <a:t>s</a:t>
            </a:r>
            <a:r>
              <a:rPr dirty="0"/>
              <a:t>	t</a:t>
            </a:r>
            <a:r>
              <a:rPr spc="-25" dirty="0"/>
              <a:t>h</a:t>
            </a:r>
            <a:r>
              <a:rPr spc="-5" dirty="0"/>
              <a:t>e</a:t>
            </a:r>
            <a:r>
              <a:rPr dirty="0"/>
              <a:t>	</a:t>
            </a:r>
            <a:r>
              <a:rPr spc="-10" dirty="0"/>
              <a:t>d</a:t>
            </a:r>
            <a:r>
              <a:rPr spc="-5" dirty="0"/>
              <a:t>i</a:t>
            </a:r>
            <a:r>
              <a:rPr spc="5" dirty="0"/>
              <a:t>s</a:t>
            </a:r>
            <a:r>
              <a:rPr dirty="0"/>
              <a:t>t</a:t>
            </a:r>
            <a:r>
              <a:rPr spc="-10" dirty="0"/>
              <a:t>a</a:t>
            </a:r>
            <a:r>
              <a:rPr spc="-25" dirty="0"/>
              <a:t>n</a:t>
            </a:r>
            <a:r>
              <a:rPr spc="5" dirty="0"/>
              <a:t>c</a:t>
            </a:r>
            <a:r>
              <a:rPr spc="-5" dirty="0"/>
              <a:t>e</a:t>
            </a:r>
            <a:r>
              <a:rPr dirty="0"/>
              <a:t>	</a:t>
            </a:r>
            <a:r>
              <a:rPr spc="-5" dirty="0"/>
              <a:t>be</a:t>
            </a:r>
            <a:r>
              <a:rPr dirty="0"/>
              <a:t>t</a:t>
            </a:r>
            <a:r>
              <a:rPr spc="-10" dirty="0"/>
              <a:t>wee</a:t>
            </a:r>
            <a:r>
              <a:rPr spc="-5" dirty="0"/>
              <a:t>n</a:t>
            </a:r>
            <a:r>
              <a:rPr dirty="0"/>
              <a:t>	</a:t>
            </a:r>
            <a:r>
              <a:rPr spc="5" dirty="0"/>
              <a:t>c</a:t>
            </a:r>
            <a:r>
              <a:rPr spc="-25" dirty="0"/>
              <a:t>o</a:t>
            </a:r>
            <a:r>
              <a:rPr spc="-10" dirty="0"/>
              <a:t>un</a:t>
            </a:r>
            <a:r>
              <a:rPr spc="-5" dirty="0"/>
              <a:t>t</a:t>
            </a:r>
            <a:r>
              <a:rPr spc="-10" dirty="0"/>
              <a:t>r</a:t>
            </a:r>
            <a:r>
              <a:rPr spc="-5" dirty="0"/>
              <a:t>i</a:t>
            </a:r>
            <a:r>
              <a:rPr spc="-10" dirty="0"/>
              <a:t>e</a:t>
            </a:r>
            <a:r>
              <a:rPr spc="-5" dirty="0"/>
              <a:t>s</a:t>
            </a:r>
            <a:r>
              <a:rPr dirty="0"/>
              <a:t>	</a:t>
            </a:r>
            <a:r>
              <a:rPr spc="-10" dirty="0"/>
              <a:t>b</a:t>
            </a:r>
            <a:r>
              <a:rPr spc="-25" dirty="0"/>
              <a:t>a</a:t>
            </a:r>
            <a:r>
              <a:rPr dirty="0"/>
              <a:t>s</a:t>
            </a:r>
            <a:r>
              <a:rPr spc="-25" dirty="0"/>
              <a:t>e</a:t>
            </a:r>
            <a:r>
              <a:rPr spc="-5" dirty="0"/>
              <a:t>d</a:t>
            </a:r>
            <a:r>
              <a:rPr dirty="0"/>
              <a:t>	</a:t>
            </a:r>
            <a:r>
              <a:rPr spc="-10" dirty="0"/>
              <a:t>o</a:t>
            </a:r>
            <a:r>
              <a:rPr spc="-5" dirty="0"/>
              <a:t>n</a:t>
            </a:r>
            <a:r>
              <a:rPr dirty="0"/>
              <a:t>	t</a:t>
            </a:r>
            <a:r>
              <a:rPr spc="-10" dirty="0"/>
              <a:t>h</a:t>
            </a:r>
            <a:r>
              <a:rPr spc="-5" dirty="0"/>
              <a:t>e</a:t>
            </a:r>
            <a:r>
              <a:rPr dirty="0"/>
              <a:t>	</a:t>
            </a:r>
            <a:r>
              <a:rPr spc="-20" dirty="0"/>
              <a:t>i</a:t>
            </a:r>
            <a:r>
              <a:rPr dirty="0"/>
              <a:t>m</a:t>
            </a:r>
            <a:r>
              <a:rPr spc="-5" dirty="0"/>
              <a:t>por</a:t>
            </a:r>
            <a:r>
              <a:rPr dirty="0"/>
              <a:t>t</a:t>
            </a:r>
            <a:r>
              <a:rPr spc="-10" dirty="0"/>
              <a:t>an</a:t>
            </a:r>
            <a:r>
              <a:rPr dirty="0"/>
              <a:t>c</a:t>
            </a:r>
            <a:r>
              <a:rPr spc="-5" dirty="0"/>
              <a:t>e</a:t>
            </a:r>
            <a:r>
              <a:rPr dirty="0"/>
              <a:t>	</a:t>
            </a:r>
            <a:r>
              <a:rPr spc="-5" dirty="0"/>
              <a:t>o</a:t>
            </a:r>
            <a:r>
              <a:rPr dirty="0"/>
              <a:t>f	</a:t>
            </a:r>
            <a:r>
              <a:rPr spc="-10" dirty="0"/>
              <a:t>re</a:t>
            </a:r>
            <a:r>
              <a:rPr spc="-5" dirty="0"/>
              <a:t>li</a:t>
            </a:r>
            <a:r>
              <a:rPr spc="-10" dirty="0"/>
              <a:t>g</a:t>
            </a:r>
            <a:r>
              <a:rPr spc="-5" dirty="0"/>
              <a:t>i</a:t>
            </a:r>
            <a:r>
              <a:rPr spc="-25" dirty="0"/>
              <a:t>o</a:t>
            </a:r>
            <a:r>
              <a:rPr spc="-10" dirty="0"/>
              <a:t>us  </a:t>
            </a:r>
            <a:r>
              <a:rPr spc="-5" dirty="0"/>
              <a:t>values.</a:t>
            </a:r>
          </a:p>
          <a:p>
            <a:pPr marL="240665" marR="5080" indent="-228600">
              <a:lnSpc>
                <a:spcPts val="2270"/>
              </a:lnSpc>
              <a:spcBef>
                <a:spcPts val="1005"/>
              </a:spcBef>
              <a:buChar char="•"/>
              <a:tabLst>
                <a:tab pos="241300" algn="l"/>
                <a:tab pos="241935" algn="l"/>
              </a:tabLst>
            </a:pPr>
            <a:r>
              <a:rPr spc="-5" dirty="0"/>
              <a:t>Those</a:t>
            </a:r>
            <a:r>
              <a:rPr spc="90" dirty="0"/>
              <a:t> </a:t>
            </a:r>
            <a:r>
              <a:rPr spc="-5" dirty="0"/>
              <a:t>that</a:t>
            </a:r>
            <a:r>
              <a:rPr spc="85" dirty="0"/>
              <a:t> </a:t>
            </a:r>
            <a:r>
              <a:rPr spc="-10" dirty="0"/>
              <a:t>are</a:t>
            </a:r>
            <a:r>
              <a:rPr spc="85" dirty="0"/>
              <a:t> </a:t>
            </a:r>
            <a:r>
              <a:rPr spc="-5" dirty="0"/>
              <a:t>located</a:t>
            </a:r>
            <a:r>
              <a:rPr spc="90" dirty="0"/>
              <a:t> </a:t>
            </a:r>
            <a:r>
              <a:rPr spc="-15" dirty="0"/>
              <a:t>near</a:t>
            </a:r>
            <a:r>
              <a:rPr spc="90" dirty="0"/>
              <a:t> </a:t>
            </a:r>
            <a:r>
              <a:rPr spc="-5" dirty="0"/>
              <a:t>the</a:t>
            </a:r>
            <a:r>
              <a:rPr spc="95" dirty="0"/>
              <a:t> </a:t>
            </a:r>
            <a:r>
              <a:rPr spc="-5" dirty="0"/>
              <a:t>vertical</a:t>
            </a:r>
            <a:r>
              <a:rPr spc="95" dirty="0"/>
              <a:t> </a:t>
            </a:r>
            <a:r>
              <a:rPr dirty="0"/>
              <a:t>-</a:t>
            </a:r>
            <a:r>
              <a:rPr spc="85" dirty="0"/>
              <a:t> </a:t>
            </a:r>
            <a:r>
              <a:rPr spc="-10" dirty="0"/>
              <a:t>traditional</a:t>
            </a:r>
            <a:r>
              <a:rPr spc="95" dirty="0"/>
              <a:t> </a:t>
            </a:r>
            <a:r>
              <a:rPr spc="-10" dirty="0"/>
              <a:t>pole</a:t>
            </a:r>
            <a:r>
              <a:rPr spc="90" dirty="0"/>
              <a:t> </a:t>
            </a:r>
            <a:r>
              <a:rPr spc="-10" dirty="0"/>
              <a:t>place</a:t>
            </a:r>
            <a:r>
              <a:rPr spc="75" dirty="0"/>
              <a:t> </a:t>
            </a:r>
            <a:r>
              <a:rPr spc="-5" dirty="0"/>
              <a:t>greater</a:t>
            </a:r>
            <a:r>
              <a:rPr spc="95" dirty="0"/>
              <a:t> </a:t>
            </a:r>
            <a:r>
              <a:rPr spc="-5" dirty="0"/>
              <a:t>importance</a:t>
            </a:r>
            <a:r>
              <a:rPr spc="90" dirty="0"/>
              <a:t> </a:t>
            </a:r>
            <a:r>
              <a:rPr spc="-15" dirty="0"/>
              <a:t>on </a:t>
            </a:r>
            <a:r>
              <a:rPr spc="-570" dirty="0"/>
              <a:t> </a:t>
            </a:r>
            <a:r>
              <a:rPr spc="-5" dirty="0"/>
              <a:t>family</a:t>
            </a:r>
            <a:r>
              <a:rPr spc="-15" dirty="0"/>
              <a:t> </a:t>
            </a:r>
            <a:r>
              <a:rPr spc="-5" dirty="0"/>
              <a:t>and</a:t>
            </a:r>
            <a:r>
              <a:rPr dirty="0"/>
              <a:t> </a:t>
            </a:r>
            <a:r>
              <a:rPr spc="-5" dirty="0"/>
              <a:t>connection</a:t>
            </a:r>
            <a:r>
              <a:rPr spc="-20" dirty="0"/>
              <a:t> </a:t>
            </a:r>
            <a:r>
              <a:rPr spc="-5" dirty="0"/>
              <a:t>between</a:t>
            </a:r>
            <a:r>
              <a:rPr spc="-10" dirty="0"/>
              <a:t> </a:t>
            </a:r>
            <a:r>
              <a:rPr spc="-5" dirty="0"/>
              <a:t>parents</a:t>
            </a:r>
            <a:r>
              <a:rPr dirty="0"/>
              <a:t> </a:t>
            </a:r>
            <a:r>
              <a:rPr spc="-5" dirty="0"/>
              <a:t>and</a:t>
            </a:r>
            <a:r>
              <a:rPr dirty="0"/>
              <a:t> </a:t>
            </a:r>
            <a:r>
              <a:rPr spc="-5" dirty="0"/>
              <a:t>children.</a:t>
            </a:r>
          </a:p>
          <a:p>
            <a:pPr marL="241300" marR="5715" indent="-229235">
              <a:lnSpc>
                <a:spcPts val="2270"/>
              </a:lnSpc>
              <a:spcBef>
                <a:spcPts val="995"/>
              </a:spcBef>
              <a:buChar char="•"/>
              <a:tabLst>
                <a:tab pos="241300" algn="l"/>
                <a:tab pos="241935" algn="l"/>
              </a:tabLst>
            </a:pPr>
            <a:r>
              <a:rPr spc="-5" dirty="0"/>
              <a:t>Respect</a:t>
            </a:r>
            <a:r>
              <a:rPr spc="285" dirty="0"/>
              <a:t> </a:t>
            </a:r>
            <a:r>
              <a:rPr dirty="0"/>
              <a:t>to</a:t>
            </a:r>
            <a:r>
              <a:rPr spc="270" dirty="0"/>
              <a:t> </a:t>
            </a:r>
            <a:r>
              <a:rPr spc="-5" dirty="0"/>
              <a:t>authority</a:t>
            </a:r>
            <a:r>
              <a:rPr spc="280" dirty="0"/>
              <a:t> </a:t>
            </a:r>
            <a:r>
              <a:rPr spc="-5" dirty="0"/>
              <a:t>and</a:t>
            </a:r>
            <a:r>
              <a:rPr spc="280" dirty="0"/>
              <a:t> </a:t>
            </a:r>
            <a:r>
              <a:rPr spc="-5" dirty="0"/>
              <a:t>power</a:t>
            </a:r>
            <a:r>
              <a:rPr spc="275" dirty="0"/>
              <a:t> </a:t>
            </a:r>
            <a:r>
              <a:rPr spc="-5" dirty="0"/>
              <a:t>with</a:t>
            </a:r>
            <a:r>
              <a:rPr spc="280" dirty="0"/>
              <a:t> </a:t>
            </a:r>
            <a:r>
              <a:rPr spc="-5" dirty="0"/>
              <a:t>higher</a:t>
            </a:r>
            <a:r>
              <a:rPr spc="285" dirty="0"/>
              <a:t> </a:t>
            </a:r>
            <a:r>
              <a:rPr spc="-5" dirty="0"/>
              <a:t>level</a:t>
            </a:r>
            <a:r>
              <a:rPr spc="285" dirty="0"/>
              <a:t> </a:t>
            </a:r>
            <a:r>
              <a:rPr spc="-5" dirty="0"/>
              <a:t>of</a:t>
            </a:r>
            <a:r>
              <a:rPr spc="285" dirty="0"/>
              <a:t> </a:t>
            </a:r>
            <a:r>
              <a:rPr spc="-10" dirty="0"/>
              <a:t>national</a:t>
            </a:r>
            <a:r>
              <a:rPr spc="290" dirty="0"/>
              <a:t> </a:t>
            </a:r>
            <a:r>
              <a:rPr spc="-5" dirty="0"/>
              <a:t>pride</a:t>
            </a:r>
            <a:r>
              <a:rPr spc="280" dirty="0"/>
              <a:t> </a:t>
            </a:r>
            <a:r>
              <a:rPr spc="-5" dirty="0"/>
              <a:t>and</a:t>
            </a:r>
            <a:r>
              <a:rPr spc="280" dirty="0"/>
              <a:t> </a:t>
            </a:r>
            <a:r>
              <a:rPr spc="-5" dirty="0"/>
              <a:t>ethnocentric </a:t>
            </a:r>
            <a:r>
              <a:rPr spc="-570" dirty="0"/>
              <a:t> </a:t>
            </a:r>
            <a:r>
              <a:rPr spc="-5" dirty="0"/>
              <a:t>views of</a:t>
            </a:r>
            <a:r>
              <a:rPr spc="5" dirty="0"/>
              <a:t> </a:t>
            </a:r>
            <a:r>
              <a:rPr spc="-5" dirty="0"/>
              <a:t>own</a:t>
            </a:r>
            <a:r>
              <a:rPr spc="5" dirty="0"/>
              <a:t> </a:t>
            </a:r>
            <a:r>
              <a:rPr spc="-5" dirty="0"/>
              <a:t>nation</a:t>
            </a:r>
            <a:r>
              <a:rPr spc="-10" dirty="0"/>
              <a:t> </a:t>
            </a:r>
            <a:r>
              <a:rPr spc="-5" dirty="0"/>
              <a:t>seem</a:t>
            </a:r>
            <a:r>
              <a:rPr dirty="0"/>
              <a:t> to </a:t>
            </a:r>
            <a:r>
              <a:rPr spc="-5" dirty="0"/>
              <a:t>be</a:t>
            </a:r>
            <a:r>
              <a:rPr spc="-10" dirty="0"/>
              <a:t> </a:t>
            </a:r>
            <a:r>
              <a:rPr spc="-5" dirty="0"/>
              <a:t>shared</a:t>
            </a:r>
            <a:r>
              <a:rPr dirty="0"/>
              <a:t> </a:t>
            </a:r>
            <a:r>
              <a:rPr spc="-5" dirty="0"/>
              <a:t>by</a:t>
            </a:r>
            <a:r>
              <a:rPr dirty="0"/>
              <a:t> </a:t>
            </a:r>
            <a:r>
              <a:rPr spc="-5" dirty="0"/>
              <a:t>members</a:t>
            </a:r>
            <a:r>
              <a:rPr dirty="0"/>
              <a:t> </a:t>
            </a:r>
            <a:r>
              <a:rPr spc="-5" dirty="0"/>
              <a:t>of</a:t>
            </a:r>
            <a:r>
              <a:rPr spc="5" dirty="0"/>
              <a:t> </a:t>
            </a:r>
            <a:r>
              <a:rPr spc="-5" dirty="0"/>
              <a:t>more</a:t>
            </a:r>
            <a:r>
              <a:rPr spc="5" dirty="0"/>
              <a:t> </a:t>
            </a:r>
            <a:r>
              <a:rPr spc="-5" dirty="0"/>
              <a:t>traditional</a:t>
            </a:r>
            <a:r>
              <a:rPr spc="-15" dirty="0"/>
              <a:t> </a:t>
            </a:r>
            <a:r>
              <a:rPr spc="-5" dirty="0"/>
              <a:t>cultures.</a:t>
            </a:r>
          </a:p>
          <a:p>
            <a:pPr marL="241300" indent="-228600">
              <a:lnSpc>
                <a:spcPct val="100000"/>
              </a:lnSpc>
              <a:spcBef>
                <a:spcPts val="705"/>
              </a:spcBef>
              <a:buChar char="•"/>
              <a:tabLst>
                <a:tab pos="241300" algn="l"/>
                <a:tab pos="241935" algn="l"/>
              </a:tabLst>
            </a:pPr>
            <a:r>
              <a:rPr spc="-5" dirty="0"/>
              <a:t>Divorce,</a:t>
            </a:r>
            <a:r>
              <a:rPr spc="10" dirty="0"/>
              <a:t> </a:t>
            </a:r>
            <a:r>
              <a:rPr spc="-5" dirty="0"/>
              <a:t>abortion</a:t>
            </a:r>
            <a:r>
              <a:rPr spc="-10" dirty="0"/>
              <a:t> </a:t>
            </a:r>
            <a:r>
              <a:rPr spc="-5" dirty="0"/>
              <a:t>and</a:t>
            </a:r>
            <a:r>
              <a:rPr spc="-15" dirty="0"/>
              <a:t> </a:t>
            </a:r>
            <a:r>
              <a:rPr spc="-5" dirty="0"/>
              <a:t>suicide</a:t>
            </a:r>
            <a:r>
              <a:rPr spc="-25" dirty="0"/>
              <a:t> </a:t>
            </a:r>
            <a:r>
              <a:rPr spc="-5" dirty="0"/>
              <a:t>are</a:t>
            </a:r>
            <a:r>
              <a:rPr dirty="0"/>
              <a:t> </a:t>
            </a:r>
            <a:r>
              <a:rPr spc="-5" dirty="0"/>
              <a:t>not</a:t>
            </a:r>
            <a:r>
              <a:rPr spc="10" dirty="0"/>
              <a:t> </a:t>
            </a:r>
            <a:r>
              <a:rPr spc="-5" dirty="0"/>
              <a:t>accepted.</a:t>
            </a:r>
          </a:p>
          <a:p>
            <a:pPr marL="241300" indent="-228600">
              <a:lnSpc>
                <a:spcPct val="100000"/>
              </a:lnSpc>
              <a:spcBef>
                <a:spcPts val="755"/>
              </a:spcBef>
              <a:buChar char="•"/>
              <a:tabLst>
                <a:tab pos="241300" algn="l"/>
                <a:tab pos="241935" algn="l"/>
              </a:tabLst>
            </a:pPr>
            <a:r>
              <a:rPr spc="-5" dirty="0"/>
              <a:t>Secular-rational</a:t>
            </a:r>
            <a:r>
              <a:rPr spc="-10" dirty="0"/>
              <a:t> </a:t>
            </a:r>
            <a:r>
              <a:rPr spc="-5" dirty="0"/>
              <a:t>values</a:t>
            </a:r>
            <a:r>
              <a:rPr spc="5" dirty="0"/>
              <a:t> </a:t>
            </a:r>
            <a:r>
              <a:rPr spc="-5" dirty="0"/>
              <a:t>dimension</a:t>
            </a:r>
            <a:r>
              <a:rPr spc="-15" dirty="0"/>
              <a:t> </a:t>
            </a:r>
            <a:r>
              <a:rPr spc="-5" dirty="0"/>
              <a:t>measures</a:t>
            </a:r>
            <a:r>
              <a:rPr spc="-10" dirty="0"/>
              <a:t> </a:t>
            </a:r>
            <a:r>
              <a:rPr spc="-5" dirty="0"/>
              <a:t>the</a:t>
            </a:r>
            <a:r>
              <a:rPr spc="5" dirty="0"/>
              <a:t> </a:t>
            </a:r>
            <a:r>
              <a:rPr spc="-5" dirty="0"/>
              <a:t>opposite</a:t>
            </a:r>
            <a:r>
              <a:rPr spc="-10" dirty="0"/>
              <a:t> </a:t>
            </a:r>
            <a:r>
              <a:rPr spc="-5" dirty="0"/>
              <a:t>preferences.</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6939" y="1246727"/>
            <a:ext cx="10358755" cy="3735070"/>
          </a:xfrm>
          <a:prstGeom prst="rect">
            <a:avLst/>
          </a:prstGeom>
        </p:spPr>
        <p:txBody>
          <a:bodyPr vert="horz" wrap="square" lIns="0" tIns="48260" rIns="0" bIns="0" rtlCol="0">
            <a:spAutoFit/>
          </a:bodyPr>
          <a:lstStyle/>
          <a:p>
            <a:pPr marL="12700" marR="6350" algn="just">
              <a:lnSpc>
                <a:spcPts val="2270"/>
              </a:lnSpc>
              <a:spcBef>
                <a:spcPts val="380"/>
              </a:spcBef>
            </a:pPr>
            <a:r>
              <a:rPr sz="2100" spc="-5" dirty="0">
                <a:solidFill>
                  <a:srgbClr val="1F2A44"/>
                </a:solidFill>
                <a:latin typeface="Arial MT"/>
                <a:cs typeface="Arial MT"/>
              </a:rPr>
              <a:t>Some</a:t>
            </a:r>
            <a:r>
              <a:rPr sz="2100" dirty="0">
                <a:solidFill>
                  <a:srgbClr val="1F2A44"/>
                </a:solidFill>
                <a:latin typeface="Arial MT"/>
                <a:cs typeface="Arial MT"/>
              </a:rPr>
              <a:t> </a:t>
            </a:r>
            <a:r>
              <a:rPr sz="2100" spc="-5" dirty="0">
                <a:solidFill>
                  <a:srgbClr val="1F2A44"/>
                </a:solidFill>
                <a:latin typeface="Arial MT"/>
                <a:cs typeface="Arial MT"/>
              </a:rPr>
              <a:t>examples</a:t>
            </a:r>
            <a:r>
              <a:rPr sz="2100" dirty="0">
                <a:solidFill>
                  <a:srgbClr val="1F2A44"/>
                </a:solidFill>
                <a:latin typeface="Arial MT"/>
                <a:cs typeface="Arial MT"/>
              </a:rPr>
              <a:t> </a:t>
            </a:r>
            <a:r>
              <a:rPr sz="2100" spc="-5" dirty="0">
                <a:solidFill>
                  <a:srgbClr val="1F2A44"/>
                </a:solidFill>
                <a:latin typeface="Arial MT"/>
                <a:cs typeface="Arial MT"/>
              </a:rPr>
              <a:t>from</a:t>
            </a:r>
            <a:r>
              <a:rPr sz="2100" dirty="0">
                <a:solidFill>
                  <a:srgbClr val="1F2A44"/>
                </a:solidFill>
                <a:latin typeface="Arial MT"/>
                <a:cs typeface="Arial MT"/>
              </a:rPr>
              <a:t> </a:t>
            </a:r>
            <a:r>
              <a:rPr sz="2100" spc="-10" dirty="0">
                <a:solidFill>
                  <a:srgbClr val="1F2A44"/>
                </a:solidFill>
                <a:latin typeface="Arial MT"/>
                <a:cs typeface="Arial MT"/>
              </a:rPr>
              <a:t>the</a:t>
            </a:r>
            <a:r>
              <a:rPr sz="2100" spc="-5" dirty="0">
                <a:solidFill>
                  <a:srgbClr val="1F2A44"/>
                </a:solidFill>
                <a:latin typeface="Arial MT"/>
                <a:cs typeface="Arial MT"/>
              </a:rPr>
              <a:t> </a:t>
            </a:r>
            <a:r>
              <a:rPr sz="2100" spc="-15" dirty="0">
                <a:solidFill>
                  <a:srgbClr val="1F2A44"/>
                </a:solidFill>
                <a:latin typeface="Arial MT"/>
                <a:cs typeface="Arial MT"/>
              </a:rPr>
              <a:t>World</a:t>
            </a:r>
            <a:r>
              <a:rPr sz="2100" spc="-10" dirty="0">
                <a:solidFill>
                  <a:srgbClr val="1F2A44"/>
                </a:solidFill>
                <a:latin typeface="Arial MT"/>
                <a:cs typeface="Arial MT"/>
              </a:rPr>
              <a:t> </a:t>
            </a:r>
            <a:r>
              <a:rPr sz="2100" spc="-30" dirty="0">
                <a:solidFill>
                  <a:srgbClr val="1F2A44"/>
                </a:solidFill>
                <a:latin typeface="Arial MT"/>
                <a:cs typeface="Arial MT"/>
              </a:rPr>
              <a:t>Values</a:t>
            </a:r>
            <a:r>
              <a:rPr sz="2100" spc="-25" dirty="0">
                <a:solidFill>
                  <a:srgbClr val="1F2A44"/>
                </a:solidFill>
                <a:latin typeface="Arial MT"/>
                <a:cs typeface="Arial MT"/>
              </a:rPr>
              <a:t> </a:t>
            </a:r>
            <a:r>
              <a:rPr sz="2100" spc="-5" dirty="0">
                <a:solidFill>
                  <a:srgbClr val="1F2A44"/>
                </a:solidFill>
                <a:latin typeface="Arial MT"/>
                <a:cs typeface="Arial MT"/>
              </a:rPr>
              <a:t>Survey</a:t>
            </a:r>
            <a:r>
              <a:rPr sz="2100" dirty="0">
                <a:solidFill>
                  <a:srgbClr val="1F2A44"/>
                </a:solidFill>
                <a:latin typeface="Arial MT"/>
                <a:cs typeface="Arial MT"/>
              </a:rPr>
              <a:t> </a:t>
            </a:r>
            <a:r>
              <a:rPr sz="2100" spc="-5" dirty="0">
                <a:solidFill>
                  <a:srgbClr val="1F2A44"/>
                </a:solidFill>
                <a:latin typeface="Arial MT"/>
                <a:cs typeface="Arial MT"/>
              </a:rPr>
              <a:t>Findings</a:t>
            </a:r>
            <a:r>
              <a:rPr sz="2100" dirty="0">
                <a:solidFill>
                  <a:srgbClr val="1F2A44"/>
                </a:solidFill>
                <a:latin typeface="Arial MT"/>
                <a:cs typeface="Arial MT"/>
              </a:rPr>
              <a:t> </a:t>
            </a:r>
            <a:r>
              <a:rPr sz="2100" spc="-10" dirty="0">
                <a:solidFill>
                  <a:srgbClr val="1F2A44"/>
                </a:solidFill>
                <a:latin typeface="Arial MT"/>
                <a:cs typeface="Arial MT"/>
              </a:rPr>
              <a:t>and</a:t>
            </a:r>
            <a:r>
              <a:rPr sz="2100" spc="-5" dirty="0">
                <a:solidFill>
                  <a:srgbClr val="1F2A44"/>
                </a:solidFill>
                <a:latin typeface="Arial MT"/>
                <a:cs typeface="Arial MT"/>
              </a:rPr>
              <a:t> Insights</a:t>
            </a:r>
            <a:r>
              <a:rPr sz="2100" dirty="0">
                <a:solidFill>
                  <a:srgbClr val="1F2A44"/>
                </a:solidFill>
                <a:latin typeface="Arial MT"/>
                <a:cs typeface="Arial MT"/>
              </a:rPr>
              <a:t> </a:t>
            </a:r>
            <a:r>
              <a:rPr sz="2100" spc="-10" dirty="0">
                <a:solidFill>
                  <a:srgbClr val="1F2A44"/>
                </a:solidFill>
                <a:latin typeface="Arial MT"/>
                <a:cs typeface="Arial MT"/>
              </a:rPr>
              <a:t>available</a:t>
            </a:r>
            <a:r>
              <a:rPr sz="2100" spc="-5" dirty="0">
                <a:solidFill>
                  <a:srgbClr val="1F2A44"/>
                </a:solidFill>
                <a:latin typeface="Arial MT"/>
                <a:cs typeface="Arial MT"/>
              </a:rPr>
              <a:t> at </a:t>
            </a:r>
            <a:r>
              <a:rPr sz="2100" spc="-570" dirty="0">
                <a:solidFill>
                  <a:srgbClr val="1F2A44"/>
                </a:solidFill>
                <a:latin typeface="Arial MT"/>
                <a:cs typeface="Arial MT"/>
              </a:rPr>
              <a:t> </a:t>
            </a:r>
            <a:r>
              <a:rPr sz="2100" u="heavy" spc="-10" dirty="0">
                <a:solidFill>
                  <a:srgbClr val="0563C1"/>
                </a:solidFill>
                <a:uFill>
                  <a:solidFill>
                    <a:srgbClr val="0563C1"/>
                  </a:solidFill>
                </a:uFill>
                <a:latin typeface="Arial MT"/>
                <a:cs typeface="Arial MT"/>
                <a:hlinkClick r:id="rId2"/>
              </a:rPr>
              <a:t>http://www.worldvaluessurvey.org/WVSContents.jsp</a:t>
            </a:r>
            <a:endParaRPr sz="2100">
              <a:latin typeface="Arial MT"/>
              <a:cs typeface="Arial MT"/>
            </a:endParaRPr>
          </a:p>
          <a:p>
            <a:pPr marL="240665" marR="8255" indent="-228600" algn="just">
              <a:lnSpc>
                <a:spcPts val="2270"/>
              </a:lnSpc>
              <a:spcBef>
                <a:spcPts val="1005"/>
              </a:spcBef>
              <a:buChar char="•"/>
              <a:tabLst>
                <a:tab pos="241300" algn="l"/>
              </a:tabLst>
            </a:pPr>
            <a:r>
              <a:rPr sz="2100" spc="-5" dirty="0">
                <a:solidFill>
                  <a:srgbClr val="1F2A44"/>
                </a:solidFill>
                <a:latin typeface="Arial MT"/>
                <a:cs typeface="Arial MT"/>
              </a:rPr>
              <a:t>High</a:t>
            </a:r>
            <a:r>
              <a:rPr sz="2100" dirty="0">
                <a:solidFill>
                  <a:srgbClr val="1F2A44"/>
                </a:solidFill>
                <a:latin typeface="Arial MT"/>
                <a:cs typeface="Arial MT"/>
              </a:rPr>
              <a:t> </a:t>
            </a:r>
            <a:r>
              <a:rPr sz="2100" spc="-5" dirty="0">
                <a:solidFill>
                  <a:srgbClr val="1F2A44"/>
                </a:solidFill>
                <a:latin typeface="Arial MT"/>
                <a:cs typeface="Arial MT"/>
              </a:rPr>
              <a:t>scores</a:t>
            </a:r>
            <a:r>
              <a:rPr sz="2100" dirty="0">
                <a:solidFill>
                  <a:srgbClr val="1F2A44"/>
                </a:solidFill>
                <a:latin typeface="Arial MT"/>
                <a:cs typeface="Arial MT"/>
              </a:rPr>
              <a:t> </a:t>
            </a:r>
            <a:r>
              <a:rPr sz="2100" spc="-5" dirty="0">
                <a:solidFill>
                  <a:srgbClr val="1F2A44"/>
                </a:solidFill>
                <a:latin typeface="Arial MT"/>
                <a:cs typeface="Arial MT"/>
              </a:rPr>
              <a:t>in</a:t>
            </a:r>
            <a:r>
              <a:rPr sz="2100" dirty="0">
                <a:solidFill>
                  <a:srgbClr val="1F2A44"/>
                </a:solidFill>
                <a:latin typeface="Arial MT"/>
                <a:cs typeface="Arial MT"/>
              </a:rPr>
              <a:t> </a:t>
            </a:r>
            <a:r>
              <a:rPr sz="2100" spc="-15" dirty="0">
                <a:solidFill>
                  <a:srgbClr val="1F2A44"/>
                </a:solidFill>
                <a:latin typeface="Arial MT"/>
                <a:cs typeface="Arial MT"/>
              </a:rPr>
              <a:t>Traditional</a:t>
            </a:r>
            <a:r>
              <a:rPr sz="2100" spc="-10" dirty="0">
                <a:solidFill>
                  <a:srgbClr val="1F2A44"/>
                </a:solidFill>
                <a:latin typeface="Arial MT"/>
                <a:cs typeface="Arial MT"/>
              </a:rPr>
              <a:t> and</a:t>
            </a:r>
            <a:r>
              <a:rPr sz="2100" spc="-5" dirty="0">
                <a:solidFill>
                  <a:srgbClr val="1F2A44"/>
                </a:solidFill>
                <a:latin typeface="Arial MT"/>
                <a:cs typeface="Arial MT"/>
              </a:rPr>
              <a:t> </a:t>
            </a:r>
            <a:r>
              <a:rPr sz="2100" spc="-10" dirty="0">
                <a:solidFill>
                  <a:srgbClr val="1F2A44"/>
                </a:solidFill>
                <a:latin typeface="Arial MT"/>
                <a:cs typeface="Arial MT"/>
              </a:rPr>
              <a:t>Survival</a:t>
            </a:r>
            <a:r>
              <a:rPr sz="2100" spc="-5" dirty="0">
                <a:solidFill>
                  <a:srgbClr val="1F2A44"/>
                </a:solidFill>
                <a:latin typeface="Arial MT"/>
                <a:cs typeface="Arial MT"/>
              </a:rPr>
              <a:t> </a:t>
            </a:r>
            <a:r>
              <a:rPr sz="2100" spc="-10" dirty="0">
                <a:solidFill>
                  <a:srgbClr val="1F2A44"/>
                </a:solidFill>
                <a:latin typeface="Arial MT"/>
                <a:cs typeface="Arial MT"/>
              </a:rPr>
              <a:t>values:</a:t>
            </a:r>
            <a:r>
              <a:rPr sz="2100" spc="-5" dirty="0">
                <a:solidFill>
                  <a:srgbClr val="1F2A44"/>
                </a:solidFill>
                <a:latin typeface="Arial MT"/>
                <a:cs typeface="Arial MT"/>
              </a:rPr>
              <a:t> </a:t>
            </a:r>
            <a:r>
              <a:rPr sz="2100" spc="-10" dirty="0">
                <a:solidFill>
                  <a:srgbClr val="1F2A44"/>
                </a:solidFill>
                <a:latin typeface="Arial MT"/>
                <a:cs typeface="Arial MT"/>
              </a:rPr>
              <a:t>Zimbabwe,</a:t>
            </a:r>
            <a:r>
              <a:rPr sz="2100" spc="-5" dirty="0">
                <a:solidFill>
                  <a:srgbClr val="1F2A44"/>
                </a:solidFill>
                <a:latin typeface="Arial MT"/>
                <a:cs typeface="Arial MT"/>
              </a:rPr>
              <a:t> Morocco,</a:t>
            </a:r>
            <a:r>
              <a:rPr sz="2100" dirty="0">
                <a:solidFill>
                  <a:srgbClr val="1F2A44"/>
                </a:solidFill>
                <a:latin typeface="Arial MT"/>
                <a:cs typeface="Arial MT"/>
              </a:rPr>
              <a:t> </a:t>
            </a:r>
            <a:r>
              <a:rPr sz="2100" spc="-5" dirty="0">
                <a:solidFill>
                  <a:srgbClr val="1F2A44"/>
                </a:solidFill>
                <a:latin typeface="Arial MT"/>
                <a:cs typeface="Arial MT"/>
              </a:rPr>
              <a:t>Jordan, </a:t>
            </a:r>
            <a:r>
              <a:rPr sz="2100" dirty="0">
                <a:solidFill>
                  <a:srgbClr val="1F2A44"/>
                </a:solidFill>
                <a:latin typeface="Arial MT"/>
                <a:cs typeface="Arial MT"/>
              </a:rPr>
              <a:t> </a:t>
            </a:r>
            <a:r>
              <a:rPr sz="2100" spc="-5" dirty="0">
                <a:solidFill>
                  <a:srgbClr val="1F2A44"/>
                </a:solidFill>
                <a:latin typeface="Arial MT"/>
                <a:cs typeface="Arial MT"/>
              </a:rPr>
              <a:t>Bangladesh.</a:t>
            </a:r>
            <a:endParaRPr sz="2100">
              <a:latin typeface="Arial MT"/>
              <a:cs typeface="Arial MT"/>
            </a:endParaRPr>
          </a:p>
          <a:p>
            <a:pPr marL="240665" marR="5080" indent="-228600" algn="just">
              <a:lnSpc>
                <a:spcPts val="2270"/>
              </a:lnSpc>
              <a:spcBef>
                <a:spcPts val="995"/>
              </a:spcBef>
              <a:buChar char="•"/>
              <a:tabLst>
                <a:tab pos="241300" algn="l"/>
              </a:tabLst>
            </a:pPr>
            <a:r>
              <a:rPr sz="2100" spc="-5" dirty="0">
                <a:solidFill>
                  <a:srgbClr val="1F2A44"/>
                </a:solidFill>
                <a:latin typeface="Arial MT"/>
                <a:cs typeface="Arial MT"/>
              </a:rPr>
              <a:t>High</a:t>
            </a:r>
            <a:r>
              <a:rPr sz="2100" dirty="0">
                <a:solidFill>
                  <a:srgbClr val="1F2A44"/>
                </a:solidFill>
                <a:latin typeface="Arial MT"/>
                <a:cs typeface="Arial MT"/>
              </a:rPr>
              <a:t> </a:t>
            </a:r>
            <a:r>
              <a:rPr sz="2100" spc="-5" dirty="0">
                <a:solidFill>
                  <a:srgbClr val="1F2A44"/>
                </a:solidFill>
                <a:latin typeface="Arial MT"/>
                <a:cs typeface="Arial MT"/>
              </a:rPr>
              <a:t>scores</a:t>
            </a:r>
            <a:r>
              <a:rPr sz="2100" dirty="0">
                <a:solidFill>
                  <a:srgbClr val="1F2A44"/>
                </a:solidFill>
                <a:latin typeface="Arial MT"/>
                <a:cs typeface="Arial MT"/>
              </a:rPr>
              <a:t> </a:t>
            </a:r>
            <a:r>
              <a:rPr sz="2100" spc="-5" dirty="0">
                <a:solidFill>
                  <a:srgbClr val="1F2A44"/>
                </a:solidFill>
                <a:latin typeface="Arial MT"/>
                <a:cs typeface="Arial MT"/>
              </a:rPr>
              <a:t>in</a:t>
            </a:r>
            <a:r>
              <a:rPr sz="2100" dirty="0">
                <a:solidFill>
                  <a:srgbClr val="1F2A44"/>
                </a:solidFill>
                <a:latin typeface="Arial MT"/>
                <a:cs typeface="Arial MT"/>
              </a:rPr>
              <a:t> </a:t>
            </a:r>
            <a:r>
              <a:rPr sz="2100" spc="-15" dirty="0">
                <a:solidFill>
                  <a:srgbClr val="1F2A44"/>
                </a:solidFill>
                <a:latin typeface="Arial MT"/>
                <a:cs typeface="Arial MT"/>
              </a:rPr>
              <a:t>Traditional</a:t>
            </a:r>
            <a:r>
              <a:rPr sz="2100" spc="-10" dirty="0">
                <a:solidFill>
                  <a:srgbClr val="1F2A44"/>
                </a:solidFill>
                <a:latin typeface="Arial MT"/>
                <a:cs typeface="Arial MT"/>
              </a:rPr>
              <a:t> </a:t>
            </a:r>
            <a:r>
              <a:rPr sz="2100" spc="-5" dirty="0">
                <a:solidFill>
                  <a:srgbClr val="1F2A44"/>
                </a:solidFill>
                <a:latin typeface="Arial MT"/>
                <a:cs typeface="Arial MT"/>
              </a:rPr>
              <a:t>and</a:t>
            </a:r>
            <a:r>
              <a:rPr sz="2100" dirty="0">
                <a:solidFill>
                  <a:srgbClr val="1F2A44"/>
                </a:solidFill>
                <a:latin typeface="Arial MT"/>
                <a:cs typeface="Arial MT"/>
              </a:rPr>
              <a:t> </a:t>
            </a:r>
            <a:r>
              <a:rPr sz="2100" spc="-5" dirty="0">
                <a:solidFill>
                  <a:srgbClr val="1F2A44"/>
                </a:solidFill>
                <a:latin typeface="Arial MT"/>
                <a:cs typeface="Arial MT"/>
              </a:rPr>
              <a:t>Self-expression</a:t>
            </a:r>
            <a:r>
              <a:rPr sz="2100" dirty="0">
                <a:solidFill>
                  <a:srgbClr val="1F2A44"/>
                </a:solidFill>
                <a:latin typeface="Arial MT"/>
                <a:cs typeface="Arial MT"/>
              </a:rPr>
              <a:t> </a:t>
            </a:r>
            <a:r>
              <a:rPr sz="2100" spc="-5" dirty="0">
                <a:solidFill>
                  <a:srgbClr val="1F2A44"/>
                </a:solidFill>
                <a:latin typeface="Arial MT"/>
                <a:cs typeface="Arial MT"/>
              </a:rPr>
              <a:t>values:</a:t>
            </a:r>
            <a:r>
              <a:rPr sz="2100" dirty="0">
                <a:solidFill>
                  <a:srgbClr val="1F2A44"/>
                </a:solidFill>
                <a:latin typeface="Arial MT"/>
                <a:cs typeface="Arial MT"/>
              </a:rPr>
              <a:t> </a:t>
            </a:r>
            <a:r>
              <a:rPr sz="2100" spc="-5" dirty="0">
                <a:solidFill>
                  <a:srgbClr val="1F2A44"/>
                </a:solidFill>
                <a:latin typeface="Arial MT"/>
                <a:cs typeface="Arial MT"/>
              </a:rPr>
              <a:t>the</a:t>
            </a:r>
            <a:r>
              <a:rPr sz="2100" dirty="0">
                <a:solidFill>
                  <a:srgbClr val="1F2A44"/>
                </a:solidFill>
                <a:latin typeface="Arial MT"/>
                <a:cs typeface="Arial MT"/>
              </a:rPr>
              <a:t> </a:t>
            </a:r>
            <a:r>
              <a:rPr sz="2100" spc="-5" dirty="0">
                <a:solidFill>
                  <a:srgbClr val="1F2A44"/>
                </a:solidFill>
                <a:latin typeface="Arial MT"/>
                <a:cs typeface="Arial MT"/>
              </a:rPr>
              <a:t>U.S.,</a:t>
            </a:r>
            <a:r>
              <a:rPr sz="2100" dirty="0">
                <a:solidFill>
                  <a:srgbClr val="1F2A44"/>
                </a:solidFill>
                <a:latin typeface="Arial MT"/>
                <a:cs typeface="Arial MT"/>
              </a:rPr>
              <a:t> </a:t>
            </a:r>
            <a:r>
              <a:rPr sz="2100" spc="-5" dirty="0">
                <a:solidFill>
                  <a:srgbClr val="1F2A44"/>
                </a:solidFill>
                <a:latin typeface="Arial MT"/>
                <a:cs typeface="Arial MT"/>
              </a:rPr>
              <a:t>most</a:t>
            </a:r>
            <a:r>
              <a:rPr sz="2100" dirty="0">
                <a:solidFill>
                  <a:srgbClr val="1F2A44"/>
                </a:solidFill>
                <a:latin typeface="Arial MT"/>
                <a:cs typeface="Arial MT"/>
              </a:rPr>
              <a:t> </a:t>
            </a:r>
            <a:r>
              <a:rPr sz="2100" spc="-5" dirty="0">
                <a:solidFill>
                  <a:srgbClr val="1F2A44"/>
                </a:solidFill>
                <a:latin typeface="Arial MT"/>
                <a:cs typeface="Arial MT"/>
              </a:rPr>
              <a:t>of</a:t>
            </a:r>
            <a:r>
              <a:rPr sz="2100" spc="570" dirty="0">
                <a:solidFill>
                  <a:srgbClr val="1F2A44"/>
                </a:solidFill>
                <a:latin typeface="Arial MT"/>
                <a:cs typeface="Arial MT"/>
              </a:rPr>
              <a:t> </a:t>
            </a:r>
            <a:r>
              <a:rPr sz="2100" spc="-10" dirty="0">
                <a:solidFill>
                  <a:srgbClr val="1F2A44"/>
                </a:solidFill>
                <a:latin typeface="Arial MT"/>
                <a:cs typeface="Arial MT"/>
              </a:rPr>
              <a:t>Latin </a:t>
            </a:r>
            <a:r>
              <a:rPr sz="2100" spc="-5" dirty="0">
                <a:solidFill>
                  <a:srgbClr val="1F2A44"/>
                </a:solidFill>
                <a:latin typeface="Arial MT"/>
                <a:cs typeface="Arial MT"/>
              </a:rPr>
              <a:t> America,</a:t>
            </a:r>
            <a:r>
              <a:rPr sz="2100" spc="-10" dirty="0">
                <a:solidFill>
                  <a:srgbClr val="1F2A44"/>
                </a:solidFill>
                <a:latin typeface="Arial MT"/>
                <a:cs typeface="Arial MT"/>
              </a:rPr>
              <a:t> </a:t>
            </a:r>
            <a:r>
              <a:rPr sz="2100" spc="-5" dirty="0">
                <a:solidFill>
                  <a:srgbClr val="1F2A44"/>
                </a:solidFill>
                <a:latin typeface="Arial MT"/>
                <a:cs typeface="Arial MT"/>
              </a:rPr>
              <a:t>Ireland.</a:t>
            </a:r>
            <a:endParaRPr sz="2100">
              <a:latin typeface="Arial MT"/>
              <a:cs typeface="Arial MT"/>
            </a:endParaRPr>
          </a:p>
          <a:p>
            <a:pPr marL="240665" marR="5715" indent="-228600" algn="just">
              <a:lnSpc>
                <a:spcPts val="2270"/>
              </a:lnSpc>
              <a:spcBef>
                <a:spcPts val="990"/>
              </a:spcBef>
              <a:buChar char="•"/>
              <a:tabLst>
                <a:tab pos="241300" algn="l"/>
              </a:tabLst>
            </a:pPr>
            <a:r>
              <a:rPr sz="2100" spc="-5" dirty="0">
                <a:solidFill>
                  <a:srgbClr val="1F2A44"/>
                </a:solidFill>
                <a:latin typeface="Arial MT"/>
                <a:cs typeface="Arial MT"/>
              </a:rPr>
              <a:t>High</a:t>
            </a:r>
            <a:r>
              <a:rPr sz="2100" dirty="0">
                <a:solidFill>
                  <a:srgbClr val="1F2A44"/>
                </a:solidFill>
                <a:latin typeface="Arial MT"/>
                <a:cs typeface="Arial MT"/>
              </a:rPr>
              <a:t> </a:t>
            </a:r>
            <a:r>
              <a:rPr sz="2100" spc="-5" dirty="0">
                <a:solidFill>
                  <a:srgbClr val="1F2A44"/>
                </a:solidFill>
                <a:latin typeface="Arial MT"/>
                <a:cs typeface="Arial MT"/>
              </a:rPr>
              <a:t>scores</a:t>
            </a:r>
            <a:r>
              <a:rPr sz="2100" dirty="0">
                <a:solidFill>
                  <a:srgbClr val="1F2A44"/>
                </a:solidFill>
                <a:latin typeface="Arial MT"/>
                <a:cs typeface="Arial MT"/>
              </a:rPr>
              <a:t> </a:t>
            </a:r>
            <a:r>
              <a:rPr sz="2100" spc="-5" dirty="0">
                <a:solidFill>
                  <a:srgbClr val="1F2A44"/>
                </a:solidFill>
                <a:latin typeface="Arial MT"/>
                <a:cs typeface="Arial MT"/>
              </a:rPr>
              <a:t>in</a:t>
            </a:r>
            <a:r>
              <a:rPr sz="2100" dirty="0">
                <a:solidFill>
                  <a:srgbClr val="1F2A44"/>
                </a:solidFill>
                <a:latin typeface="Arial MT"/>
                <a:cs typeface="Arial MT"/>
              </a:rPr>
              <a:t> </a:t>
            </a:r>
            <a:r>
              <a:rPr sz="2100" spc="-5" dirty="0">
                <a:solidFill>
                  <a:srgbClr val="1F2A44"/>
                </a:solidFill>
                <a:latin typeface="Arial MT"/>
                <a:cs typeface="Arial MT"/>
              </a:rPr>
              <a:t>Secular-rational</a:t>
            </a:r>
            <a:r>
              <a:rPr sz="2100" dirty="0">
                <a:solidFill>
                  <a:srgbClr val="1F2A44"/>
                </a:solidFill>
                <a:latin typeface="Arial MT"/>
                <a:cs typeface="Arial MT"/>
              </a:rPr>
              <a:t> </a:t>
            </a:r>
            <a:r>
              <a:rPr sz="2100" spc="-5" dirty="0">
                <a:solidFill>
                  <a:srgbClr val="1F2A44"/>
                </a:solidFill>
                <a:latin typeface="Arial MT"/>
                <a:cs typeface="Arial MT"/>
              </a:rPr>
              <a:t>and</a:t>
            </a:r>
            <a:r>
              <a:rPr sz="2100" dirty="0">
                <a:solidFill>
                  <a:srgbClr val="1F2A44"/>
                </a:solidFill>
                <a:latin typeface="Arial MT"/>
                <a:cs typeface="Arial MT"/>
              </a:rPr>
              <a:t> </a:t>
            </a:r>
            <a:r>
              <a:rPr sz="2100" spc="-5" dirty="0">
                <a:solidFill>
                  <a:srgbClr val="1F2A44"/>
                </a:solidFill>
                <a:latin typeface="Arial MT"/>
                <a:cs typeface="Arial MT"/>
              </a:rPr>
              <a:t>Survival</a:t>
            </a:r>
            <a:r>
              <a:rPr sz="2100" dirty="0">
                <a:solidFill>
                  <a:srgbClr val="1F2A44"/>
                </a:solidFill>
                <a:latin typeface="Arial MT"/>
                <a:cs typeface="Arial MT"/>
              </a:rPr>
              <a:t> </a:t>
            </a:r>
            <a:r>
              <a:rPr sz="2100" spc="-5" dirty="0">
                <a:solidFill>
                  <a:srgbClr val="1F2A44"/>
                </a:solidFill>
                <a:latin typeface="Arial MT"/>
                <a:cs typeface="Arial MT"/>
              </a:rPr>
              <a:t>values:</a:t>
            </a:r>
            <a:r>
              <a:rPr sz="2100" dirty="0">
                <a:solidFill>
                  <a:srgbClr val="1F2A44"/>
                </a:solidFill>
                <a:latin typeface="Arial MT"/>
                <a:cs typeface="Arial MT"/>
              </a:rPr>
              <a:t> </a:t>
            </a:r>
            <a:r>
              <a:rPr sz="2100" spc="-10" dirty="0">
                <a:solidFill>
                  <a:srgbClr val="1F2A44"/>
                </a:solidFill>
                <a:latin typeface="Arial MT"/>
                <a:cs typeface="Arial MT"/>
              </a:rPr>
              <a:t>Russia,</a:t>
            </a:r>
            <a:r>
              <a:rPr sz="2100" spc="-5" dirty="0">
                <a:solidFill>
                  <a:srgbClr val="1F2A44"/>
                </a:solidFill>
                <a:latin typeface="Arial MT"/>
                <a:cs typeface="Arial MT"/>
              </a:rPr>
              <a:t> Bulgaria,</a:t>
            </a:r>
            <a:r>
              <a:rPr sz="2100" dirty="0">
                <a:solidFill>
                  <a:srgbClr val="1F2A44"/>
                </a:solidFill>
                <a:latin typeface="Arial MT"/>
                <a:cs typeface="Arial MT"/>
              </a:rPr>
              <a:t> </a:t>
            </a:r>
            <a:r>
              <a:rPr sz="2100" spc="-10" dirty="0">
                <a:solidFill>
                  <a:srgbClr val="1F2A44"/>
                </a:solidFill>
                <a:latin typeface="Arial MT"/>
                <a:cs typeface="Arial MT"/>
              </a:rPr>
              <a:t>Ukraine, </a:t>
            </a:r>
            <a:r>
              <a:rPr sz="2100" spc="-5" dirty="0">
                <a:solidFill>
                  <a:srgbClr val="1F2A44"/>
                </a:solidFill>
                <a:latin typeface="Arial MT"/>
                <a:cs typeface="Arial MT"/>
              </a:rPr>
              <a:t> Estonia.</a:t>
            </a:r>
            <a:endParaRPr sz="2100">
              <a:latin typeface="Arial MT"/>
              <a:cs typeface="Arial MT"/>
            </a:endParaRPr>
          </a:p>
          <a:p>
            <a:pPr marL="240665" marR="5080" indent="-228600" algn="just">
              <a:lnSpc>
                <a:spcPts val="2270"/>
              </a:lnSpc>
              <a:spcBef>
                <a:spcPts val="1005"/>
              </a:spcBef>
              <a:buChar char="•"/>
              <a:tabLst>
                <a:tab pos="241300" algn="l"/>
              </a:tabLst>
            </a:pPr>
            <a:r>
              <a:rPr sz="2100" spc="-5" dirty="0">
                <a:solidFill>
                  <a:srgbClr val="1F2A44"/>
                </a:solidFill>
                <a:latin typeface="Arial MT"/>
                <a:cs typeface="Arial MT"/>
              </a:rPr>
              <a:t>High scores in Secular-rational and Self-expression values: Sweden, </a:t>
            </a:r>
            <a:r>
              <a:rPr sz="2100" spc="-30" dirty="0">
                <a:solidFill>
                  <a:srgbClr val="1F2A44"/>
                </a:solidFill>
                <a:latin typeface="Arial MT"/>
                <a:cs typeface="Arial MT"/>
              </a:rPr>
              <a:t>Norway, </a:t>
            </a:r>
            <a:r>
              <a:rPr sz="2100" spc="-10" dirty="0">
                <a:solidFill>
                  <a:srgbClr val="1F2A44"/>
                </a:solidFill>
                <a:latin typeface="Arial MT"/>
                <a:cs typeface="Arial MT"/>
              </a:rPr>
              <a:t>Japan, </a:t>
            </a:r>
            <a:r>
              <a:rPr sz="2100" spc="-5" dirty="0">
                <a:solidFill>
                  <a:srgbClr val="1F2A44"/>
                </a:solidFill>
                <a:latin typeface="Arial MT"/>
                <a:cs typeface="Arial MT"/>
              </a:rPr>
              <a:t> Benelux,</a:t>
            </a:r>
            <a:r>
              <a:rPr sz="2100" dirty="0">
                <a:solidFill>
                  <a:srgbClr val="1F2A44"/>
                </a:solidFill>
                <a:latin typeface="Arial MT"/>
                <a:cs typeface="Arial MT"/>
              </a:rPr>
              <a:t> </a:t>
            </a:r>
            <a:r>
              <a:rPr sz="2100" spc="-25" dirty="0">
                <a:solidFill>
                  <a:srgbClr val="1F2A44"/>
                </a:solidFill>
                <a:latin typeface="Arial MT"/>
                <a:cs typeface="Arial MT"/>
              </a:rPr>
              <a:t>Germany,</a:t>
            </a:r>
            <a:r>
              <a:rPr sz="2100" spc="-20" dirty="0">
                <a:solidFill>
                  <a:srgbClr val="1F2A44"/>
                </a:solidFill>
                <a:latin typeface="Arial MT"/>
                <a:cs typeface="Arial MT"/>
              </a:rPr>
              <a:t> </a:t>
            </a:r>
            <a:r>
              <a:rPr sz="2100" spc="-5" dirty="0">
                <a:solidFill>
                  <a:srgbClr val="1F2A44"/>
                </a:solidFill>
                <a:latin typeface="Arial MT"/>
                <a:cs typeface="Arial MT"/>
              </a:rPr>
              <a:t>France,</a:t>
            </a:r>
            <a:r>
              <a:rPr sz="2100" dirty="0">
                <a:solidFill>
                  <a:srgbClr val="1F2A44"/>
                </a:solidFill>
                <a:latin typeface="Arial MT"/>
                <a:cs typeface="Arial MT"/>
              </a:rPr>
              <a:t> </a:t>
            </a:r>
            <a:r>
              <a:rPr sz="2100" spc="-5" dirty="0">
                <a:solidFill>
                  <a:srgbClr val="1F2A44"/>
                </a:solidFill>
                <a:latin typeface="Arial MT"/>
                <a:cs typeface="Arial MT"/>
              </a:rPr>
              <a:t>Switzerland,</a:t>
            </a:r>
            <a:r>
              <a:rPr sz="2100" dirty="0">
                <a:solidFill>
                  <a:srgbClr val="1F2A44"/>
                </a:solidFill>
                <a:latin typeface="Arial MT"/>
                <a:cs typeface="Arial MT"/>
              </a:rPr>
              <a:t> </a:t>
            </a:r>
            <a:r>
              <a:rPr sz="2100" spc="-5" dirty="0">
                <a:solidFill>
                  <a:srgbClr val="1F2A44"/>
                </a:solidFill>
                <a:latin typeface="Arial MT"/>
                <a:cs typeface="Arial MT"/>
              </a:rPr>
              <a:t>Czech</a:t>
            </a:r>
            <a:r>
              <a:rPr sz="2100" dirty="0">
                <a:solidFill>
                  <a:srgbClr val="1F2A44"/>
                </a:solidFill>
                <a:latin typeface="Arial MT"/>
                <a:cs typeface="Arial MT"/>
              </a:rPr>
              <a:t> </a:t>
            </a:r>
            <a:r>
              <a:rPr sz="2100" spc="-5" dirty="0">
                <a:solidFill>
                  <a:srgbClr val="1F2A44"/>
                </a:solidFill>
                <a:latin typeface="Arial MT"/>
                <a:cs typeface="Arial MT"/>
              </a:rPr>
              <a:t>Republic,</a:t>
            </a:r>
            <a:r>
              <a:rPr sz="2100" dirty="0">
                <a:solidFill>
                  <a:srgbClr val="1F2A44"/>
                </a:solidFill>
                <a:latin typeface="Arial MT"/>
                <a:cs typeface="Arial MT"/>
              </a:rPr>
              <a:t> </a:t>
            </a:r>
            <a:r>
              <a:rPr sz="2100" spc="-5" dirty="0">
                <a:solidFill>
                  <a:srgbClr val="1F2A44"/>
                </a:solidFill>
                <a:latin typeface="Arial MT"/>
                <a:cs typeface="Arial MT"/>
              </a:rPr>
              <a:t>Slovenia,</a:t>
            </a:r>
            <a:r>
              <a:rPr sz="2100" spc="570" dirty="0">
                <a:solidFill>
                  <a:srgbClr val="1F2A44"/>
                </a:solidFill>
                <a:latin typeface="Arial MT"/>
                <a:cs typeface="Arial MT"/>
              </a:rPr>
              <a:t> </a:t>
            </a:r>
            <a:r>
              <a:rPr sz="2100" spc="-5" dirty="0">
                <a:solidFill>
                  <a:srgbClr val="1F2A44"/>
                </a:solidFill>
                <a:latin typeface="Arial MT"/>
                <a:cs typeface="Arial MT"/>
              </a:rPr>
              <a:t>and</a:t>
            </a:r>
            <a:r>
              <a:rPr sz="2100" spc="575" dirty="0">
                <a:solidFill>
                  <a:srgbClr val="1F2A44"/>
                </a:solidFill>
                <a:latin typeface="Arial MT"/>
                <a:cs typeface="Arial MT"/>
              </a:rPr>
              <a:t> </a:t>
            </a:r>
            <a:r>
              <a:rPr sz="2100" spc="-5" dirty="0">
                <a:solidFill>
                  <a:srgbClr val="1F2A44"/>
                </a:solidFill>
                <a:latin typeface="Arial MT"/>
                <a:cs typeface="Arial MT"/>
              </a:rPr>
              <a:t>some </a:t>
            </a:r>
            <a:r>
              <a:rPr sz="2100" dirty="0">
                <a:solidFill>
                  <a:srgbClr val="1F2A44"/>
                </a:solidFill>
                <a:latin typeface="Arial MT"/>
                <a:cs typeface="Arial MT"/>
              </a:rPr>
              <a:t> </a:t>
            </a:r>
            <a:r>
              <a:rPr sz="2100" spc="-5" dirty="0">
                <a:solidFill>
                  <a:srgbClr val="1F2A44"/>
                </a:solidFill>
                <a:latin typeface="Arial MT"/>
                <a:cs typeface="Arial MT"/>
              </a:rPr>
              <a:t>English</a:t>
            </a:r>
            <a:r>
              <a:rPr sz="2100" spc="-30" dirty="0">
                <a:solidFill>
                  <a:srgbClr val="1F2A44"/>
                </a:solidFill>
                <a:latin typeface="Arial MT"/>
                <a:cs typeface="Arial MT"/>
              </a:rPr>
              <a:t> </a:t>
            </a:r>
            <a:r>
              <a:rPr sz="2100" spc="-5" dirty="0">
                <a:solidFill>
                  <a:srgbClr val="1F2A44"/>
                </a:solidFill>
                <a:latin typeface="Arial MT"/>
                <a:cs typeface="Arial MT"/>
              </a:rPr>
              <a:t>speaking</a:t>
            </a:r>
            <a:r>
              <a:rPr sz="2100" spc="-20" dirty="0">
                <a:solidFill>
                  <a:srgbClr val="1F2A44"/>
                </a:solidFill>
                <a:latin typeface="Arial MT"/>
                <a:cs typeface="Arial MT"/>
              </a:rPr>
              <a:t> </a:t>
            </a:r>
            <a:r>
              <a:rPr sz="2100" spc="-5" dirty="0">
                <a:solidFill>
                  <a:srgbClr val="1F2A44"/>
                </a:solidFill>
                <a:latin typeface="Arial MT"/>
                <a:cs typeface="Arial MT"/>
              </a:rPr>
              <a:t>countries.</a:t>
            </a:r>
            <a:endParaRPr sz="2100">
              <a:latin typeface="Arial MT"/>
              <a:cs typeface="Arial MT"/>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04740" y="550363"/>
            <a:ext cx="5638675" cy="750847"/>
          </a:xfrm>
          <a:prstGeom prst="rect">
            <a:avLst/>
          </a:prstGeom>
        </p:spPr>
        <p:txBody>
          <a:bodyPr vert="horz" wrap="square" lIns="0" tIns="12065" rIns="0" bIns="0" rtlCol="0">
            <a:spAutoFit/>
          </a:bodyPr>
          <a:lstStyle/>
          <a:p>
            <a:pPr marL="12700">
              <a:lnSpc>
                <a:spcPct val="100000"/>
              </a:lnSpc>
              <a:spcBef>
                <a:spcPts val="95"/>
              </a:spcBef>
            </a:pPr>
            <a:r>
              <a:rPr spc="-10" dirty="0"/>
              <a:t>Human</a:t>
            </a:r>
            <a:r>
              <a:rPr spc="-30" dirty="0"/>
              <a:t> </a:t>
            </a:r>
            <a:r>
              <a:rPr spc="-10" dirty="0"/>
              <a:t>Empowerment</a:t>
            </a:r>
          </a:p>
        </p:txBody>
      </p:sp>
      <p:sp>
        <p:nvSpPr>
          <p:cNvPr id="3" name="object 3"/>
          <p:cNvSpPr txBox="1"/>
          <p:nvPr/>
        </p:nvSpPr>
        <p:spPr>
          <a:xfrm>
            <a:off x="916939" y="1819021"/>
            <a:ext cx="10358755" cy="4139595"/>
          </a:xfrm>
          <a:prstGeom prst="rect">
            <a:avLst/>
          </a:prstGeom>
        </p:spPr>
        <p:txBody>
          <a:bodyPr vert="horz" wrap="square" lIns="0" tIns="48260" rIns="0" bIns="0" rtlCol="0">
            <a:spAutoFit/>
          </a:bodyPr>
          <a:lstStyle/>
          <a:p>
            <a:pPr marL="240029" marR="5715" indent="-227965" algn="just">
              <a:lnSpc>
                <a:spcPts val="2270"/>
              </a:lnSpc>
              <a:spcBef>
                <a:spcPts val="380"/>
              </a:spcBef>
              <a:buChar char="•"/>
              <a:tabLst>
                <a:tab pos="241300" algn="l"/>
              </a:tabLst>
            </a:pPr>
            <a:r>
              <a:rPr sz="2100" dirty="0">
                <a:solidFill>
                  <a:srgbClr val="FF0000"/>
                </a:solidFill>
                <a:latin typeface="Arial MT"/>
                <a:cs typeface="Arial MT"/>
              </a:rPr>
              <a:t>In </a:t>
            </a:r>
            <a:r>
              <a:rPr sz="2100" spc="-5" dirty="0">
                <a:solidFill>
                  <a:srgbClr val="FF0000"/>
                </a:solidFill>
                <a:latin typeface="Arial MT"/>
                <a:cs typeface="Arial MT"/>
              </a:rPr>
              <a:t>a </a:t>
            </a:r>
            <a:r>
              <a:rPr sz="2100" spc="-10" dirty="0">
                <a:solidFill>
                  <a:srgbClr val="FF0000"/>
                </a:solidFill>
                <a:latin typeface="Arial MT"/>
                <a:cs typeface="Arial MT"/>
              </a:rPr>
              <a:t>knowledge </a:t>
            </a:r>
            <a:r>
              <a:rPr sz="2100" spc="-5" dirty="0">
                <a:solidFill>
                  <a:srgbClr val="FF0000"/>
                </a:solidFill>
                <a:latin typeface="Arial MT"/>
                <a:cs typeface="Arial MT"/>
              </a:rPr>
              <a:t>society survival </a:t>
            </a:r>
            <a:r>
              <a:rPr sz="2100" spc="-10" dirty="0">
                <a:solidFill>
                  <a:srgbClr val="FF0000"/>
                </a:solidFill>
                <a:latin typeface="Arial MT"/>
                <a:cs typeface="Arial MT"/>
              </a:rPr>
              <a:t>is </a:t>
            </a:r>
            <a:r>
              <a:rPr sz="2100" spc="-5" dirty="0">
                <a:solidFill>
                  <a:srgbClr val="FF0000"/>
                </a:solidFill>
                <a:latin typeface="Arial MT"/>
                <a:cs typeface="Arial MT"/>
              </a:rPr>
              <a:t>more secure, therefore quality of life and self- </a:t>
            </a:r>
            <a:r>
              <a:rPr sz="2100" dirty="0">
                <a:solidFill>
                  <a:srgbClr val="FF0000"/>
                </a:solidFill>
                <a:latin typeface="Arial MT"/>
                <a:cs typeface="Arial MT"/>
              </a:rPr>
              <a:t> </a:t>
            </a:r>
            <a:r>
              <a:rPr sz="2100" spc="-5" dirty="0">
                <a:solidFill>
                  <a:srgbClr val="FF0000"/>
                </a:solidFill>
                <a:latin typeface="Arial MT"/>
                <a:cs typeface="Arial MT"/>
              </a:rPr>
              <a:t>expression become a </a:t>
            </a:r>
            <a:r>
              <a:rPr sz="2100" spc="-25" dirty="0">
                <a:solidFill>
                  <a:srgbClr val="FF0000"/>
                </a:solidFill>
                <a:latin typeface="Arial MT"/>
                <a:cs typeface="Arial MT"/>
              </a:rPr>
              <a:t>priority. </a:t>
            </a:r>
            <a:r>
              <a:rPr sz="2100" spc="-5" dirty="0">
                <a:solidFill>
                  <a:srgbClr val="1F2A44"/>
                </a:solidFill>
                <a:latin typeface="Arial MT"/>
                <a:cs typeface="Arial MT"/>
              </a:rPr>
              <a:t>Issues related </a:t>
            </a:r>
            <a:r>
              <a:rPr sz="2100" dirty="0">
                <a:solidFill>
                  <a:srgbClr val="1F2A44"/>
                </a:solidFill>
                <a:latin typeface="Arial MT"/>
                <a:cs typeface="Arial MT"/>
              </a:rPr>
              <a:t>to </a:t>
            </a:r>
            <a:r>
              <a:rPr sz="2100" spc="-10" dirty="0">
                <a:solidFill>
                  <a:srgbClr val="1F2A44"/>
                </a:solidFill>
                <a:latin typeface="Arial MT"/>
                <a:cs typeface="Arial MT"/>
              </a:rPr>
              <a:t>the </a:t>
            </a:r>
            <a:r>
              <a:rPr sz="2100" spc="-5" dirty="0">
                <a:solidFill>
                  <a:srgbClr val="1F2A44"/>
                </a:solidFill>
                <a:latin typeface="Arial MT"/>
                <a:cs typeface="Arial MT"/>
              </a:rPr>
              <a:t>protection of </a:t>
            </a:r>
            <a:r>
              <a:rPr sz="2100" spc="-10" dirty="0">
                <a:solidFill>
                  <a:srgbClr val="1F2A44"/>
                </a:solidFill>
                <a:latin typeface="Arial MT"/>
                <a:cs typeface="Arial MT"/>
              </a:rPr>
              <a:t>global environment </a:t>
            </a:r>
            <a:r>
              <a:rPr sz="2100" spc="-5" dirty="0">
                <a:solidFill>
                  <a:srgbClr val="1F2A44"/>
                </a:solidFill>
                <a:latin typeface="Arial MT"/>
                <a:cs typeface="Arial MT"/>
              </a:rPr>
              <a:t> and equality of genders, tolerance to the otherness, </a:t>
            </a:r>
            <a:r>
              <a:rPr sz="2100" spc="-10" dirty="0">
                <a:solidFill>
                  <a:srgbClr val="1F2A44"/>
                </a:solidFill>
                <a:latin typeface="Arial MT"/>
                <a:cs typeface="Arial MT"/>
              </a:rPr>
              <a:t>personal </a:t>
            </a:r>
            <a:r>
              <a:rPr sz="2100" spc="-5" dirty="0">
                <a:solidFill>
                  <a:srgbClr val="1F2A44"/>
                </a:solidFill>
                <a:latin typeface="Arial MT"/>
                <a:cs typeface="Arial MT"/>
              </a:rPr>
              <a:t>initiative and </a:t>
            </a:r>
            <a:r>
              <a:rPr sz="2100" spc="-10" dirty="0">
                <a:solidFill>
                  <a:srgbClr val="1F2A44"/>
                </a:solidFill>
                <a:latin typeface="Arial MT"/>
                <a:cs typeface="Arial MT"/>
              </a:rPr>
              <a:t>social </a:t>
            </a:r>
            <a:r>
              <a:rPr sz="2100" spc="-5" dirty="0">
                <a:solidFill>
                  <a:srgbClr val="1F2A44"/>
                </a:solidFill>
                <a:latin typeface="Arial MT"/>
                <a:cs typeface="Arial MT"/>
              </a:rPr>
              <a:t> responsibility</a:t>
            </a:r>
            <a:r>
              <a:rPr sz="2100" spc="-40" dirty="0">
                <a:solidFill>
                  <a:srgbClr val="1F2A44"/>
                </a:solidFill>
                <a:latin typeface="Arial MT"/>
                <a:cs typeface="Arial MT"/>
              </a:rPr>
              <a:t> </a:t>
            </a:r>
            <a:r>
              <a:rPr sz="2100" spc="-5" dirty="0">
                <a:solidFill>
                  <a:srgbClr val="1F2A44"/>
                </a:solidFill>
                <a:latin typeface="Arial MT"/>
                <a:cs typeface="Arial MT"/>
              </a:rPr>
              <a:t>are</a:t>
            </a:r>
            <a:r>
              <a:rPr sz="2100" dirty="0">
                <a:solidFill>
                  <a:srgbClr val="1F2A44"/>
                </a:solidFill>
                <a:latin typeface="Arial MT"/>
                <a:cs typeface="Arial MT"/>
              </a:rPr>
              <a:t> </a:t>
            </a:r>
            <a:r>
              <a:rPr sz="2100" spc="-5" dirty="0">
                <a:solidFill>
                  <a:srgbClr val="1F2A44"/>
                </a:solidFill>
                <a:latin typeface="Arial MT"/>
                <a:cs typeface="Arial MT"/>
              </a:rPr>
              <a:t>raised.</a:t>
            </a:r>
            <a:endParaRPr sz="2100" dirty="0">
              <a:latin typeface="Arial MT"/>
              <a:cs typeface="Arial MT"/>
            </a:endParaRPr>
          </a:p>
          <a:p>
            <a:pPr marL="240665" marR="5080" indent="-228600" algn="just">
              <a:lnSpc>
                <a:spcPts val="2270"/>
              </a:lnSpc>
              <a:spcBef>
                <a:spcPts val="1000"/>
              </a:spcBef>
              <a:buChar char="•"/>
              <a:tabLst>
                <a:tab pos="241300" algn="l"/>
              </a:tabLst>
            </a:pPr>
            <a:r>
              <a:rPr sz="2100" spc="-5" dirty="0">
                <a:solidFill>
                  <a:srgbClr val="1F2A44"/>
                </a:solidFill>
                <a:latin typeface="Arial MT"/>
                <a:cs typeface="Arial MT"/>
              </a:rPr>
              <a:t>The </a:t>
            </a:r>
            <a:r>
              <a:rPr sz="2100" dirty="0">
                <a:solidFill>
                  <a:srgbClr val="1F2A44"/>
                </a:solidFill>
                <a:latin typeface="Arial MT"/>
                <a:cs typeface="Arial MT"/>
              </a:rPr>
              <a:t>shift </a:t>
            </a:r>
            <a:r>
              <a:rPr sz="2100" spc="-10" dirty="0">
                <a:solidFill>
                  <a:srgbClr val="1F2A44"/>
                </a:solidFill>
                <a:latin typeface="Arial MT"/>
                <a:cs typeface="Arial MT"/>
              </a:rPr>
              <a:t>from </a:t>
            </a:r>
            <a:r>
              <a:rPr sz="2100" spc="-5" dirty="0">
                <a:solidFill>
                  <a:srgbClr val="1F2A44"/>
                </a:solidFill>
                <a:latin typeface="Arial MT"/>
                <a:cs typeface="Arial MT"/>
              </a:rPr>
              <a:t>survival </a:t>
            </a:r>
            <a:r>
              <a:rPr sz="2100" dirty="0">
                <a:solidFill>
                  <a:srgbClr val="1F2A44"/>
                </a:solidFill>
                <a:latin typeface="Arial MT"/>
                <a:cs typeface="Arial MT"/>
              </a:rPr>
              <a:t>to </a:t>
            </a:r>
            <a:r>
              <a:rPr sz="2100" spc="-5" dirty="0">
                <a:solidFill>
                  <a:srgbClr val="1F2A44"/>
                </a:solidFill>
                <a:latin typeface="Arial MT"/>
                <a:cs typeface="Arial MT"/>
              </a:rPr>
              <a:t>self-expressive values </a:t>
            </a:r>
            <a:r>
              <a:rPr sz="2100" spc="-10" dirty="0">
                <a:solidFill>
                  <a:srgbClr val="1F2A44"/>
                </a:solidFill>
                <a:latin typeface="Arial MT"/>
                <a:cs typeface="Arial MT"/>
              </a:rPr>
              <a:t>involves </a:t>
            </a:r>
            <a:r>
              <a:rPr sz="2100" spc="-5" dirty="0">
                <a:solidFill>
                  <a:srgbClr val="1F2A44"/>
                </a:solidFill>
                <a:latin typeface="Arial MT"/>
                <a:cs typeface="Arial MT"/>
              </a:rPr>
              <a:t>also a </a:t>
            </a:r>
            <a:r>
              <a:rPr sz="2100" spc="-10" dirty="0">
                <a:solidFill>
                  <a:srgbClr val="1F2A44"/>
                </a:solidFill>
                <a:latin typeface="Arial MT"/>
                <a:cs typeface="Arial MT"/>
              </a:rPr>
              <a:t>change </a:t>
            </a:r>
            <a:r>
              <a:rPr sz="2100" spc="-5" dirty="0">
                <a:solidFill>
                  <a:srgbClr val="1F2A44"/>
                </a:solidFill>
                <a:latin typeface="Arial MT"/>
                <a:cs typeface="Arial MT"/>
              </a:rPr>
              <a:t>in educating </a:t>
            </a:r>
            <a:r>
              <a:rPr sz="2100" dirty="0">
                <a:solidFill>
                  <a:srgbClr val="1F2A44"/>
                </a:solidFill>
                <a:latin typeface="Arial MT"/>
                <a:cs typeface="Arial MT"/>
              </a:rPr>
              <a:t> </a:t>
            </a:r>
            <a:r>
              <a:rPr sz="2100" spc="-5" dirty="0">
                <a:solidFill>
                  <a:srgbClr val="1F2A44"/>
                </a:solidFill>
                <a:latin typeface="Arial MT"/>
                <a:cs typeface="Arial MT"/>
              </a:rPr>
              <a:t>and raising children work, which </a:t>
            </a:r>
            <a:r>
              <a:rPr sz="2100" spc="-10" dirty="0">
                <a:solidFill>
                  <a:srgbClr val="1F2A44"/>
                </a:solidFill>
                <a:latin typeface="Arial MT"/>
                <a:cs typeface="Arial MT"/>
              </a:rPr>
              <a:t>facilitates </a:t>
            </a:r>
            <a:r>
              <a:rPr sz="2100" spc="-5" dirty="0">
                <a:solidFill>
                  <a:srgbClr val="1F2A44"/>
                </a:solidFill>
                <a:latin typeface="Arial MT"/>
                <a:cs typeface="Arial MT"/>
              </a:rPr>
              <a:t>attitudes of trust and tolerance with </a:t>
            </a:r>
            <a:r>
              <a:rPr sz="2100" spc="-15" dirty="0">
                <a:solidFill>
                  <a:srgbClr val="1F2A44"/>
                </a:solidFill>
                <a:latin typeface="Arial MT"/>
                <a:cs typeface="Arial MT"/>
              </a:rPr>
              <a:t>an </a:t>
            </a:r>
            <a:r>
              <a:rPr sz="2100" spc="-10" dirty="0">
                <a:solidFill>
                  <a:srgbClr val="1F2A44"/>
                </a:solidFill>
                <a:latin typeface="Arial MT"/>
                <a:cs typeface="Arial MT"/>
              </a:rPr>
              <a:t> </a:t>
            </a:r>
            <a:r>
              <a:rPr sz="2100" spc="-5" dirty="0">
                <a:solidFill>
                  <a:srgbClr val="1F2A44"/>
                </a:solidFill>
                <a:latin typeface="Arial MT"/>
                <a:cs typeface="Arial MT"/>
              </a:rPr>
              <a:t>emphasis</a:t>
            </a:r>
            <a:r>
              <a:rPr sz="2100" dirty="0">
                <a:solidFill>
                  <a:srgbClr val="1F2A44"/>
                </a:solidFill>
                <a:latin typeface="Arial MT"/>
                <a:cs typeface="Arial MT"/>
              </a:rPr>
              <a:t> </a:t>
            </a:r>
            <a:r>
              <a:rPr sz="2100" spc="-15" dirty="0">
                <a:solidFill>
                  <a:srgbClr val="1F2A44"/>
                </a:solidFill>
                <a:latin typeface="Arial MT"/>
                <a:cs typeface="Arial MT"/>
              </a:rPr>
              <a:t>on</a:t>
            </a:r>
            <a:r>
              <a:rPr sz="2100" spc="-10" dirty="0">
                <a:solidFill>
                  <a:srgbClr val="1F2A44"/>
                </a:solidFill>
                <a:latin typeface="Arial MT"/>
                <a:cs typeface="Arial MT"/>
              </a:rPr>
              <a:t> individual</a:t>
            </a:r>
            <a:r>
              <a:rPr sz="2100" spc="-5" dirty="0">
                <a:solidFill>
                  <a:srgbClr val="1F2A44"/>
                </a:solidFill>
                <a:latin typeface="Arial MT"/>
                <a:cs typeface="Arial MT"/>
              </a:rPr>
              <a:t> freedom</a:t>
            </a:r>
            <a:r>
              <a:rPr sz="2100" dirty="0">
                <a:solidFill>
                  <a:srgbClr val="1F2A44"/>
                </a:solidFill>
                <a:latin typeface="Arial MT"/>
                <a:cs typeface="Arial MT"/>
              </a:rPr>
              <a:t> </a:t>
            </a:r>
            <a:r>
              <a:rPr sz="2100" spc="-5" dirty="0">
                <a:solidFill>
                  <a:srgbClr val="1F2A44"/>
                </a:solidFill>
                <a:latin typeface="Arial MT"/>
                <a:cs typeface="Arial MT"/>
              </a:rPr>
              <a:t>and</a:t>
            </a:r>
            <a:r>
              <a:rPr sz="2100" dirty="0">
                <a:solidFill>
                  <a:srgbClr val="1F2A44"/>
                </a:solidFill>
                <a:latin typeface="Arial MT"/>
                <a:cs typeface="Arial MT"/>
              </a:rPr>
              <a:t> </a:t>
            </a:r>
            <a:r>
              <a:rPr sz="2100" spc="-5" dirty="0">
                <a:solidFill>
                  <a:srgbClr val="1F2A44"/>
                </a:solidFill>
                <a:latin typeface="Arial MT"/>
                <a:cs typeface="Arial MT"/>
              </a:rPr>
              <a:t>more</a:t>
            </a:r>
            <a:r>
              <a:rPr sz="2100" dirty="0">
                <a:solidFill>
                  <a:srgbClr val="1F2A44"/>
                </a:solidFill>
                <a:latin typeface="Arial MT"/>
                <a:cs typeface="Arial MT"/>
              </a:rPr>
              <a:t> </a:t>
            </a:r>
            <a:r>
              <a:rPr sz="2100" spc="-5" dirty="0">
                <a:solidFill>
                  <a:srgbClr val="1F2A44"/>
                </a:solidFill>
                <a:latin typeface="Arial MT"/>
                <a:cs typeface="Arial MT"/>
              </a:rPr>
              <a:t>active</a:t>
            </a:r>
            <a:r>
              <a:rPr sz="2100" dirty="0">
                <a:solidFill>
                  <a:srgbClr val="1F2A44"/>
                </a:solidFill>
                <a:latin typeface="Arial MT"/>
                <a:cs typeface="Arial MT"/>
              </a:rPr>
              <a:t> </a:t>
            </a:r>
            <a:r>
              <a:rPr sz="2100" spc="-5" dirty="0">
                <a:solidFill>
                  <a:srgbClr val="1F2A44"/>
                </a:solidFill>
                <a:latin typeface="Arial MT"/>
                <a:cs typeface="Arial MT"/>
              </a:rPr>
              <a:t>social</a:t>
            </a:r>
            <a:r>
              <a:rPr sz="2100" dirty="0">
                <a:solidFill>
                  <a:srgbClr val="1F2A44"/>
                </a:solidFill>
                <a:latin typeface="Arial MT"/>
                <a:cs typeface="Arial MT"/>
              </a:rPr>
              <a:t> </a:t>
            </a:r>
            <a:r>
              <a:rPr sz="2100" spc="-5" dirty="0">
                <a:solidFill>
                  <a:srgbClr val="1F2A44"/>
                </a:solidFill>
                <a:latin typeface="Arial MT"/>
                <a:cs typeface="Arial MT"/>
              </a:rPr>
              <a:t>orientation</a:t>
            </a:r>
            <a:r>
              <a:rPr sz="2100" dirty="0">
                <a:solidFill>
                  <a:srgbClr val="1F2A44"/>
                </a:solidFill>
                <a:latin typeface="Arial MT"/>
                <a:cs typeface="Arial MT"/>
              </a:rPr>
              <a:t> </a:t>
            </a:r>
            <a:r>
              <a:rPr sz="2100" spc="-10" dirty="0">
                <a:solidFill>
                  <a:srgbClr val="1F2A44"/>
                </a:solidFill>
                <a:latin typeface="Arial MT"/>
                <a:cs typeface="Arial MT"/>
              </a:rPr>
              <a:t>(Welzel</a:t>
            </a:r>
            <a:r>
              <a:rPr sz="2100" spc="560" dirty="0">
                <a:solidFill>
                  <a:srgbClr val="1F2A44"/>
                </a:solidFill>
                <a:latin typeface="Arial MT"/>
                <a:cs typeface="Arial MT"/>
              </a:rPr>
              <a:t> </a:t>
            </a:r>
            <a:r>
              <a:rPr sz="2100" dirty="0">
                <a:solidFill>
                  <a:srgbClr val="1F2A44"/>
                </a:solidFill>
                <a:latin typeface="Arial MT"/>
                <a:cs typeface="Arial MT"/>
              </a:rPr>
              <a:t>&amp; </a:t>
            </a:r>
            <a:r>
              <a:rPr sz="2100" spc="5" dirty="0">
                <a:solidFill>
                  <a:srgbClr val="1F2A44"/>
                </a:solidFill>
                <a:latin typeface="Arial MT"/>
                <a:cs typeface="Arial MT"/>
              </a:rPr>
              <a:t> </a:t>
            </a:r>
            <a:r>
              <a:rPr sz="2100" spc="-5" dirty="0">
                <a:solidFill>
                  <a:srgbClr val="1F2A44"/>
                </a:solidFill>
                <a:latin typeface="Arial MT"/>
                <a:cs typeface="Arial MT"/>
              </a:rPr>
              <a:t>Inglehart, 2008).</a:t>
            </a:r>
            <a:endParaRPr sz="2100" dirty="0">
              <a:latin typeface="Arial MT"/>
              <a:cs typeface="Arial MT"/>
            </a:endParaRPr>
          </a:p>
          <a:p>
            <a:pPr marL="240665" marR="5715" indent="-228600" algn="just">
              <a:lnSpc>
                <a:spcPts val="2270"/>
              </a:lnSpc>
              <a:spcBef>
                <a:spcPts val="990"/>
              </a:spcBef>
              <a:buChar char="•"/>
              <a:tabLst>
                <a:tab pos="241300" algn="l"/>
              </a:tabLst>
            </a:pPr>
            <a:r>
              <a:rPr sz="2100" spc="-5" dirty="0">
                <a:solidFill>
                  <a:srgbClr val="1F2A44"/>
                </a:solidFill>
                <a:latin typeface="Arial MT"/>
                <a:cs typeface="Arial MT"/>
              </a:rPr>
              <a:t>Human </a:t>
            </a:r>
            <a:r>
              <a:rPr sz="2100" spc="-10" dirty="0">
                <a:solidFill>
                  <a:srgbClr val="1F2A44"/>
                </a:solidFill>
                <a:latin typeface="Arial MT"/>
                <a:cs typeface="Arial MT"/>
              </a:rPr>
              <a:t>empowerment </a:t>
            </a:r>
            <a:r>
              <a:rPr sz="2100" spc="-5" dirty="0">
                <a:solidFill>
                  <a:srgbClr val="1F2A44"/>
                </a:solidFill>
                <a:latin typeface="Arial MT"/>
                <a:cs typeface="Arial MT"/>
              </a:rPr>
              <a:t>as a consequence of </a:t>
            </a:r>
            <a:r>
              <a:rPr sz="2100" spc="-10" dirty="0">
                <a:solidFill>
                  <a:srgbClr val="1F2A44"/>
                </a:solidFill>
                <a:latin typeface="Arial MT"/>
                <a:cs typeface="Arial MT"/>
              </a:rPr>
              <a:t>democratic </a:t>
            </a:r>
            <a:r>
              <a:rPr sz="2100" spc="-5" dirty="0">
                <a:solidFill>
                  <a:srgbClr val="1F2A44"/>
                </a:solidFill>
                <a:latin typeface="Arial MT"/>
                <a:cs typeface="Arial MT"/>
              </a:rPr>
              <a:t>freedoms, self-expression </a:t>
            </a:r>
            <a:r>
              <a:rPr sz="2100" dirty="0">
                <a:solidFill>
                  <a:srgbClr val="1F2A44"/>
                </a:solidFill>
                <a:latin typeface="Arial MT"/>
                <a:cs typeface="Arial MT"/>
              </a:rPr>
              <a:t> </a:t>
            </a:r>
            <a:r>
              <a:rPr sz="2100" spc="-5" dirty="0">
                <a:solidFill>
                  <a:srgbClr val="1F2A44"/>
                </a:solidFill>
                <a:latin typeface="Arial MT"/>
                <a:cs typeface="Arial MT"/>
              </a:rPr>
              <a:t>values, </a:t>
            </a:r>
            <a:r>
              <a:rPr sz="2100" spc="-10" dirty="0">
                <a:solidFill>
                  <a:srgbClr val="1F2A44"/>
                </a:solidFill>
                <a:latin typeface="Arial MT"/>
                <a:cs typeface="Arial MT"/>
              </a:rPr>
              <a:t>and </a:t>
            </a:r>
            <a:r>
              <a:rPr sz="2100" spc="-5" dirty="0">
                <a:solidFill>
                  <a:srgbClr val="1F2A44"/>
                </a:solidFill>
                <a:latin typeface="Arial MT"/>
                <a:cs typeface="Arial MT"/>
              </a:rPr>
              <a:t>action resources. </a:t>
            </a:r>
            <a:r>
              <a:rPr sz="2100" spc="-5" dirty="0">
                <a:solidFill>
                  <a:srgbClr val="FF0000"/>
                </a:solidFill>
                <a:latin typeface="Arial MT"/>
                <a:cs typeface="Arial MT"/>
              </a:rPr>
              <a:t>Democratic freedoms are closely linked </a:t>
            </a:r>
            <a:r>
              <a:rPr sz="2100" dirty="0">
                <a:solidFill>
                  <a:srgbClr val="FF0000"/>
                </a:solidFill>
                <a:latin typeface="Arial MT"/>
                <a:cs typeface="Arial MT"/>
              </a:rPr>
              <a:t>to </a:t>
            </a:r>
            <a:r>
              <a:rPr sz="2100" spc="-10" dirty="0">
                <a:solidFill>
                  <a:srgbClr val="FF0000"/>
                </a:solidFill>
                <a:latin typeface="Arial MT"/>
                <a:cs typeface="Arial MT"/>
              </a:rPr>
              <a:t>human </a:t>
            </a:r>
            <a:r>
              <a:rPr sz="2100" spc="-5" dirty="0">
                <a:solidFill>
                  <a:srgbClr val="FF0000"/>
                </a:solidFill>
                <a:latin typeface="Arial MT"/>
                <a:cs typeface="Arial MT"/>
              </a:rPr>
              <a:t>rights </a:t>
            </a:r>
            <a:r>
              <a:rPr sz="2100" spc="-570" dirty="0">
                <a:solidFill>
                  <a:srgbClr val="FF0000"/>
                </a:solidFill>
                <a:latin typeface="Arial MT"/>
                <a:cs typeface="Arial MT"/>
              </a:rPr>
              <a:t> </a:t>
            </a:r>
            <a:r>
              <a:rPr sz="2100" spc="-5" dirty="0">
                <a:solidFill>
                  <a:srgbClr val="FF0000"/>
                </a:solidFill>
                <a:latin typeface="Arial MT"/>
                <a:cs typeface="Arial MT"/>
              </a:rPr>
              <a:t>allowing for active participation in </a:t>
            </a:r>
            <a:r>
              <a:rPr sz="2100" spc="-10" dirty="0">
                <a:solidFill>
                  <a:srgbClr val="FF0000"/>
                </a:solidFill>
                <a:latin typeface="Arial MT"/>
                <a:cs typeface="Arial MT"/>
              </a:rPr>
              <a:t>social </a:t>
            </a:r>
            <a:r>
              <a:rPr sz="2100" spc="-5" dirty="0">
                <a:solidFill>
                  <a:srgbClr val="FF0000"/>
                </a:solidFill>
                <a:latin typeface="Arial MT"/>
                <a:cs typeface="Arial MT"/>
              </a:rPr>
              <a:t>life. </a:t>
            </a:r>
            <a:r>
              <a:rPr sz="2100" spc="-5" dirty="0">
                <a:solidFill>
                  <a:srgbClr val="1F2A44"/>
                </a:solidFill>
                <a:latin typeface="Arial MT"/>
                <a:cs typeface="Arial MT"/>
              </a:rPr>
              <a:t>Self-expression works on </a:t>
            </a:r>
            <a:r>
              <a:rPr sz="2100" spc="-15" dirty="0">
                <a:solidFill>
                  <a:srgbClr val="1F2A44"/>
                </a:solidFill>
                <a:latin typeface="Arial MT"/>
                <a:cs typeface="Arial MT"/>
              </a:rPr>
              <a:t>the </a:t>
            </a:r>
            <a:r>
              <a:rPr sz="2100" spc="-5" dirty="0">
                <a:solidFill>
                  <a:srgbClr val="1F2A44"/>
                </a:solidFill>
                <a:latin typeface="Arial MT"/>
                <a:cs typeface="Arial MT"/>
              </a:rPr>
              <a:t>level of </a:t>
            </a:r>
            <a:r>
              <a:rPr sz="2100" dirty="0">
                <a:solidFill>
                  <a:srgbClr val="1F2A44"/>
                </a:solidFill>
                <a:latin typeface="Arial MT"/>
                <a:cs typeface="Arial MT"/>
              </a:rPr>
              <a:t> </a:t>
            </a:r>
            <a:r>
              <a:rPr sz="2100" spc="-5" dirty="0">
                <a:solidFill>
                  <a:srgbClr val="1F2A44"/>
                </a:solidFill>
                <a:latin typeface="Arial MT"/>
                <a:cs typeface="Arial MT"/>
              </a:rPr>
              <a:t>motivation</a:t>
            </a:r>
            <a:r>
              <a:rPr sz="2100" dirty="0">
                <a:solidFill>
                  <a:srgbClr val="1F2A44"/>
                </a:solidFill>
                <a:latin typeface="Arial MT"/>
                <a:cs typeface="Arial MT"/>
              </a:rPr>
              <a:t> </a:t>
            </a:r>
            <a:r>
              <a:rPr sz="2100" spc="-5" dirty="0">
                <a:solidFill>
                  <a:srgbClr val="1F2A44"/>
                </a:solidFill>
                <a:latin typeface="Arial MT"/>
                <a:cs typeface="Arial MT"/>
              </a:rPr>
              <a:t>to</a:t>
            </a:r>
            <a:r>
              <a:rPr sz="2100" dirty="0">
                <a:solidFill>
                  <a:srgbClr val="1F2A44"/>
                </a:solidFill>
                <a:latin typeface="Arial MT"/>
                <a:cs typeface="Arial MT"/>
              </a:rPr>
              <a:t> </a:t>
            </a:r>
            <a:r>
              <a:rPr sz="2100" spc="-5" dirty="0">
                <a:solidFill>
                  <a:srgbClr val="1F2A44"/>
                </a:solidFill>
                <a:latin typeface="Arial MT"/>
                <a:cs typeface="Arial MT"/>
              </a:rPr>
              <a:t>control</a:t>
            </a:r>
            <a:r>
              <a:rPr sz="2100" dirty="0">
                <a:solidFill>
                  <a:srgbClr val="1F2A44"/>
                </a:solidFill>
                <a:latin typeface="Arial MT"/>
                <a:cs typeface="Arial MT"/>
              </a:rPr>
              <a:t> </a:t>
            </a:r>
            <a:r>
              <a:rPr sz="2100" spc="-10" dirty="0">
                <a:solidFill>
                  <a:srgbClr val="1F2A44"/>
                </a:solidFill>
                <a:latin typeface="Arial MT"/>
                <a:cs typeface="Arial MT"/>
              </a:rPr>
              <a:t>our</a:t>
            </a:r>
            <a:r>
              <a:rPr sz="2100" spc="-5" dirty="0">
                <a:solidFill>
                  <a:srgbClr val="1F2A44"/>
                </a:solidFill>
                <a:latin typeface="Arial MT"/>
                <a:cs typeface="Arial MT"/>
              </a:rPr>
              <a:t> own</a:t>
            </a:r>
            <a:r>
              <a:rPr sz="2100" dirty="0">
                <a:solidFill>
                  <a:srgbClr val="1F2A44"/>
                </a:solidFill>
                <a:latin typeface="Arial MT"/>
                <a:cs typeface="Arial MT"/>
              </a:rPr>
              <a:t> </a:t>
            </a:r>
            <a:r>
              <a:rPr sz="2100" spc="-5" dirty="0">
                <a:solidFill>
                  <a:srgbClr val="1F2A44"/>
                </a:solidFill>
                <a:latin typeface="Arial MT"/>
                <a:cs typeface="Arial MT"/>
              </a:rPr>
              <a:t>lives</a:t>
            </a:r>
            <a:r>
              <a:rPr sz="2100" dirty="0">
                <a:solidFill>
                  <a:srgbClr val="1F2A44"/>
                </a:solidFill>
                <a:latin typeface="Arial MT"/>
                <a:cs typeface="Arial MT"/>
              </a:rPr>
              <a:t> </a:t>
            </a:r>
            <a:r>
              <a:rPr sz="2100" spc="-5" dirty="0">
                <a:solidFill>
                  <a:srgbClr val="1F2A44"/>
                </a:solidFill>
                <a:latin typeface="Arial MT"/>
                <a:cs typeface="Arial MT"/>
              </a:rPr>
              <a:t>and</a:t>
            </a:r>
            <a:r>
              <a:rPr sz="2100" dirty="0">
                <a:solidFill>
                  <a:srgbClr val="1F2A44"/>
                </a:solidFill>
                <a:latin typeface="Arial MT"/>
                <a:cs typeface="Arial MT"/>
              </a:rPr>
              <a:t> </a:t>
            </a:r>
            <a:r>
              <a:rPr sz="2100" spc="-5" dirty="0">
                <a:solidFill>
                  <a:srgbClr val="1F2A44"/>
                </a:solidFill>
                <a:latin typeface="Arial MT"/>
                <a:cs typeface="Arial MT"/>
              </a:rPr>
              <a:t>action</a:t>
            </a:r>
            <a:r>
              <a:rPr sz="2100" dirty="0">
                <a:solidFill>
                  <a:srgbClr val="1F2A44"/>
                </a:solidFill>
                <a:latin typeface="Arial MT"/>
                <a:cs typeface="Arial MT"/>
              </a:rPr>
              <a:t> </a:t>
            </a:r>
            <a:r>
              <a:rPr sz="2100" spc="-5" dirty="0">
                <a:solidFill>
                  <a:srgbClr val="1F2A44"/>
                </a:solidFill>
                <a:latin typeface="Arial MT"/>
                <a:cs typeface="Arial MT"/>
              </a:rPr>
              <a:t>resources</a:t>
            </a:r>
            <a:r>
              <a:rPr sz="2100" dirty="0">
                <a:solidFill>
                  <a:srgbClr val="1F2A44"/>
                </a:solidFill>
                <a:latin typeface="Arial MT"/>
                <a:cs typeface="Arial MT"/>
              </a:rPr>
              <a:t> </a:t>
            </a:r>
            <a:r>
              <a:rPr sz="2100" spc="-5" dirty="0">
                <a:solidFill>
                  <a:srgbClr val="1F2A44"/>
                </a:solidFill>
                <a:latin typeface="Arial MT"/>
                <a:cs typeface="Arial MT"/>
              </a:rPr>
              <a:t>are</a:t>
            </a:r>
            <a:r>
              <a:rPr sz="2100" dirty="0">
                <a:solidFill>
                  <a:srgbClr val="1F2A44"/>
                </a:solidFill>
                <a:latin typeface="Arial MT"/>
                <a:cs typeface="Arial MT"/>
              </a:rPr>
              <a:t> </a:t>
            </a:r>
            <a:r>
              <a:rPr sz="2100" spc="-5" dirty="0">
                <a:solidFill>
                  <a:srgbClr val="1F2A44"/>
                </a:solidFill>
                <a:latin typeface="Arial MT"/>
                <a:cs typeface="Arial MT"/>
              </a:rPr>
              <a:t>meant</a:t>
            </a:r>
            <a:r>
              <a:rPr sz="2100" dirty="0">
                <a:solidFill>
                  <a:srgbClr val="1F2A44"/>
                </a:solidFill>
                <a:latin typeface="Arial MT"/>
                <a:cs typeface="Arial MT"/>
              </a:rPr>
              <a:t> to</a:t>
            </a:r>
            <a:r>
              <a:rPr sz="2100" spc="580" dirty="0">
                <a:solidFill>
                  <a:srgbClr val="1F2A44"/>
                </a:solidFill>
                <a:latin typeface="Arial MT"/>
                <a:cs typeface="Arial MT"/>
              </a:rPr>
              <a:t> </a:t>
            </a:r>
            <a:r>
              <a:rPr sz="2100" spc="-10" dirty="0">
                <a:solidFill>
                  <a:srgbClr val="1F2A44"/>
                </a:solidFill>
                <a:latin typeface="Arial MT"/>
                <a:cs typeface="Arial MT"/>
              </a:rPr>
              <a:t>develop </a:t>
            </a:r>
            <a:r>
              <a:rPr sz="2100" spc="-5" dirty="0">
                <a:solidFill>
                  <a:srgbClr val="1F2A44"/>
                </a:solidFill>
                <a:latin typeface="Arial MT"/>
                <a:cs typeface="Arial MT"/>
              </a:rPr>
              <a:t> </a:t>
            </a:r>
            <a:r>
              <a:rPr sz="2100" spc="-10" dirty="0">
                <a:solidFill>
                  <a:srgbClr val="1F2A44"/>
                </a:solidFill>
                <a:latin typeface="Arial MT"/>
                <a:cs typeface="Arial MT"/>
              </a:rPr>
              <a:t>people’s</a:t>
            </a:r>
            <a:r>
              <a:rPr sz="2100" spc="-15" dirty="0">
                <a:solidFill>
                  <a:srgbClr val="1F2A44"/>
                </a:solidFill>
                <a:latin typeface="Arial MT"/>
                <a:cs typeface="Arial MT"/>
              </a:rPr>
              <a:t> </a:t>
            </a:r>
            <a:r>
              <a:rPr sz="2100" dirty="0">
                <a:solidFill>
                  <a:srgbClr val="1F2A44"/>
                </a:solidFill>
                <a:latin typeface="Arial MT"/>
                <a:cs typeface="Arial MT"/>
              </a:rPr>
              <a:t>skills</a:t>
            </a:r>
            <a:r>
              <a:rPr sz="2100" spc="-30" dirty="0">
                <a:solidFill>
                  <a:srgbClr val="1F2A44"/>
                </a:solidFill>
                <a:latin typeface="Arial MT"/>
                <a:cs typeface="Arial MT"/>
              </a:rPr>
              <a:t> </a:t>
            </a:r>
            <a:r>
              <a:rPr sz="2100" spc="-5" dirty="0">
                <a:solidFill>
                  <a:srgbClr val="1F2A44"/>
                </a:solidFill>
                <a:latin typeface="Arial MT"/>
                <a:cs typeface="Arial MT"/>
              </a:rPr>
              <a:t>and</a:t>
            </a:r>
            <a:r>
              <a:rPr sz="2100" spc="-15" dirty="0">
                <a:solidFill>
                  <a:srgbClr val="1F2A44"/>
                </a:solidFill>
                <a:latin typeface="Arial MT"/>
                <a:cs typeface="Arial MT"/>
              </a:rPr>
              <a:t> </a:t>
            </a:r>
            <a:r>
              <a:rPr sz="2100" spc="-5" dirty="0">
                <a:solidFill>
                  <a:srgbClr val="1F2A44"/>
                </a:solidFill>
                <a:latin typeface="Arial MT"/>
                <a:cs typeface="Arial MT"/>
              </a:rPr>
              <a:t>abilities</a:t>
            </a:r>
            <a:r>
              <a:rPr sz="2100" spc="-15" dirty="0">
                <a:solidFill>
                  <a:srgbClr val="1F2A44"/>
                </a:solidFill>
                <a:latin typeface="Arial MT"/>
                <a:cs typeface="Arial MT"/>
              </a:rPr>
              <a:t> </a:t>
            </a:r>
            <a:r>
              <a:rPr sz="2100" dirty="0">
                <a:solidFill>
                  <a:srgbClr val="1F2A44"/>
                </a:solidFill>
                <a:latin typeface="Arial MT"/>
                <a:cs typeface="Arial MT"/>
              </a:rPr>
              <a:t>to</a:t>
            </a:r>
            <a:r>
              <a:rPr sz="2100" spc="-15" dirty="0">
                <a:solidFill>
                  <a:srgbClr val="1F2A44"/>
                </a:solidFill>
                <a:latin typeface="Arial MT"/>
                <a:cs typeface="Arial MT"/>
              </a:rPr>
              <a:t> </a:t>
            </a:r>
            <a:r>
              <a:rPr sz="2100" spc="-5" dirty="0">
                <a:solidFill>
                  <a:srgbClr val="1F2A44"/>
                </a:solidFill>
                <a:latin typeface="Arial MT"/>
                <a:cs typeface="Arial MT"/>
              </a:rPr>
              <a:t>organise</a:t>
            </a:r>
            <a:r>
              <a:rPr sz="2100" spc="-10" dirty="0">
                <a:solidFill>
                  <a:srgbClr val="1F2A44"/>
                </a:solidFill>
                <a:latin typeface="Arial MT"/>
                <a:cs typeface="Arial MT"/>
              </a:rPr>
              <a:t> </a:t>
            </a:r>
            <a:r>
              <a:rPr sz="2100" spc="-5" dirty="0">
                <a:solidFill>
                  <a:srgbClr val="1F2A44"/>
                </a:solidFill>
                <a:latin typeface="Arial MT"/>
                <a:cs typeface="Arial MT"/>
              </a:rPr>
              <a:t>their</a:t>
            </a:r>
            <a:r>
              <a:rPr sz="2100" dirty="0">
                <a:solidFill>
                  <a:srgbClr val="1F2A44"/>
                </a:solidFill>
                <a:latin typeface="Arial MT"/>
                <a:cs typeface="Arial MT"/>
              </a:rPr>
              <a:t> </a:t>
            </a:r>
            <a:r>
              <a:rPr sz="2100" spc="-5" dirty="0">
                <a:solidFill>
                  <a:srgbClr val="1F2A44"/>
                </a:solidFill>
                <a:latin typeface="Arial MT"/>
                <a:cs typeface="Arial MT"/>
              </a:rPr>
              <a:t>lives.</a:t>
            </a:r>
            <a:endParaRPr sz="2100" dirty="0">
              <a:latin typeface="Arial MT"/>
              <a:cs typeface="Arial MT"/>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4278" y="1858535"/>
            <a:ext cx="11579629" cy="4524315"/>
          </a:xfrm>
          <a:prstGeom prst="rect">
            <a:avLst/>
          </a:prstGeom>
        </p:spPr>
        <p:txBody>
          <a:bodyPr wrap="square">
            <a:spAutoFit/>
          </a:bodyPr>
          <a:lstStyle/>
          <a:p>
            <a:r>
              <a:rPr lang="en-US" sz="2400" dirty="0">
                <a:latin typeface="Arial" panose="020B0604020202020204" pitchFamily="34" charset="0"/>
              </a:rPr>
              <a:t>The Human Empowerment Triad Effective democratic freedoms contribute significantly to empower people. But they are not the entire story. Instead, as Figure </a:t>
            </a:r>
            <a:r>
              <a:rPr lang="en-US" sz="2400" dirty="0" smtClean="0">
                <a:latin typeface="Arial" panose="020B0604020202020204" pitchFamily="34" charset="0"/>
              </a:rPr>
              <a:t>below </a:t>
            </a:r>
            <a:r>
              <a:rPr lang="en-US" sz="2400" dirty="0">
                <a:latin typeface="Arial" panose="020B0604020202020204" pitchFamily="34" charset="0"/>
              </a:rPr>
              <a:t>indicates, human empowerment is a triad consisting of </a:t>
            </a:r>
            <a:r>
              <a:rPr lang="en-US" sz="2400" b="1" dirty="0">
                <a:solidFill>
                  <a:srgbClr val="FF0000"/>
                </a:solidFill>
                <a:latin typeface="Arial" panose="020B0604020202020204" pitchFamily="34" charset="0"/>
              </a:rPr>
              <a:t>(1) democratic freedoms, </a:t>
            </a:r>
            <a:r>
              <a:rPr lang="en-US" sz="2400" b="1" dirty="0">
                <a:solidFill>
                  <a:srgbClr val="0070C0"/>
                </a:solidFill>
                <a:latin typeface="Arial" panose="020B0604020202020204" pitchFamily="34" charset="0"/>
              </a:rPr>
              <a:t>(2) self-expression values,</a:t>
            </a:r>
            <a:r>
              <a:rPr lang="en-US" sz="2400" dirty="0">
                <a:latin typeface="Arial" panose="020B0604020202020204" pitchFamily="34" charset="0"/>
              </a:rPr>
              <a:t> and </a:t>
            </a:r>
            <a:r>
              <a:rPr lang="en-US" sz="2400" b="1" dirty="0">
                <a:solidFill>
                  <a:srgbClr val="00B050"/>
                </a:solidFill>
                <a:latin typeface="Arial" panose="020B0604020202020204" pitchFamily="34" charset="0"/>
              </a:rPr>
              <a:t>(3) action resources.</a:t>
            </a:r>
            <a:r>
              <a:rPr lang="en-US" sz="2400" dirty="0">
                <a:latin typeface="Arial" panose="020B0604020202020204" pitchFamily="34" charset="0"/>
              </a:rPr>
              <a:t> Each of these three ingredients empowers people on a different level. </a:t>
            </a:r>
            <a:r>
              <a:rPr lang="en-US" sz="2400" dirty="0">
                <a:solidFill>
                  <a:srgbClr val="FF0000"/>
                </a:solidFill>
                <a:latin typeface="Arial" panose="020B0604020202020204" pitchFamily="34" charset="0"/>
              </a:rPr>
              <a:t>Democratic freedoms empower people on the level of entitlements, granting people the civil and political rights that allow them to govern public life and their private lives.</a:t>
            </a:r>
            <a:r>
              <a:rPr lang="en-US" sz="2400" dirty="0">
                <a:latin typeface="Arial" panose="020B0604020202020204" pitchFamily="34" charset="0"/>
              </a:rPr>
              <a:t> </a:t>
            </a:r>
            <a:r>
              <a:rPr lang="en-US" sz="2400" dirty="0">
                <a:solidFill>
                  <a:srgbClr val="0070C0"/>
                </a:solidFill>
                <a:latin typeface="Arial" panose="020B0604020202020204" pitchFamily="34" charset="0"/>
              </a:rPr>
              <a:t>Self-expression values empower people on the level of motivations in making people </a:t>
            </a:r>
            <a:r>
              <a:rPr lang="en-US" sz="2400" dirty="0" smtClean="0">
                <a:solidFill>
                  <a:srgbClr val="0070C0"/>
                </a:solidFill>
                <a:latin typeface="Arial" panose="020B0604020202020204" pitchFamily="34" charset="0"/>
              </a:rPr>
              <a:t>willing to </a:t>
            </a:r>
            <a:r>
              <a:rPr lang="en-US" sz="2400" dirty="0">
                <a:solidFill>
                  <a:srgbClr val="0070C0"/>
                </a:solidFill>
                <a:latin typeface="Arial" panose="020B0604020202020204" pitchFamily="34" charset="0"/>
              </a:rPr>
              <a:t>govern their lives.</a:t>
            </a:r>
            <a:r>
              <a:rPr lang="en-US" sz="2400" dirty="0">
                <a:latin typeface="Arial" panose="020B0604020202020204" pitchFamily="34" charset="0"/>
              </a:rPr>
              <a:t> </a:t>
            </a:r>
            <a:r>
              <a:rPr lang="en-US" sz="2400" dirty="0">
                <a:solidFill>
                  <a:srgbClr val="00B050"/>
                </a:solidFill>
                <a:latin typeface="Arial" panose="020B0604020202020204" pitchFamily="34" charset="0"/>
              </a:rPr>
              <a:t>Action resources empower people on the level of capabilities, equipping people with the means, skills, and opportunities that enable them to govern their lives.</a:t>
            </a:r>
            <a:r>
              <a:rPr lang="en-US" sz="2400" dirty="0">
                <a:latin typeface="Arial" panose="020B0604020202020204" pitchFamily="34" charset="0"/>
              </a:rPr>
              <a:t> Together these three elements complete human empowerment as a whole.</a:t>
            </a:r>
            <a:endParaRPr lang="en-US" sz="2400" dirty="0"/>
          </a:p>
        </p:txBody>
      </p:sp>
      <p:sp>
        <p:nvSpPr>
          <p:cNvPr id="5" name="Rectangle 4"/>
          <p:cNvSpPr/>
          <p:nvPr/>
        </p:nvSpPr>
        <p:spPr>
          <a:xfrm>
            <a:off x="1009316" y="725578"/>
            <a:ext cx="10309554" cy="584775"/>
          </a:xfrm>
          <a:prstGeom prst="rect">
            <a:avLst/>
          </a:prstGeom>
        </p:spPr>
        <p:txBody>
          <a:bodyPr wrap="none">
            <a:spAutoFit/>
          </a:bodyPr>
          <a:lstStyle/>
          <a:p>
            <a:r>
              <a:rPr lang="en-US" sz="3200" b="1" spc="-5" dirty="0">
                <a:solidFill>
                  <a:schemeClr val="tx1">
                    <a:lumMod val="65000"/>
                    <a:lumOff val="35000"/>
                  </a:schemeClr>
                </a:solidFill>
                <a:latin typeface="Arial MT"/>
                <a:cs typeface="Arial MT"/>
              </a:rPr>
              <a:t>The</a:t>
            </a:r>
            <a:r>
              <a:rPr lang="en-US" sz="3200" b="1" spc="165" dirty="0">
                <a:solidFill>
                  <a:schemeClr val="tx1">
                    <a:lumMod val="65000"/>
                    <a:lumOff val="35000"/>
                  </a:schemeClr>
                </a:solidFill>
                <a:latin typeface="Arial MT"/>
                <a:cs typeface="Arial MT"/>
              </a:rPr>
              <a:t> </a:t>
            </a:r>
            <a:r>
              <a:rPr lang="en-US" sz="3200" b="1" spc="-5" dirty="0">
                <a:solidFill>
                  <a:schemeClr val="tx1">
                    <a:lumMod val="65000"/>
                    <a:lumOff val="35000"/>
                  </a:schemeClr>
                </a:solidFill>
                <a:latin typeface="Arial MT"/>
                <a:cs typeface="Arial MT"/>
              </a:rPr>
              <a:t>Environmental</a:t>
            </a:r>
            <a:r>
              <a:rPr lang="en-US" sz="3200" b="1" spc="180" dirty="0">
                <a:solidFill>
                  <a:schemeClr val="tx1">
                    <a:lumMod val="65000"/>
                    <a:lumOff val="35000"/>
                  </a:schemeClr>
                </a:solidFill>
                <a:latin typeface="Arial MT"/>
                <a:cs typeface="Arial MT"/>
              </a:rPr>
              <a:t> </a:t>
            </a:r>
            <a:r>
              <a:rPr lang="en-US" sz="3200" b="1" spc="-10" dirty="0">
                <a:solidFill>
                  <a:schemeClr val="tx1">
                    <a:lumMod val="65000"/>
                    <a:lumOff val="35000"/>
                  </a:schemeClr>
                </a:solidFill>
                <a:latin typeface="Arial MT"/>
                <a:cs typeface="Arial MT"/>
              </a:rPr>
              <a:t>Model</a:t>
            </a:r>
            <a:r>
              <a:rPr lang="en-US" sz="3200" b="1" spc="180" dirty="0">
                <a:solidFill>
                  <a:schemeClr val="tx1">
                    <a:lumMod val="65000"/>
                    <a:lumOff val="35000"/>
                  </a:schemeClr>
                </a:solidFill>
                <a:latin typeface="Arial MT"/>
                <a:cs typeface="Arial MT"/>
              </a:rPr>
              <a:t> </a:t>
            </a:r>
            <a:r>
              <a:rPr lang="en-US" sz="3200" b="1" spc="-5" dirty="0">
                <a:solidFill>
                  <a:schemeClr val="tx1">
                    <a:lumMod val="65000"/>
                    <a:lumOff val="35000"/>
                  </a:schemeClr>
                </a:solidFill>
                <a:latin typeface="Arial MT"/>
                <a:cs typeface="Arial MT"/>
              </a:rPr>
              <a:t>of</a:t>
            </a:r>
            <a:r>
              <a:rPr lang="en-US" sz="3200" b="1" spc="180" dirty="0">
                <a:solidFill>
                  <a:schemeClr val="tx1">
                    <a:lumMod val="65000"/>
                    <a:lumOff val="35000"/>
                  </a:schemeClr>
                </a:solidFill>
                <a:latin typeface="Arial MT"/>
                <a:cs typeface="Arial MT"/>
              </a:rPr>
              <a:t> </a:t>
            </a:r>
            <a:r>
              <a:rPr lang="en-US" sz="3200" b="1" spc="-5" dirty="0">
                <a:solidFill>
                  <a:schemeClr val="tx1">
                    <a:lumMod val="65000"/>
                    <a:lumOff val="35000"/>
                  </a:schemeClr>
                </a:solidFill>
                <a:latin typeface="Arial MT"/>
                <a:cs typeface="Arial MT"/>
              </a:rPr>
              <a:t>Human</a:t>
            </a:r>
            <a:r>
              <a:rPr lang="en-US" sz="3200" b="1" spc="160" dirty="0">
                <a:solidFill>
                  <a:schemeClr val="tx1">
                    <a:lumMod val="65000"/>
                    <a:lumOff val="35000"/>
                  </a:schemeClr>
                </a:solidFill>
                <a:latin typeface="Arial MT"/>
                <a:cs typeface="Arial MT"/>
              </a:rPr>
              <a:t> </a:t>
            </a:r>
            <a:r>
              <a:rPr lang="en-US" sz="3200" b="1" spc="-5" dirty="0">
                <a:solidFill>
                  <a:schemeClr val="tx1">
                    <a:lumMod val="65000"/>
                    <a:lumOff val="35000"/>
                  </a:schemeClr>
                </a:solidFill>
                <a:latin typeface="Arial MT"/>
                <a:cs typeface="Arial MT"/>
              </a:rPr>
              <a:t>Empowerment.</a:t>
            </a:r>
            <a:endParaRPr lang="en-US" sz="3200" b="1" dirty="0">
              <a:solidFill>
                <a:schemeClr val="tx1">
                  <a:lumMod val="65000"/>
                  <a:lumOff val="35000"/>
                </a:schemeClr>
              </a:solidFill>
            </a:endParaRPr>
          </a:p>
        </p:txBody>
      </p:sp>
    </p:spTree>
    <p:extLst>
      <p:ext uri="{BB962C8B-B14F-4D97-AF65-F5344CB8AC3E}">
        <p14:creationId xmlns:p14="http://schemas.microsoft.com/office/powerpoint/2010/main" val="358403784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2715" y="4872612"/>
            <a:ext cx="10358755" cy="1231106"/>
          </a:xfrm>
          <a:prstGeom prst="rect">
            <a:avLst/>
          </a:prstGeom>
        </p:spPr>
        <p:txBody>
          <a:bodyPr vert="horz" wrap="square" lIns="0" tIns="12700" rIns="0" bIns="0" rtlCol="0">
            <a:spAutoFit/>
          </a:bodyPr>
          <a:lstStyle/>
          <a:p>
            <a:pPr marL="13335" algn="just">
              <a:lnSpc>
                <a:spcPts val="2395"/>
              </a:lnSpc>
              <a:spcBef>
                <a:spcPts val="100"/>
              </a:spcBef>
            </a:pPr>
            <a:r>
              <a:rPr sz="2100" spc="-5" dirty="0">
                <a:solidFill>
                  <a:srgbClr val="1F2A44"/>
                </a:solidFill>
                <a:latin typeface="Arial MT"/>
                <a:cs typeface="Arial MT"/>
              </a:rPr>
              <a:t>The</a:t>
            </a:r>
            <a:r>
              <a:rPr sz="2100" spc="165" dirty="0">
                <a:solidFill>
                  <a:srgbClr val="1F2A44"/>
                </a:solidFill>
                <a:latin typeface="Arial MT"/>
                <a:cs typeface="Arial MT"/>
              </a:rPr>
              <a:t> </a:t>
            </a:r>
            <a:r>
              <a:rPr sz="2100" spc="-5" dirty="0">
                <a:solidFill>
                  <a:srgbClr val="1F2A44"/>
                </a:solidFill>
                <a:latin typeface="Arial MT"/>
                <a:cs typeface="Arial MT"/>
              </a:rPr>
              <a:t>Environmental</a:t>
            </a:r>
            <a:r>
              <a:rPr sz="2100" spc="180" dirty="0">
                <a:solidFill>
                  <a:srgbClr val="1F2A44"/>
                </a:solidFill>
                <a:latin typeface="Arial MT"/>
                <a:cs typeface="Arial MT"/>
              </a:rPr>
              <a:t> </a:t>
            </a:r>
            <a:r>
              <a:rPr sz="2100" spc="-10" dirty="0">
                <a:solidFill>
                  <a:srgbClr val="1F2A44"/>
                </a:solidFill>
                <a:latin typeface="Arial MT"/>
                <a:cs typeface="Arial MT"/>
              </a:rPr>
              <a:t>Model</a:t>
            </a:r>
            <a:r>
              <a:rPr sz="2100" spc="180" dirty="0">
                <a:solidFill>
                  <a:srgbClr val="1F2A44"/>
                </a:solidFill>
                <a:latin typeface="Arial MT"/>
                <a:cs typeface="Arial MT"/>
              </a:rPr>
              <a:t> </a:t>
            </a:r>
            <a:r>
              <a:rPr sz="2100" spc="-5" dirty="0">
                <a:solidFill>
                  <a:srgbClr val="1F2A44"/>
                </a:solidFill>
                <a:latin typeface="Arial MT"/>
                <a:cs typeface="Arial MT"/>
              </a:rPr>
              <a:t>of</a:t>
            </a:r>
            <a:r>
              <a:rPr sz="2100" spc="180" dirty="0">
                <a:solidFill>
                  <a:srgbClr val="1F2A44"/>
                </a:solidFill>
                <a:latin typeface="Arial MT"/>
                <a:cs typeface="Arial MT"/>
              </a:rPr>
              <a:t> </a:t>
            </a:r>
            <a:r>
              <a:rPr sz="2100" spc="-5" dirty="0">
                <a:solidFill>
                  <a:srgbClr val="1F2A44"/>
                </a:solidFill>
                <a:latin typeface="Arial MT"/>
                <a:cs typeface="Arial MT"/>
              </a:rPr>
              <a:t>Human</a:t>
            </a:r>
            <a:r>
              <a:rPr sz="2100" spc="160" dirty="0">
                <a:solidFill>
                  <a:srgbClr val="1F2A44"/>
                </a:solidFill>
                <a:latin typeface="Arial MT"/>
                <a:cs typeface="Arial MT"/>
              </a:rPr>
              <a:t> </a:t>
            </a:r>
            <a:r>
              <a:rPr sz="2100" spc="-5" dirty="0">
                <a:solidFill>
                  <a:srgbClr val="1F2A44"/>
                </a:solidFill>
                <a:latin typeface="Arial MT"/>
                <a:cs typeface="Arial MT"/>
              </a:rPr>
              <a:t>Empowerment.</a:t>
            </a:r>
            <a:r>
              <a:rPr sz="2100" spc="180" dirty="0">
                <a:solidFill>
                  <a:srgbClr val="1F2A44"/>
                </a:solidFill>
                <a:latin typeface="Arial MT"/>
                <a:cs typeface="Arial MT"/>
              </a:rPr>
              <a:t> </a:t>
            </a:r>
            <a:r>
              <a:rPr sz="2100" spc="-10" dirty="0">
                <a:solidFill>
                  <a:srgbClr val="1F2A44"/>
                </a:solidFill>
                <a:latin typeface="Arial MT"/>
                <a:cs typeface="Arial MT"/>
              </a:rPr>
              <a:t>Welzel,</a:t>
            </a:r>
            <a:r>
              <a:rPr sz="2100" spc="165" dirty="0">
                <a:solidFill>
                  <a:srgbClr val="1F2A44"/>
                </a:solidFill>
                <a:latin typeface="Arial MT"/>
                <a:cs typeface="Arial MT"/>
              </a:rPr>
              <a:t> </a:t>
            </a:r>
            <a:r>
              <a:rPr sz="2100" spc="-5" dirty="0">
                <a:solidFill>
                  <a:srgbClr val="1F2A44"/>
                </a:solidFill>
                <a:latin typeface="Arial MT"/>
                <a:cs typeface="Arial MT"/>
              </a:rPr>
              <a:t>C.,</a:t>
            </a:r>
            <a:r>
              <a:rPr sz="2100" spc="180" dirty="0">
                <a:solidFill>
                  <a:srgbClr val="1F2A44"/>
                </a:solidFill>
                <a:latin typeface="Arial MT"/>
                <a:cs typeface="Arial MT"/>
              </a:rPr>
              <a:t> </a:t>
            </a:r>
            <a:r>
              <a:rPr sz="2100" dirty="0">
                <a:solidFill>
                  <a:srgbClr val="1F2A44"/>
                </a:solidFill>
                <a:latin typeface="Arial MT"/>
                <a:cs typeface="Arial MT"/>
              </a:rPr>
              <a:t>&amp;</a:t>
            </a:r>
            <a:r>
              <a:rPr sz="2100" spc="180" dirty="0">
                <a:solidFill>
                  <a:srgbClr val="1F2A44"/>
                </a:solidFill>
                <a:latin typeface="Arial MT"/>
                <a:cs typeface="Arial MT"/>
              </a:rPr>
              <a:t> </a:t>
            </a:r>
            <a:r>
              <a:rPr sz="2100" spc="-5" dirty="0">
                <a:solidFill>
                  <a:srgbClr val="1F2A44"/>
                </a:solidFill>
                <a:latin typeface="Arial MT"/>
                <a:cs typeface="Arial MT"/>
              </a:rPr>
              <a:t>Inglehart,</a:t>
            </a:r>
            <a:r>
              <a:rPr sz="2100" spc="185" dirty="0">
                <a:solidFill>
                  <a:srgbClr val="1F2A44"/>
                </a:solidFill>
                <a:latin typeface="Arial MT"/>
                <a:cs typeface="Arial MT"/>
              </a:rPr>
              <a:t> </a:t>
            </a:r>
            <a:r>
              <a:rPr sz="2100" spc="-5" dirty="0">
                <a:solidFill>
                  <a:srgbClr val="1F2A44"/>
                </a:solidFill>
                <a:latin typeface="Arial MT"/>
                <a:cs typeface="Arial MT"/>
              </a:rPr>
              <a:t>R.</a:t>
            </a:r>
            <a:r>
              <a:rPr sz="2100" spc="180" dirty="0">
                <a:solidFill>
                  <a:srgbClr val="1F2A44"/>
                </a:solidFill>
                <a:latin typeface="Arial MT"/>
                <a:cs typeface="Arial MT"/>
              </a:rPr>
              <a:t> </a:t>
            </a:r>
            <a:r>
              <a:rPr sz="2100" spc="-5" dirty="0">
                <a:solidFill>
                  <a:srgbClr val="1F2A44"/>
                </a:solidFill>
                <a:latin typeface="Arial MT"/>
                <a:cs typeface="Arial MT"/>
              </a:rPr>
              <a:t>(2008,</a:t>
            </a:r>
            <a:endParaRPr sz="2100" dirty="0">
              <a:latin typeface="Arial MT"/>
              <a:cs typeface="Arial MT"/>
            </a:endParaRPr>
          </a:p>
          <a:p>
            <a:pPr marL="12700" marR="5080" algn="just">
              <a:lnSpc>
                <a:spcPts val="2270"/>
              </a:lnSpc>
              <a:spcBef>
                <a:spcPts val="155"/>
              </a:spcBef>
            </a:pPr>
            <a:r>
              <a:rPr sz="2100" spc="-5" dirty="0">
                <a:solidFill>
                  <a:srgbClr val="1F2A44"/>
                </a:solidFill>
                <a:latin typeface="Arial MT"/>
                <a:cs typeface="Arial MT"/>
              </a:rPr>
              <a:t>p.</a:t>
            </a:r>
            <a:r>
              <a:rPr sz="2100" dirty="0">
                <a:solidFill>
                  <a:srgbClr val="1F2A44"/>
                </a:solidFill>
                <a:latin typeface="Arial MT"/>
                <a:cs typeface="Arial MT"/>
              </a:rPr>
              <a:t> </a:t>
            </a:r>
            <a:r>
              <a:rPr sz="2100" spc="-5" dirty="0">
                <a:solidFill>
                  <a:srgbClr val="1F2A44"/>
                </a:solidFill>
                <a:latin typeface="Arial MT"/>
                <a:cs typeface="Arial MT"/>
              </a:rPr>
              <a:t>4).</a:t>
            </a:r>
            <a:r>
              <a:rPr sz="2100" dirty="0">
                <a:solidFill>
                  <a:srgbClr val="1F2A44"/>
                </a:solidFill>
                <a:latin typeface="Arial MT"/>
                <a:cs typeface="Arial MT"/>
              </a:rPr>
              <a:t> </a:t>
            </a:r>
            <a:r>
              <a:rPr sz="2100" spc="-5" dirty="0">
                <a:solidFill>
                  <a:srgbClr val="1F2A44"/>
                </a:solidFill>
                <a:latin typeface="Arial MT"/>
                <a:cs typeface="Arial MT"/>
              </a:rPr>
              <a:t>Democracy</a:t>
            </a:r>
            <a:r>
              <a:rPr sz="2100" dirty="0">
                <a:solidFill>
                  <a:srgbClr val="1F2A44"/>
                </a:solidFill>
                <a:latin typeface="Arial MT"/>
                <a:cs typeface="Arial MT"/>
              </a:rPr>
              <a:t> </a:t>
            </a:r>
            <a:r>
              <a:rPr sz="2100" spc="-5" dirty="0">
                <a:solidFill>
                  <a:srgbClr val="1F2A44"/>
                </a:solidFill>
                <a:latin typeface="Arial MT"/>
                <a:cs typeface="Arial MT"/>
              </a:rPr>
              <a:t>as</a:t>
            </a:r>
            <a:r>
              <a:rPr sz="2100" dirty="0">
                <a:solidFill>
                  <a:srgbClr val="1F2A44"/>
                </a:solidFill>
                <a:latin typeface="Arial MT"/>
                <a:cs typeface="Arial MT"/>
              </a:rPr>
              <a:t> </a:t>
            </a:r>
            <a:r>
              <a:rPr sz="2100" spc="-5" dirty="0">
                <a:solidFill>
                  <a:srgbClr val="1F2A44"/>
                </a:solidFill>
                <a:latin typeface="Arial MT"/>
                <a:cs typeface="Arial MT"/>
              </a:rPr>
              <a:t>Human</a:t>
            </a:r>
            <a:r>
              <a:rPr sz="2100" dirty="0">
                <a:solidFill>
                  <a:srgbClr val="1F2A44"/>
                </a:solidFill>
                <a:latin typeface="Arial MT"/>
                <a:cs typeface="Arial MT"/>
              </a:rPr>
              <a:t> </a:t>
            </a:r>
            <a:r>
              <a:rPr sz="2100" spc="-5" dirty="0">
                <a:solidFill>
                  <a:srgbClr val="1F2A44"/>
                </a:solidFill>
                <a:latin typeface="Arial MT"/>
                <a:cs typeface="Arial MT"/>
              </a:rPr>
              <a:t>Empowerment:</a:t>
            </a:r>
            <a:r>
              <a:rPr sz="2100" dirty="0">
                <a:solidFill>
                  <a:srgbClr val="1F2A44"/>
                </a:solidFill>
                <a:latin typeface="Arial MT"/>
                <a:cs typeface="Arial MT"/>
              </a:rPr>
              <a:t> </a:t>
            </a:r>
            <a:r>
              <a:rPr sz="2100" spc="-5" dirty="0">
                <a:solidFill>
                  <a:srgbClr val="1F2A44"/>
                </a:solidFill>
                <a:latin typeface="Arial MT"/>
                <a:cs typeface="Arial MT"/>
              </a:rPr>
              <a:t>The</a:t>
            </a:r>
            <a:r>
              <a:rPr sz="2100" dirty="0">
                <a:solidFill>
                  <a:srgbClr val="1F2A44"/>
                </a:solidFill>
                <a:latin typeface="Arial MT"/>
                <a:cs typeface="Arial MT"/>
              </a:rPr>
              <a:t> </a:t>
            </a:r>
            <a:r>
              <a:rPr sz="2100" spc="-5" dirty="0">
                <a:solidFill>
                  <a:srgbClr val="1F2A44"/>
                </a:solidFill>
                <a:latin typeface="Arial MT"/>
                <a:cs typeface="Arial MT"/>
              </a:rPr>
              <a:t>Role</a:t>
            </a:r>
            <a:r>
              <a:rPr sz="2100" dirty="0">
                <a:solidFill>
                  <a:srgbClr val="1F2A44"/>
                </a:solidFill>
                <a:latin typeface="Arial MT"/>
                <a:cs typeface="Arial MT"/>
              </a:rPr>
              <a:t> </a:t>
            </a:r>
            <a:r>
              <a:rPr sz="2100" spc="-5" dirty="0">
                <a:solidFill>
                  <a:srgbClr val="1F2A44"/>
                </a:solidFill>
                <a:latin typeface="Arial MT"/>
                <a:cs typeface="Arial MT"/>
              </a:rPr>
              <a:t>of</a:t>
            </a:r>
            <a:r>
              <a:rPr sz="2100" dirty="0">
                <a:solidFill>
                  <a:srgbClr val="1F2A44"/>
                </a:solidFill>
                <a:latin typeface="Arial MT"/>
                <a:cs typeface="Arial MT"/>
              </a:rPr>
              <a:t> </a:t>
            </a:r>
            <a:r>
              <a:rPr sz="2100" spc="-5" dirty="0">
                <a:solidFill>
                  <a:srgbClr val="1F2A44"/>
                </a:solidFill>
                <a:latin typeface="Arial MT"/>
                <a:cs typeface="Arial MT"/>
              </a:rPr>
              <a:t>Ordinary</a:t>
            </a:r>
            <a:r>
              <a:rPr sz="2100" dirty="0">
                <a:solidFill>
                  <a:srgbClr val="1F2A44"/>
                </a:solidFill>
                <a:latin typeface="Arial MT"/>
                <a:cs typeface="Arial MT"/>
              </a:rPr>
              <a:t> </a:t>
            </a:r>
            <a:r>
              <a:rPr sz="2100" spc="-5" dirty="0">
                <a:solidFill>
                  <a:srgbClr val="1F2A44"/>
                </a:solidFill>
                <a:latin typeface="Arial MT"/>
                <a:cs typeface="Arial MT"/>
              </a:rPr>
              <a:t>People</a:t>
            </a:r>
            <a:r>
              <a:rPr sz="2100" dirty="0">
                <a:solidFill>
                  <a:srgbClr val="1F2A44"/>
                </a:solidFill>
                <a:latin typeface="Arial MT"/>
                <a:cs typeface="Arial MT"/>
              </a:rPr>
              <a:t> </a:t>
            </a:r>
            <a:r>
              <a:rPr sz="2100" spc="-5" dirty="0">
                <a:solidFill>
                  <a:srgbClr val="1F2A44"/>
                </a:solidFill>
                <a:latin typeface="Arial MT"/>
                <a:cs typeface="Arial MT"/>
              </a:rPr>
              <a:t>in</a:t>
            </a:r>
            <a:r>
              <a:rPr sz="2100" dirty="0">
                <a:solidFill>
                  <a:srgbClr val="1F2A44"/>
                </a:solidFill>
                <a:latin typeface="Arial MT"/>
                <a:cs typeface="Arial MT"/>
              </a:rPr>
              <a:t> </a:t>
            </a:r>
            <a:r>
              <a:rPr sz="2100" spc="-5" dirty="0">
                <a:solidFill>
                  <a:srgbClr val="1F2A44"/>
                </a:solidFill>
                <a:latin typeface="Arial MT"/>
                <a:cs typeface="Arial MT"/>
              </a:rPr>
              <a:t>the </a:t>
            </a:r>
            <a:r>
              <a:rPr sz="2100" dirty="0">
                <a:solidFill>
                  <a:srgbClr val="1F2A44"/>
                </a:solidFill>
                <a:latin typeface="Arial MT"/>
                <a:cs typeface="Arial MT"/>
              </a:rPr>
              <a:t> </a:t>
            </a:r>
            <a:r>
              <a:rPr sz="2100" spc="-5" dirty="0">
                <a:solidFill>
                  <a:srgbClr val="1F2A44"/>
                </a:solidFill>
                <a:latin typeface="Arial MT"/>
                <a:cs typeface="Arial MT"/>
              </a:rPr>
              <a:t>Emergence and Survival of </a:t>
            </a:r>
            <a:r>
              <a:rPr sz="2100" spc="-20" dirty="0">
                <a:solidFill>
                  <a:srgbClr val="1F2A44"/>
                </a:solidFill>
                <a:latin typeface="Arial MT"/>
                <a:cs typeface="Arial MT"/>
              </a:rPr>
              <a:t>Democracy. </a:t>
            </a:r>
            <a:r>
              <a:rPr sz="2100" spc="-5" dirty="0">
                <a:solidFill>
                  <a:srgbClr val="1F2A44"/>
                </a:solidFill>
                <a:latin typeface="Arial MT"/>
                <a:cs typeface="Arial MT"/>
              </a:rPr>
              <a:t>UC Irvine: Center for </a:t>
            </a:r>
            <a:r>
              <a:rPr sz="2100" dirty="0">
                <a:solidFill>
                  <a:srgbClr val="1F2A44"/>
                </a:solidFill>
                <a:latin typeface="Arial MT"/>
                <a:cs typeface="Arial MT"/>
              </a:rPr>
              <a:t>the </a:t>
            </a:r>
            <a:r>
              <a:rPr sz="2100" spc="-5" dirty="0">
                <a:solidFill>
                  <a:srgbClr val="1F2A44"/>
                </a:solidFill>
                <a:latin typeface="Arial MT"/>
                <a:cs typeface="Arial MT"/>
              </a:rPr>
              <a:t>Study of </a:t>
            </a:r>
            <a:r>
              <a:rPr sz="2100" spc="-20" dirty="0">
                <a:solidFill>
                  <a:srgbClr val="1F2A44"/>
                </a:solidFill>
                <a:latin typeface="Arial MT"/>
                <a:cs typeface="Arial MT"/>
              </a:rPr>
              <a:t>Democracy. </a:t>
            </a:r>
            <a:r>
              <a:rPr sz="2100" spc="-15" dirty="0">
                <a:solidFill>
                  <a:srgbClr val="1F2A44"/>
                </a:solidFill>
                <a:latin typeface="Arial MT"/>
                <a:cs typeface="Arial MT"/>
              </a:rPr>
              <a:t> </a:t>
            </a:r>
            <a:r>
              <a:rPr sz="2100" spc="-5" dirty="0">
                <a:solidFill>
                  <a:srgbClr val="1F2A44"/>
                </a:solidFill>
                <a:latin typeface="Arial MT"/>
                <a:cs typeface="Arial MT"/>
              </a:rPr>
              <a:t>Retrieved</a:t>
            </a:r>
            <a:r>
              <a:rPr sz="2100" dirty="0">
                <a:solidFill>
                  <a:srgbClr val="1F2A44"/>
                </a:solidFill>
                <a:latin typeface="Arial MT"/>
                <a:cs typeface="Arial MT"/>
              </a:rPr>
              <a:t> </a:t>
            </a:r>
            <a:r>
              <a:rPr sz="2100" spc="-5" dirty="0">
                <a:solidFill>
                  <a:srgbClr val="1F2A44"/>
                </a:solidFill>
                <a:latin typeface="Arial MT"/>
                <a:cs typeface="Arial MT"/>
              </a:rPr>
              <a:t>from</a:t>
            </a:r>
            <a:r>
              <a:rPr sz="2100" spc="5" dirty="0">
                <a:solidFill>
                  <a:srgbClr val="1F2A44"/>
                </a:solidFill>
                <a:latin typeface="Arial MT"/>
                <a:cs typeface="Arial MT"/>
              </a:rPr>
              <a:t> </a:t>
            </a:r>
            <a:r>
              <a:rPr sz="2100" spc="-5" dirty="0">
                <a:solidFill>
                  <a:srgbClr val="1F2A44"/>
                </a:solidFill>
                <a:latin typeface="Arial MT"/>
                <a:cs typeface="Arial MT"/>
                <a:hlinkClick r:id="rId2"/>
              </a:rPr>
              <a:t>https://</a:t>
            </a:r>
            <a:r>
              <a:rPr sz="2100" spc="-5" dirty="0" smtClean="0">
                <a:solidFill>
                  <a:srgbClr val="1F2A44"/>
                </a:solidFill>
                <a:latin typeface="Arial MT"/>
                <a:cs typeface="Arial MT"/>
                <a:hlinkClick r:id="rId2"/>
              </a:rPr>
              <a:t>escholarship.org/uc/item/3tj7c4bb</a:t>
            </a:r>
            <a:r>
              <a:rPr lang="en-US" sz="2100" spc="-5" dirty="0" smtClean="0">
                <a:solidFill>
                  <a:srgbClr val="1F2A44"/>
                </a:solidFill>
                <a:latin typeface="Arial MT"/>
                <a:cs typeface="Arial MT"/>
              </a:rPr>
              <a:t> </a:t>
            </a:r>
            <a:endParaRPr sz="2100" dirty="0">
              <a:latin typeface="Arial MT"/>
              <a:cs typeface="Arial MT"/>
            </a:endParaRPr>
          </a:p>
        </p:txBody>
      </p:sp>
      <p:pic>
        <p:nvPicPr>
          <p:cNvPr id="3" name="object 3"/>
          <p:cNvPicPr/>
          <p:nvPr/>
        </p:nvPicPr>
        <p:blipFill>
          <a:blip r:embed="rId3" cstate="print"/>
          <a:stretch>
            <a:fillRect/>
          </a:stretch>
        </p:blipFill>
        <p:spPr>
          <a:xfrm>
            <a:off x="2713795" y="149630"/>
            <a:ext cx="6836594" cy="4473600"/>
          </a:xfrm>
          <a:prstGeom prst="rect">
            <a:avLst/>
          </a:prstGeom>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00714" y="666210"/>
            <a:ext cx="9389745" cy="635000"/>
          </a:xfrm>
          <a:prstGeom prst="rect">
            <a:avLst/>
          </a:prstGeom>
        </p:spPr>
        <p:txBody>
          <a:bodyPr vert="horz" wrap="square" lIns="0" tIns="12065" rIns="0" bIns="0" rtlCol="0">
            <a:spAutoFit/>
          </a:bodyPr>
          <a:lstStyle/>
          <a:p>
            <a:pPr marL="12700">
              <a:lnSpc>
                <a:spcPct val="100000"/>
              </a:lnSpc>
              <a:spcBef>
                <a:spcPts val="95"/>
              </a:spcBef>
            </a:pPr>
            <a:r>
              <a:rPr spc="-10" dirty="0"/>
              <a:t>Economic</a:t>
            </a:r>
            <a:r>
              <a:rPr dirty="0"/>
              <a:t> </a:t>
            </a:r>
            <a:r>
              <a:rPr spc="-5" dirty="0"/>
              <a:t>Growth</a:t>
            </a:r>
            <a:r>
              <a:rPr spc="10" dirty="0"/>
              <a:t> </a:t>
            </a:r>
            <a:r>
              <a:rPr spc="-10" dirty="0"/>
              <a:t>and</a:t>
            </a:r>
            <a:r>
              <a:rPr spc="-15" dirty="0"/>
              <a:t> </a:t>
            </a:r>
            <a:r>
              <a:rPr spc="-5" dirty="0"/>
              <a:t>Self-Expression</a:t>
            </a:r>
          </a:p>
        </p:txBody>
      </p:sp>
      <p:sp>
        <p:nvSpPr>
          <p:cNvPr id="3" name="object 3"/>
          <p:cNvSpPr txBox="1"/>
          <p:nvPr/>
        </p:nvSpPr>
        <p:spPr>
          <a:xfrm>
            <a:off x="916939" y="1819021"/>
            <a:ext cx="10359390" cy="2664832"/>
          </a:xfrm>
          <a:prstGeom prst="rect">
            <a:avLst/>
          </a:prstGeom>
        </p:spPr>
        <p:txBody>
          <a:bodyPr vert="horz" wrap="square" lIns="0" tIns="48260" rIns="0" bIns="0" rtlCol="0">
            <a:spAutoFit/>
          </a:bodyPr>
          <a:lstStyle/>
          <a:p>
            <a:pPr marL="240665" marR="5080" indent="-228600" algn="just">
              <a:lnSpc>
                <a:spcPts val="2270"/>
              </a:lnSpc>
              <a:spcBef>
                <a:spcPts val="380"/>
              </a:spcBef>
              <a:buChar char="•"/>
              <a:tabLst>
                <a:tab pos="241300" algn="l"/>
              </a:tabLst>
            </a:pPr>
            <a:r>
              <a:rPr sz="2100" spc="-5" dirty="0">
                <a:solidFill>
                  <a:srgbClr val="1F2A44"/>
                </a:solidFill>
                <a:latin typeface="Arial MT"/>
                <a:cs typeface="Arial MT"/>
              </a:rPr>
              <a:t>Human development seems</a:t>
            </a:r>
            <a:r>
              <a:rPr sz="2100" dirty="0">
                <a:solidFill>
                  <a:srgbClr val="1F2A44"/>
                </a:solidFill>
                <a:latin typeface="Arial MT"/>
                <a:cs typeface="Arial MT"/>
              </a:rPr>
              <a:t> to </a:t>
            </a:r>
            <a:r>
              <a:rPr sz="2100" spc="-5" dirty="0">
                <a:solidFill>
                  <a:srgbClr val="1F2A44"/>
                </a:solidFill>
                <a:latin typeface="Arial MT"/>
                <a:cs typeface="Arial MT"/>
              </a:rPr>
              <a:t>be linked to the economic</a:t>
            </a:r>
            <a:r>
              <a:rPr sz="2100" dirty="0">
                <a:solidFill>
                  <a:srgbClr val="1F2A44"/>
                </a:solidFill>
                <a:latin typeface="Arial MT"/>
                <a:cs typeface="Arial MT"/>
              </a:rPr>
              <a:t> </a:t>
            </a:r>
            <a:r>
              <a:rPr sz="2100" spc="-10" dirty="0">
                <a:solidFill>
                  <a:srgbClr val="1F2A44"/>
                </a:solidFill>
                <a:latin typeface="Arial MT"/>
                <a:cs typeface="Arial MT"/>
              </a:rPr>
              <a:t>resources</a:t>
            </a:r>
            <a:r>
              <a:rPr sz="2100" spc="-5" dirty="0">
                <a:solidFill>
                  <a:srgbClr val="1F2A44"/>
                </a:solidFill>
                <a:latin typeface="Arial MT"/>
                <a:cs typeface="Arial MT"/>
              </a:rPr>
              <a:t> </a:t>
            </a:r>
            <a:r>
              <a:rPr sz="2100" spc="-10" dirty="0">
                <a:solidFill>
                  <a:srgbClr val="1F2A44"/>
                </a:solidFill>
                <a:latin typeface="Arial MT"/>
                <a:cs typeface="Arial MT"/>
              </a:rPr>
              <a:t>available</a:t>
            </a:r>
            <a:r>
              <a:rPr sz="2100" spc="-5" dirty="0">
                <a:solidFill>
                  <a:srgbClr val="1F2A44"/>
                </a:solidFill>
                <a:latin typeface="Arial MT"/>
                <a:cs typeface="Arial MT"/>
              </a:rPr>
              <a:t> </a:t>
            </a:r>
            <a:r>
              <a:rPr sz="2100" dirty="0">
                <a:solidFill>
                  <a:srgbClr val="1F2A44"/>
                </a:solidFill>
                <a:latin typeface="Arial MT"/>
                <a:cs typeface="Arial MT"/>
              </a:rPr>
              <a:t>to </a:t>
            </a:r>
            <a:r>
              <a:rPr sz="2100" spc="5" dirty="0">
                <a:solidFill>
                  <a:srgbClr val="1F2A44"/>
                </a:solidFill>
                <a:latin typeface="Arial MT"/>
                <a:cs typeface="Arial MT"/>
              </a:rPr>
              <a:t> </a:t>
            </a:r>
            <a:r>
              <a:rPr sz="2100" spc="-5" dirty="0" smtClean="0">
                <a:solidFill>
                  <a:srgbClr val="1F2A44"/>
                </a:solidFill>
                <a:latin typeface="Arial MT"/>
                <a:cs typeface="Arial MT"/>
              </a:rPr>
              <a:t>people</a:t>
            </a:r>
            <a:r>
              <a:rPr lang="en-US" sz="2100" dirty="0">
                <a:solidFill>
                  <a:srgbClr val="1F2A44"/>
                </a:solidFill>
                <a:latin typeface="Arial MT"/>
                <a:cs typeface="Arial MT"/>
              </a:rPr>
              <a:t> </a:t>
            </a:r>
            <a:r>
              <a:rPr sz="2100" spc="-10" dirty="0" smtClean="0">
                <a:solidFill>
                  <a:srgbClr val="1F2A44"/>
                </a:solidFill>
                <a:latin typeface="Arial MT"/>
                <a:cs typeface="Arial MT"/>
              </a:rPr>
              <a:t>through</a:t>
            </a:r>
            <a:r>
              <a:rPr sz="2100" spc="-5" dirty="0" smtClean="0">
                <a:solidFill>
                  <a:srgbClr val="1F2A44"/>
                </a:solidFill>
                <a:latin typeface="Arial MT"/>
                <a:cs typeface="Arial MT"/>
              </a:rPr>
              <a:t> </a:t>
            </a:r>
            <a:r>
              <a:rPr sz="2100" spc="-10" dirty="0">
                <a:solidFill>
                  <a:srgbClr val="1F2A44"/>
                </a:solidFill>
                <a:latin typeface="Arial MT"/>
                <a:cs typeface="Arial MT"/>
              </a:rPr>
              <a:t>economic</a:t>
            </a:r>
            <a:r>
              <a:rPr sz="2100" spc="-5" dirty="0">
                <a:solidFill>
                  <a:srgbClr val="1F2A44"/>
                </a:solidFill>
                <a:latin typeface="Arial MT"/>
                <a:cs typeface="Arial MT"/>
              </a:rPr>
              <a:t> growth</a:t>
            </a:r>
            <a:r>
              <a:rPr sz="2100" dirty="0">
                <a:solidFill>
                  <a:srgbClr val="1F2A44"/>
                </a:solidFill>
                <a:latin typeface="Arial MT"/>
                <a:cs typeface="Arial MT"/>
              </a:rPr>
              <a:t> </a:t>
            </a:r>
            <a:r>
              <a:rPr sz="2100" spc="-10" dirty="0">
                <a:solidFill>
                  <a:srgbClr val="1F2A44"/>
                </a:solidFill>
                <a:latin typeface="Arial MT"/>
                <a:cs typeface="Arial MT"/>
              </a:rPr>
              <a:t>and</a:t>
            </a:r>
            <a:r>
              <a:rPr sz="2100" spc="-5" dirty="0">
                <a:solidFill>
                  <a:srgbClr val="1F2A44"/>
                </a:solidFill>
                <a:latin typeface="Arial MT"/>
                <a:cs typeface="Arial MT"/>
              </a:rPr>
              <a:t> </a:t>
            </a:r>
            <a:r>
              <a:rPr sz="2100" dirty="0">
                <a:solidFill>
                  <a:srgbClr val="1F2A44"/>
                </a:solidFill>
                <a:latin typeface="Arial MT"/>
                <a:cs typeface="Arial MT"/>
              </a:rPr>
              <a:t>to</a:t>
            </a:r>
            <a:r>
              <a:rPr sz="2100" spc="5" dirty="0">
                <a:solidFill>
                  <a:srgbClr val="1F2A44"/>
                </a:solidFill>
                <a:latin typeface="Arial MT"/>
                <a:cs typeface="Arial MT"/>
              </a:rPr>
              <a:t> </a:t>
            </a:r>
            <a:r>
              <a:rPr sz="2100" spc="-5" dirty="0">
                <a:solidFill>
                  <a:srgbClr val="1F2A44"/>
                </a:solidFill>
                <a:latin typeface="Arial MT"/>
                <a:cs typeface="Arial MT"/>
              </a:rPr>
              <a:t>the</a:t>
            </a:r>
            <a:r>
              <a:rPr sz="2100" dirty="0">
                <a:solidFill>
                  <a:srgbClr val="1F2A44"/>
                </a:solidFill>
                <a:latin typeface="Arial MT"/>
                <a:cs typeface="Arial MT"/>
              </a:rPr>
              <a:t> </a:t>
            </a:r>
            <a:r>
              <a:rPr sz="2100" spc="-10" dirty="0">
                <a:solidFill>
                  <a:srgbClr val="1F2A44"/>
                </a:solidFill>
                <a:latin typeface="Arial MT"/>
                <a:cs typeface="Arial MT"/>
              </a:rPr>
              <a:t>establishment</a:t>
            </a:r>
            <a:r>
              <a:rPr sz="2100" spc="-5" dirty="0">
                <a:solidFill>
                  <a:srgbClr val="1F2A44"/>
                </a:solidFill>
                <a:latin typeface="Arial MT"/>
                <a:cs typeface="Arial MT"/>
              </a:rPr>
              <a:t> of</a:t>
            </a:r>
            <a:r>
              <a:rPr sz="2100" dirty="0">
                <a:solidFill>
                  <a:srgbClr val="1F2A44"/>
                </a:solidFill>
                <a:latin typeface="Arial MT"/>
                <a:cs typeface="Arial MT"/>
              </a:rPr>
              <a:t> </a:t>
            </a:r>
            <a:r>
              <a:rPr sz="2100" spc="-5" dirty="0">
                <a:solidFill>
                  <a:srgbClr val="1F2A44"/>
                </a:solidFill>
                <a:latin typeface="Arial MT"/>
                <a:cs typeface="Arial MT"/>
              </a:rPr>
              <a:t>more</a:t>
            </a:r>
            <a:r>
              <a:rPr sz="2100" dirty="0">
                <a:solidFill>
                  <a:srgbClr val="1F2A44"/>
                </a:solidFill>
                <a:latin typeface="Arial MT"/>
                <a:cs typeface="Arial MT"/>
              </a:rPr>
              <a:t> </a:t>
            </a:r>
            <a:r>
              <a:rPr sz="2100" spc="-10" dirty="0">
                <a:solidFill>
                  <a:srgbClr val="1F2A44"/>
                </a:solidFill>
                <a:latin typeface="Arial MT"/>
                <a:cs typeface="Arial MT"/>
              </a:rPr>
              <a:t>democratic </a:t>
            </a:r>
            <a:r>
              <a:rPr sz="2100" spc="-5" dirty="0">
                <a:solidFill>
                  <a:srgbClr val="1F2A44"/>
                </a:solidFill>
                <a:latin typeface="Arial MT"/>
                <a:cs typeface="Arial MT"/>
              </a:rPr>
              <a:t> institutions.</a:t>
            </a:r>
            <a:endParaRPr sz="2100" dirty="0">
              <a:latin typeface="Arial MT"/>
              <a:cs typeface="Arial MT"/>
            </a:endParaRPr>
          </a:p>
          <a:p>
            <a:pPr marL="240029" marR="5715" indent="-227965" algn="just">
              <a:lnSpc>
                <a:spcPts val="2270"/>
              </a:lnSpc>
              <a:spcBef>
                <a:spcPts val="1005"/>
              </a:spcBef>
              <a:buChar char="•"/>
              <a:tabLst>
                <a:tab pos="241300" algn="l"/>
              </a:tabLst>
            </a:pPr>
            <a:r>
              <a:rPr sz="2100" spc="-5" dirty="0">
                <a:solidFill>
                  <a:srgbClr val="1F2A44"/>
                </a:solidFill>
                <a:latin typeface="Arial MT"/>
                <a:cs typeface="Arial MT"/>
              </a:rPr>
              <a:t>These</a:t>
            </a:r>
            <a:r>
              <a:rPr sz="2100" dirty="0">
                <a:solidFill>
                  <a:srgbClr val="1F2A44"/>
                </a:solidFill>
                <a:latin typeface="Arial MT"/>
                <a:cs typeface="Arial MT"/>
              </a:rPr>
              <a:t> </a:t>
            </a:r>
            <a:r>
              <a:rPr sz="2100" spc="-5" dirty="0">
                <a:solidFill>
                  <a:srgbClr val="1F2A44"/>
                </a:solidFill>
                <a:latin typeface="Arial MT"/>
                <a:cs typeface="Arial MT"/>
              </a:rPr>
              <a:t>come</a:t>
            </a:r>
            <a:r>
              <a:rPr sz="2100" dirty="0">
                <a:solidFill>
                  <a:srgbClr val="1F2A44"/>
                </a:solidFill>
                <a:latin typeface="Arial MT"/>
                <a:cs typeface="Arial MT"/>
              </a:rPr>
              <a:t> </a:t>
            </a:r>
            <a:r>
              <a:rPr sz="2100" spc="-5" dirty="0">
                <a:solidFill>
                  <a:srgbClr val="1F2A44"/>
                </a:solidFill>
                <a:latin typeface="Arial MT"/>
                <a:cs typeface="Arial MT"/>
              </a:rPr>
              <a:t>as</a:t>
            </a:r>
            <a:r>
              <a:rPr sz="2100" dirty="0">
                <a:solidFill>
                  <a:srgbClr val="1F2A44"/>
                </a:solidFill>
                <a:latin typeface="Arial MT"/>
                <a:cs typeface="Arial MT"/>
              </a:rPr>
              <a:t> </a:t>
            </a:r>
            <a:r>
              <a:rPr sz="2100" spc="-5" dirty="0">
                <a:solidFill>
                  <a:srgbClr val="1F2A44"/>
                </a:solidFill>
                <a:latin typeface="Arial MT"/>
                <a:cs typeface="Arial MT"/>
              </a:rPr>
              <a:t>a</a:t>
            </a:r>
            <a:r>
              <a:rPr sz="2100" dirty="0">
                <a:solidFill>
                  <a:srgbClr val="1F2A44"/>
                </a:solidFill>
                <a:latin typeface="Arial MT"/>
                <a:cs typeface="Arial MT"/>
              </a:rPr>
              <a:t> </a:t>
            </a:r>
            <a:r>
              <a:rPr sz="2100" spc="-5" dirty="0">
                <a:solidFill>
                  <a:srgbClr val="1F2A44"/>
                </a:solidFill>
                <a:latin typeface="Arial MT"/>
                <a:cs typeface="Arial MT"/>
              </a:rPr>
              <a:t>result</a:t>
            </a:r>
            <a:r>
              <a:rPr sz="2100" dirty="0">
                <a:solidFill>
                  <a:srgbClr val="1F2A44"/>
                </a:solidFill>
                <a:latin typeface="Arial MT"/>
                <a:cs typeface="Arial MT"/>
              </a:rPr>
              <a:t> </a:t>
            </a:r>
            <a:r>
              <a:rPr sz="2100" spc="-5" dirty="0">
                <a:solidFill>
                  <a:srgbClr val="1F2A44"/>
                </a:solidFill>
                <a:latin typeface="Arial MT"/>
                <a:cs typeface="Arial MT"/>
              </a:rPr>
              <a:t>from</a:t>
            </a:r>
            <a:r>
              <a:rPr sz="2100" dirty="0">
                <a:solidFill>
                  <a:srgbClr val="1F2A44"/>
                </a:solidFill>
                <a:latin typeface="Arial MT"/>
                <a:cs typeface="Arial MT"/>
              </a:rPr>
              <a:t> </a:t>
            </a:r>
            <a:r>
              <a:rPr sz="2100" spc="-10" dirty="0">
                <a:solidFill>
                  <a:srgbClr val="1F2A44"/>
                </a:solidFill>
                <a:latin typeface="Arial MT"/>
                <a:cs typeface="Arial MT"/>
              </a:rPr>
              <a:t>increased</a:t>
            </a:r>
            <a:r>
              <a:rPr sz="2100" spc="-5" dirty="0">
                <a:solidFill>
                  <a:srgbClr val="1F2A44"/>
                </a:solidFill>
                <a:latin typeface="Arial MT"/>
                <a:cs typeface="Arial MT"/>
              </a:rPr>
              <a:t> </a:t>
            </a:r>
            <a:r>
              <a:rPr sz="2100" spc="-10" dirty="0">
                <a:solidFill>
                  <a:srgbClr val="1F2A44"/>
                </a:solidFill>
                <a:latin typeface="Arial MT"/>
                <a:cs typeface="Arial MT"/>
              </a:rPr>
              <a:t>values</a:t>
            </a:r>
            <a:r>
              <a:rPr sz="2100" spc="-5" dirty="0">
                <a:solidFill>
                  <a:srgbClr val="1F2A44"/>
                </a:solidFill>
                <a:latin typeface="Arial MT"/>
                <a:cs typeface="Arial MT"/>
              </a:rPr>
              <a:t> of</a:t>
            </a:r>
            <a:r>
              <a:rPr sz="2100" dirty="0">
                <a:solidFill>
                  <a:srgbClr val="1F2A44"/>
                </a:solidFill>
                <a:latin typeface="Arial MT"/>
                <a:cs typeface="Arial MT"/>
              </a:rPr>
              <a:t> </a:t>
            </a:r>
            <a:r>
              <a:rPr sz="2100" spc="-5" dirty="0">
                <a:solidFill>
                  <a:srgbClr val="1F2A44"/>
                </a:solidFill>
                <a:latin typeface="Arial MT"/>
                <a:cs typeface="Arial MT"/>
              </a:rPr>
              <a:t>self-expression</a:t>
            </a:r>
            <a:r>
              <a:rPr sz="2100" dirty="0">
                <a:solidFill>
                  <a:srgbClr val="1F2A44"/>
                </a:solidFill>
                <a:latin typeface="Arial MT"/>
                <a:cs typeface="Arial MT"/>
              </a:rPr>
              <a:t> </a:t>
            </a:r>
            <a:r>
              <a:rPr sz="2100" spc="-10" dirty="0">
                <a:solidFill>
                  <a:srgbClr val="1F2A44"/>
                </a:solidFill>
                <a:latin typeface="Arial MT"/>
                <a:cs typeface="Arial MT"/>
              </a:rPr>
              <a:t>not</a:t>
            </a:r>
            <a:r>
              <a:rPr sz="2100" spc="-5" dirty="0">
                <a:solidFill>
                  <a:srgbClr val="1F2A44"/>
                </a:solidFill>
                <a:latin typeface="Arial MT"/>
                <a:cs typeface="Arial MT"/>
              </a:rPr>
              <a:t> only</a:t>
            </a:r>
            <a:r>
              <a:rPr sz="2100" dirty="0">
                <a:solidFill>
                  <a:srgbClr val="1F2A44"/>
                </a:solidFill>
                <a:latin typeface="Arial MT"/>
                <a:cs typeface="Arial MT"/>
              </a:rPr>
              <a:t> </a:t>
            </a:r>
            <a:r>
              <a:rPr sz="2100" spc="-5" dirty="0">
                <a:solidFill>
                  <a:srgbClr val="1F2A44"/>
                </a:solidFill>
                <a:latin typeface="Arial MT"/>
                <a:cs typeface="Arial MT"/>
              </a:rPr>
              <a:t>in </a:t>
            </a:r>
            <a:r>
              <a:rPr sz="2100" dirty="0">
                <a:solidFill>
                  <a:srgbClr val="1F2A44"/>
                </a:solidFill>
                <a:latin typeface="Arial MT"/>
                <a:cs typeface="Arial MT"/>
              </a:rPr>
              <a:t> </a:t>
            </a:r>
            <a:r>
              <a:rPr sz="2100" spc="-5" dirty="0">
                <a:solidFill>
                  <a:srgbClr val="1F2A44"/>
                </a:solidFill>
                <a:latin typeface="Arial MT"/>
                <a:cs typeface="Arial MT"/>
              </a:rPr>
              <a:t>established</a:t>
            </a:r>
            <a:r>
              <a:rPr sz="2100" spc="-35" dirty="0">
                <a:solidFill>
                  <a:srgbClr val="1F2A44"/>
                </a:solidFill>
                <a:latin typeface="Arial MT"/>
                <a:cs typeface="Arial MT"/>
              </a:rPr>
              <a:t> </a:t>
            </a:r>
            <a:r>
              <a:rPr sz="2100" spc="-5" dirty="0">
                <a:solidFill>
                  <a:srgbClr val="1F2A44"/>
                </a:solidFill>
                <a:latin typeface="Arial MT"/>
                <a:cs typeface="Arial MT"/>
              </a:rPr>
              <a:t>democratic</a:t>
            </a:r>
            <a:r>
              <a:rPr sz="2100" spc="-10" dirty="0">
                <a:solidFill>
                  <a:srgbClr val="1F2A44"/>
                </a:solidFill>
                <a:latin typeface="Arial MT"/>
                <a:cs typeface="Arial MT"/>
              </a:rPr>
              <a:t> </a:t>
            </a:r>
            <a:r>
              <a:rPr sz="2100" spc="-5" dirty="0">
                <a:solidFill>
                  <a:srgbClr val="1F2A44"/>
                </a:solidFill>
                <a:latin typeface="Arial MT"/>
                <a:cs typeface="Arial MT"/>
              </a:rPr>
              <a:t>societies</a:t>
            </a:r>
            <a:r>
              <a:rPr sz="2100" spc="-10" dirty="0">
                <a:solidFill>
                  <a:srgbClr val="1F2A44"/>
                </a:solidFill>
                <a:latin typeface="Arial MT"/>
                <a:cs typeface="Arial MT"/>
              </a:rPr>
              <a:t> </a:t>
            </a:r>
            <a:r>
              <a:rPr sz="2100" spc="-5" dirty="0">
                <a:solidFill>
                  <a:srgbClr val="1F2A44"/>
                </a:solidFill>
                <a:latin typeface="Arial MT"/>
                <a:cs typeface="Arial MT"/>
              </a:rPr>
              <a:t>but also in</a:t>
            </a:r>
            <a:r>
              <a:rPr sz="2100" spc="-10" dirty="0">
                <a:solidFill>
                  <a:srgbClr val="1F2A44"/>
                </a:solidFill>
                <a:latin typeface="Arial MT"/>
                <a:cs typeface="Arial MT"/>
              </a:rPr>
              <a:t> </a:t>
            </a:r>
            <a:r>
              <a:rPr sz="2100" spc="-5" dirty="0">
                <a:solidFill>
                  <a:srgbClr val="1F2A44"/>
                </a:solidFill>
                <a:latin typeface="Arial MT"/>
                <a:cs typeface="Arial MT"/>
              </a:rPr>
              <a:t>more</a:t>
            </a:r>
            <a:r>
              <a:rPr sz="2100" spc="5" dirty="0">
                <a:solidFill>
                  <a:srgbClr val="1F2A44"/>
                </a:solidFill>
                <a:latin typeface="Arial MT"/>
                <a:cs typeface="Arial MT"/>
              </a:rPr>
              <a:t> </a:t>
            </a:r>
            <a:r>
              <a:rPr sz="2100" spc="-5" dirty="0">
                <a:solidFill>
                  <a:srgbClr val="1F2A44"/>
                </a:solidFill>
                <a:latin typeface="Arial MT"/>
                <a:cs typeface="Arial MT"/>
              </a:rPr>
              <a:t>autocratic</a:t>
            </a:r>
            <a:r>
              <a:rPr sz="2100" spc="-10" dirty="0">
                <a:solidFill>
                  <a:srgbClr val="1F2A44"/>
                </a:solidFill>
                <a:latin typeface="Arial MT"/>
                <a:cs typeface="Arial MT"/>
              </a:rPr>
              <a:t> </a:t>
            </a:r>
            <a:r>
              <a:rPr sz="2100" spc="-5" dirty="0">
                <a:solidFill>
                  <a:srgbClr val="1F2A44"/>
                </a:solidFill>
                <a:latin typeface="Arial MT"/>
                <a:cs typeface="Arial MT"/>
              </a:rPr>
              <a:t>societies.</a:t>
            </a:r>
            <a:endParaRPr sz="2100" dirty="0">
              <a:latin typeface="Arial MT"/>
              <a:cs typeface="Arial MT"/>
            </a:endParaRPr>
          </a:p>
          <a:p>
            <a:pPr marL="241300" marR="6350" indent="-229235" algn="just">
              <a:lnSpc>
                <a:spcPts val="2270"/>
              </a:lnSpc>
              <a:spcBef>
                <a:spcPts val="990"/>
              </a:spcBef>
              <a:buChar char="•"/>
              <a:tabLst>
                <a:tab pos="241300" algn="l"/>
              </a:tabLst>
            </a:pPr>
            <a:r>
              <a:rPr sz="2100" spc="-5" dirty="0">
                <a:solidFill>
                  <a:srgbClr val="FF0000"/>
                </a:solidFill>
                <a:latin typeface="Arial MT"/>
                <a:cs typeface="Arial MT"/>
              </a:rPr>
              <a:t>Globalisation contributes for the </a:t>
            </a:r>
            <a:r>
              <a:rPr sz="2100" spc="-10" dirty="0">
                <a:solidFill>
                  <a:srgbClr val="FF0000"/>
                </a:solidFill>
                <a:latin typeface="Arial MT"/>
                <a:cs typeface="Arial MT"/>
              </a:rPr>
              <a:t>spread </a:t>
            </a:r>
            <a:r>
              <a:rPr sz="2100" spc="-5" dirty="0">
                <a:solidFill>
                  <a:srgbClr val="FF0000"/>
                </a:solidFill>
                <a:latin typeface="Arial MT"/>
                <a:cs typeface="Arial MT"/>
              </a:rPr>
              <a:t>of self-expression </a:t>
            </a:r>
            <a:r>
              <a:rPr sz="2100" spc="-10" dirty="0">
                <a:solidFill>
                  <a:srgbClr val="FF0000"/>
                </a:solidFill>
                <a:latin typeface="Arial MT"/>
                <a:cs typeface="Arial MT"/>
              </a:rPr>
              <a:t>values</a:t>
            </a:r>
            <a:r>
              <a:rPr sz="2100" spc="-10" dirty="0">
                <a:solidFill>
                  <a:srgbClr val="1F2A44"/>
                </a:solidFill>
                <a:latin typeface="Arial MT"/>
                <a:cs typeface="Arial MT"/>
              </a:rPr>
              <a:t>, </a:t>
            </a:r>
            <a:r>
              <a:rPr sz="2100" spc="-5" dirty="0">
                <a:solidFill>
                  <a:srgbClr val="1F2A44"/>
                </a:solidFill>
                <a:latin typeface="Arial MT"/>
                <a:cs typeface="Arial MT"/>
              </a:rPr>
              <a:t>which according </a:t>
            </a:r>
            <a:r>
              <a:rPr sz="2100" dirty="0">
                <a:solidFill>
                  <a:srgbClr val="1F2A44"/>
                </a:solidFill>
                <a:latin typeface="Arial MT"/>
                <a:cs typeface="Arial MT"/>
              </a:rPr>
              <a:t>to </a:t>
            </a:r>
            <a:r>
              <a:rPr sz="2100" spc="5" dirty="0">
                <a:solidFill>
                  <a:srgbClr val="1F2A44"/>
                </a:solidFill>
                <a:latin typeface="Arial MT"/>
                <a:cs typeface="Arial MT"/>
              </a:rPr>
              <a:t> </a:t>
            </a:r>
            <a:r>
              <a:rPr sz="2100" spc="-5" dirty="0">
                <a:solidFill>
                  <a:srgbClr val="1F2A44"/>
                </a:solidFill>
                <a:latin typeface="Arial MT"/>
                <a:cs typeface="Arial MT"/>
              </a:rPr>
              <a:t>the</a:t>
            </a:r>
            <a:r>
              <a:rPr sz="2100" dirty="0">
                <a:solidFill>
                  <a:srgbClr val="1F2A44"/>
                </a:solidFill>
                <a:latin typeface="Arial MT"/>
                <a:cs typeface="Arial MT"/>
              </a:rPr>
              <a:t> </a:t>
            </a:r>
            <a:r>
              <a:rPr sz="2100" spc="-5" dirty="0">
                <a:solidFill>
                  <a:srgbClr val="1F2A44"/>
                </a:solidFill>
                <a:latin typeface="Arial MT"/>
                <a:cs typeface="Arial MT"/>
              </a:rPr>
              <a:t>scholars</a:t>
            </a:r>
            <a:r>
              <a:rPr sz="2100" spc="-10" dirty="0">
                <a:solidFill>
                  <a:srgbClr val="1F2A44"/>
                </a:solidFill>
                <a:latin typeface="Arial MT"/>
                <a:cs typeface="Arial MT"/>
              </a:rPr>
              <a:t> </a:t>
            </a:r>
            <a:r>
              <a:rPr sz="2100" spc="-5" dirty="0">
                <a:solidFill>
                  <a:srgbClr val="1F2A44"/>
                </a:solidFill>
                <a:latin typeface="Arial MT"/>
                <a:cs typeface="Arial MT"/>
              </a:rPr>
              <a:t>may</a:t>
            </a:r>
            <a:r>
              <a:rPr sz="2100" dirty="0">
                <a:solidFill>
                  <a:srgbClr val="1F2A44"/>
                </a:solidFill>
                <a:latin typeface="Arial MT"/>
                <a:cs typeface="Arial MT"/>
              </a:rPr>
              <a:t> </a:t>
            </a:r>
            <a:r>
              <a:rPr sz="2100" spc="-5" dirty="0">
                <a:solidFill>
                  <a:srgbClr val="1F2A44"/>
                </a:solidFill>
                <a:latin typeface="Arial MT"/>
                <a:cs typeface="Arial MT"/>
              </a:rPr>
              <a:t>cause</a:t>
            </a:r>
            <a:r>
              <a:rPr sz="2100" spc="-25" dirty="0">
                <a:solidFill>
                  <a:srgbClr val="1F2A44"/>
                </a:solidFill>
                <a:latin typeface="Arial MT"/>
                <a:cs typeface="Arial MT"/>
              </a:rPr>
              <a:t> </a:t>
            </a:r>
            <a:r>
              <a:rPr sz="2100" spc="-5" dirty="0">
                <a:solidFill>
                  <a:srgbClr val="1F2A44"/>
                </a:solidFill>
                <a:latin typeface="Arial MT"/>
                <a:cs typeface="Arial MT"/>
              </a:rPr>
              <a:t>a</a:t>
            </a:r>
            <a:r>
              <a:rPr sz="2100" spc="5" dirty="0">
                <a:solidFill>
                  <a:srgbClr val="1F2A44"/>
                </a:solidFill>
                <a:latin typeface="Arial MT"/>
                <a:cs typeface="Arial MT"/>
              </a:rPr>
              <a:t> </a:t>
            </a:r>
            <a:r>
              <a:rPr sz="2100" dirty="0">
                <a:solidFill>
                  <a:srgbClr val="1F2A44"/>
                </a:solidFill>
                <a:latin typeface="Arial MT"/>
                <a:cs typeface="Arial MT"/>
              </a:rPr>
              <a:t>shift to </a:t>
            </a:r>
            <a:r>
              <a:rPr sz="2100" spc="-5" dirty="0">
                <a:solidFill>
                  <a:srgbClr val="1F2A44"/>
                </a:solidFill>
                <a:latin typeface="Arial MT"/>
                <a:cs typeface="Arial MT"/>
              </a:rPr>
              <a:t>social</a:t>
            </a:r>
            <a:r>
              <a:rPr sz="2100" spc="-15" dirty="0">
                <a:solidFill>
                  <a:srgbClr val="1F2A44"/>
                </a:solidFill>
                <a:latin typeface="Arial MT"/>
                <a:cs typeface="Arial MT"/>
              </a:rPr>
              <a:t> </a:t>
            </a:r>
            <a:r>
              <a:rPr sz="2100" spc="-5" dirty="0" smtClean="0">
                <a:solidFill>
                  <a:srgbClr val="1F2A44"/>
                </a:solidFill>
                <a:latin typeface="Arial MT"/>
                <a:cs typeface="Arial MT"/>
              </a:rPr>
              <a:t>liberalization</a:t>
            </a:r>
            <a:r>
              <a:rPr lang="en-US" sz="2100" spc="-5" dirty="0" smtClean="0">
                <a:solidFill>
                  <a:srgbClr val="1F2A44"/>
                </a:solidFill>
                <a:latin typeface="Arial MT"/>
                <a:cs typeface="Arial MT"/>
              </a:rPr>
              <a:t> </a:t>
            </a:r>
            <a:r>
              <a:rPr lang="en-US" sz="2100" spc="-5" dirty="0" smtClean="0">
                <a:solidFill>
                  <a:srgbClr val="FF0000"/>
                </a:solidFill>
                <a:latin typeface="Arial MT"/>
                <a:cs typeface="Arial MT"/>
              </a:rPr>
              <a:t>(A</a:t>
            </a:r>
            <a:r>
              <a:rPr lang="en-US" sz="2400" dirty="0" smtClean="0">
                <a:solidFill>
                  <a:srgbClr val="FF0000"/>
                </a:solidFill>
              </a:rPr>
              <a:t>bortion </a:t>
            </a:r>
            <a:r>
              <a:rPr lang="en-US" sz="2400" dirty="0">
                <a:solidFill>
                  <a:srgbClr val="FF0000"/>
                </a:solidFill>
              </a:rPr>
              <a:t>and </a:t>
            </a:r>
            <a:r>
              <a:rPr lang="en-US" sz="2400" dirty="0" smtClean="0">
                <a:solidFill>
                  <a:srgbClr val="FF0000"/>
                </a:solidFill>
              </a:rPr>
              <a:t>divorce)</a:t>
            </a:r>
            <a:r>
              <a:rPr sz="2100" spc="-30" dirty="0" smtClean="0">
                <a:solidFill>
                  <a:srgbClr val="FF0000"/>
                </a:solidFill>
                <a:latin typeface="Arial MT"/>
                <a:cs typeface="Arial MT"/>
              </a:rPr>
              <a:t> </a:t>
            </a:r>
            <a:r>
              <a:rPr sz="2100" spc="-5" dirty="0">
                <a:solidFill>
                  <a:srgbClr val="1F2A44"/>
                </a:solidFill>
                <a:latin typeface="Arial MT"/>
                <a:cs typeface="Arial MT"/>
              </a:rPr>
              <a:t>within the</a:t>
            </a:r>
            <a:r>
              <a:rPr sz="2100" dirty="0">
                <a:solidFill>
                  <a:srgbClr val="1F2A44"/>
                </a:solidFill>
                <a:latin typeface="Arial MT"/>
                <a:cs typeface="Arial MT"/>
              </a:rPr>
              <a:t> </a:t>
            </a:r>
            <a:r>
              <a:rPr sz="2100" spc="-10" dirty="0">
                <a:solidFill>
                  <a:srgbClr val="1F2A44"/>
                </a:solidFill>
                <a:latin typeface="Arial MT"/>
                <a:cs typeface="Arial MT"/>
              </a:rPr>
              <a:t>next</a:t>
            </a:r>
            <a:r>
              <a:rPr sz="2100" spc="15" dirty="0">
                <a:solidFill>
                  <a:srgbClr val="1F2A44"/>
                </a:solidFill>
                <a:latin typeface="Arial MT"/>
                <a:cs typeface="Arial MT"/>
              </a:rPr>
              <a:t> </a:t>
            </a:r>
            <a:r>
              <a:rPr sz="2100" spc="-5" dirty="0">
                <a:solidFill>
                  <a:srgbClr val="1F2A44"/>
                </a:solidFill>
                <a:latin typeface="Arial MT"/>
                <a:cs typeface="Arial MT"/>
              </a:rPr>
              <a:t>20</a:t>
            </a:r>
            <a:r>
              <a:rPr sz="2100" spc="5" dirty="0">
                <a:solidFill>
                  <a:srgbClr val="1F2A44"/>
                </a:solidFill>
                <a:latin typeface="Arial MT"/>
                <a:cs typeface="Arial MT"/>
              </a:rPr>
              <a:t> </a:t>
            </a:r>
            <a:r>
              <a:rPr sz="2100" spc="-5" dirty="0">
                <a:solidFill>
                  <a:srgbClr val="1F2A44"/>
                </a:solidFill>
                <a:latin typeface="Arial MT"/>
                <a:cs typeface="Arial MT"/>
              </a:rPr>
              <a:t>years.</a:t>
            </a:r>
            <a:endParaRPr sz="2100" dirty="0">
              <a:latin typeface="Arial MT"/>
              <a:cs typeface="Arial MT"/>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4171" y="170910"/>
            <a:ext cx="10110470" cy="1068070"/>
          </a:xfrm>
          <a:prstGeom prst="rect">
            <a:avLst/>
          </a:prstGeom>
        </p:spPr>
        <p:txBody>
          <a:bodyPr vert="horz" wrap="square" lIns="0" tIns="74295" rIns="0" bIns="0" rtlCol="0">
            <a:spAutoFit/>
          </a:bodyPr>
          <a:lstStyle/>
          <a:p>
            <a:pPr marL="1257300" marR="5080" indent="-1245235">
              <a:lnSpc>
                <a:spcPts val="3890"/>
              </a:lnSpc>
              <a:spcBef>
                <a:spcPts val="585"/>
              </a:spcBef>
            </a:pPr>
            <a:r>
              <a:rPr sz="3600" spc="-5" dirty="0"/>
              <a:t>The</a:t>
            </a:r>
            <a:r>
              <a:rPr sz="3600" spc="10" dirty="0"/>
              <a:t> </a:t>
            </a:r>
            <a:r>
              <a:rPr sz="3600" spc="-5" dirty="0"/>
              <a:t>WVS Correlation</a:t>
            </a:r>
            <a:r>
              <a:rPr sz="3600" spc="5" dirty="0"/>
              <a:t> </a:t>
            </a:r>
            <a:r>
              <a:rPr sz="3600" spc="-5" dirty="0"/>
              <a:t>between Self-Expression </a:t>
            </a:r>
            <a:r>
              <a:rPr sz="3600" spc="-985" dirty="0"/>
              <a:t> </a:t>
            </a:r>
            <a:r>
              <a:rPr sz="3600" spc="-40" dirty="0"/>
              <a:t>Values</a:t>
            </a:r>
            <a:r>
              <a:rPr sz="3600" spc="-15" dirty="0"/>
              <a:t> </a:t>
            </a:r>
            <a:r>
              <a:rPr sz="3600" spc="-5" dirty="0"/>
              <a:t>and</a:t>
            </a:r>
            <a:r>
              <a:rPr sz="3600" spc="5" dirty="0"/>
              <a:t> </a:t>
            </a:r>
            <a:r>
              <a:rPr sz="3600" spc="-5" dirty="0"/>
              <a:t>Democratic</a:t>
            </a:r>
            <a:r>
              <a:rPr sz="3600" spc="-15" dirty="0"/>
              <a:t> </a:t>
            </a:r>
            <a:r>
              <a:rPr sz="3600" spc="-5" dirty="0"/>
              <a:t>Institutions</a:t>
            </a:r>
            <a:endParaRPr sz="3600" dirty="0"/>
          </a:p>
        </p:txBody>
      </p:sp>
      <p:sp>
        <p:nvSpPr>
          <p:cNvPr id="3" name="object 3"/>
          <p:cNvSpPr txBox="1"/>
          <p:nvPr/>
        </p:nvSpPr>
        <p:spPr>
          <a:xfrm>
            <a:off x="265176" y="5285586"/>
            <a:ext cx="11567159" cy="1062469"/>
          </a:xfrm>
          <a:prstGeom prst="rect">
            <a:avLst/>
          </a:prstGeom>
        </p:spPr>
        <p:txBody>
          <a:bodyPr vert="horz" wrap="square" lIns="0" tIns="48894" rIns="0" bIns="0" rtlCol="0">
            <a:spAutoFit/>
          </a:bodyPr>
          <a:lstStyle/>
          <a:p>
            <a:pPr marL="12700" marR="5080">
              <a:lnSpc>
                <a:spcPts val="2270"/>
              </a:lnSpc>
              <a:spcBef>
                <a:spcPts val="384"/>
              </a:spcBef>
              <a:tabLst>
                <a:tab pos="640715" algn="l"/>
                <a:tab pos="2053589" algn="l"/>
                <a:tab pos="3227070" algn="l"/>
                <a:tab pos="4034790" algn="l"/>
                <a:tab pos="5991225" algn="l"/>
                <a:tab pos="6930390" algn="l"/>
                <a:tab pos="7541259" algn="l"/>
                <a:tab pos="9013190" algn="l"/>
              </a:tabLst>
            </a:pPr>
            <a:r>
              <a:rPr sz="2000" dirty="0">
                <a:solidFill>
                  <a:srgbClr val="1F2A44"/>
                </a:solidFill>
                <a:latin typeface="Arial MT"/>
                <a:cs typeface="Arial MT"/>
              </a:rPr>
              <a:t>T</a:t>
            </a:r>
            <a:r>
              <a:rPr sz="2000" spc="-10" dirty="0">
                <a:solidFill>
                  <a:srgbClr val="1F2A44"/>
                </a:solidFill>
                <a:latin typeface="Arial MT"/>
                <a:cs typeface="Arial MT"/>
              </a:rPr>
              <a:t>h</a:t>
            </a:r>
            <a:r>
              <a:rPr sz="2000" spc="-5" dirty="0">
                <a:solidFill>
                  <a:srgbClr val="1F2A44"/>
                </a:solidFill>
                <a:latin typeface="Arial MT"/>
                <a:cs typeface="Arial MT"/>
              </a:rPr>
              <a:t>e</a:t>
            </a:r>
            <a:r>
              <a:rPr sz="2000" dirty="0">
                <a:solidFill>
                  <a:srgbClr val="1F2A44"/>
                </a:solidFill>
                <a:latin typeface="Arial MT"/>
                <a:cs typeface="Arial MT"/>
              </a:rPr>
              <a:t>	</a:t>
            </a:r>
            <a:r>
              <a:rPr sz="2000" spc="5" dirty="0">
                <a:solidFill>
                  <a:srgbClr val="1F2A44"/>
                </a:solidFill>
                <a:latin typeface="Arial MT"/>
                <a:cs typeface="Arial MT"/>
              </a:rPr>
              <a:t>c</a:t>
            </a:r>
            <a:r>
              <a:rPr sz="2000" spc="-10" dirty="0">
                <a:solidFill>
                  <a:srgbClr val="1F2A44"/>
                </a:solidFill>
                <a:latin typeface="Arial MT"/>
                <a:cs typeface="Arial MT"/>
              </a:rPr>
              <a:t>orre</a:t>
            </a:r>
            <a:r>
              <a:rPr sz="2000" spc="-5" dirty="0">
                <a:solidFill>
                  <a:srgbClr val="1F2A44"/>
                </a:solidFill>
                <a:latin typeface="Arial MT"/>
                <a:cs typeface="Arial MT"/>
              </a:rPr>
              <a:t>la</a:t>
            </a:r>
            <a:r>
              <a:rPr sz="2000" dirty="0">
                <a:solidFill>
                  <a:srgbClr val="1F2A44"/>
                </a:solidFill>
                <a:latin typeface="Arial MT"/>
                <a:cs typeface="Arial MT"/>
              </a:rPr>
              <a:t>t</a:t>
            </a:r>
            <a:r>
              <a:rPr sz="2000" spc="-5" dirty="0">
                <a:solidFill>
                  <a:srgbClr val="1F2A44"/>
                </a:solidFill>
                <a:latin typeface="Arial MT"/>
                <a:cs typeface="Arial MT"/>
              </a:rPr>
              <a:t>i</a:t>
            </a:r>
            <a:r>
              <a:rPr sz="2000" spc="-10" dirty="0">
                <a:solidFill>
                  <a:srgbClr val="1F2A44"/>
                </a:solidFill>
                <a:latin typeface="Arial MT"/>
                <a:cs typeface="Arial MT"/>
              </a:rPr>
              <a:t>o</a:t>
            </a:r>
            <a:r>
              <a:rPr sz="2000" spc="-5" dirty="0">
                <a:solidFill>
                  <a:srgbClr val="1F2A44"/>
                </a:solidFill>
                <a:latin typeface="Arial MT"/>
                <a:cs typeface="Arial MT"/>
              </a:rPr>
              <a:t>n</a:t>
            </a:r>
            <a:r>
              <a:rPr sz="2000" dirty="0">
                <a:solidFill>
                  <a:srgbClr val="1F2A44"/>
                </a:solidFill>
                <a:latin typeface="Arial MT"/>
                <a:cs typeface="Arial MT"/>
              </a:rPr>
              <a:t>	</a:t>
            </a:r>
            <a:r>
              <a:rPr sz="2000" spc="-5" dirty="0">
                <a:solidFill>
                  <a:srgbClr val="1F2A44"/>
                </a:solidFill>
                <a:latin typeface="Arial MT"/>
                <a:cs typeface="Arial MT"/>
              </a:rPr>
              <a:t>be</a:t>
            </a:r>
            <a:r>
              <a:rPr sz="2000" dirty="0">
                <a:solidFill>
                  <a:srgbClr val="1F2A44"/>
                </a:solidFill>
                <a:latin typeface="Arial MT"/>
                <a:cs typeface="Arial MT"/>
              </a:rPr>
              <a:t>t</a:t>
            </a:r>
            <a:r>
              <a:rPr sz="2000" spc="-10" dirty="0">
                <a:solidFill>
                  <a:srgbClr val="1F2A44"/>
                </a:solidFill>
                <a:latin typeface="Arial MT"/>
                <a:cs typeface="Arial MT"/>
              </a:rPr>
              <a:t>wee</a:t>
            </a:r>
            <a:r>
              <a:rPr sz="2000" spc="-5" dirty="0">
                <a:solidFill>
                  <a:srgbClr val="1F2A44"/>
                </a:solidFill>
                <a:latin typeface="Arial MT"/>
                <a:cs typeface="Arial MT"/>
              </a:rPr>
              <a:t>n</a:t>
            </a:r>
            <a:r>
              <a:rPr sz="2000" dirty="0">
                <a:solidFill>
                  <a:srgbClr val="1F2A44"/>
                </a:solidFill>
                <a:latin typeface="Arial MT"/>
                <a:cs typeface="Arial MT"/>
              </a:rPr>
              <a:t>	m</a:t>
            </a:r>
            <a:r>
              <a:rPr sz="2000" spc="-10" dirty="0">
                <a:solidFill>
                  <a:srgbClr val="1F2A44"/>
                </a:solidFill>
                <a:latin typeface="Arial MT"/>
                <a:cs typeface="Arial MT"/>
              </a:rPr>
              <a:t>a</a:t>
            </a:r>
            <a:r>
              <a:rPr sz="2000" dirty="0">
                <a:solidFill>
                  <a:srgbClr val="1F2A44"/>
                </a:solidFill>
                <a:latin typeface="Arial MT"/>
                <a:cs typeface="Arial MT"/>
              </a:rPr>
              <a:t>ss	</a:t>
            </a:r>
            <a:r>
              <a:rPr sz="2000" spc="-15" dirty="0">
                <a:solidFill>
                  <a:srgbClr val="1F2A44"/>
                </a:solidFill>
                <a:latin typeface="Arial MT"/>
                <a:cs typeface="Arial MT"/>
              </a:rPr>
              <a:t>s</a:t>
            </a:r>
            <a:r>
              <a:rPr sz="2000" spc="-10" dirty="0">
                <a:solidFill>
                  <a:srgbClr val="1F2A44"/>
                </a:solidFill>
                <a:latin typeface="Arial MT"/>
                <a:cs typeface="Arial MT"/>
              </a:rPr>
              <a:t>e</a:t>
            </a:r>
            <a:r>
              <a:rPr sz="2000" spc="-5" dirty="0">
                <a:solidFill>
                  <a:srgbClr val="1F2A44"/>
                </a:solidFill>
                <a:latin typeface="Arial MT"/>
                <a:cs typeface="Arial MT"/>
              </a:rPr>
              <a:t>l</a:t>
            </a:r>
            <a:r>
              <a:rPr sz="2000" dirty="0">
                <a:solidFill>
                  <a:srgbClr val="1F2A44"/>
                </a:solidFill>
                <a:latin typeface="Arial MT"/>
                <a:cs typeface="Arial MT"/>
              </a:rPr>
              <a:t>f</a:t>
            </a:r>
            <a:r>
              <a:rPr sz="2000" spc="-15" dirty="0">
                <a:solidFill>
                  <a:srgbClr val="1F2A44"/>
                </a:solidFill>
                <a:latin typeface="Arial MT"/>
                <a:cs typeface="Arial MT"/>
              </a:rPr>
              <a:t>-</a:t>
            </a:r>
            <a:r>
              <a:rPr sz="2000" spc="-10" dirty="0">
                <a:solidFill>
                  <a:srgbClr val="1F2A44"/>
                </a:solidFill>
                <a:latin typeface="Arial MT"/>
                <a:cs typeface="Arial MT"/>
              </a:rPr>
              <a:t>e</a:t>
            </a:r>
            <a:r>
              <a:rPr sz="2000" spc="-15" dirty="0">
                <a:solidFill>
                  <a:srgbClr val="1F2A44"/>
                </a:solidFill>
                <a:latin typeface="Arial MT"/>
                <a:cs typeface="Arial MT"/>
              </a:rPr>
              <a:t>x</a:t>
            </a:r>
            <a:r>
              <a:rPr sz="2000" spc="-10" dirty="0">
                <a:solidFill>
                  <a:srgbClr val="1F2A44"/>
                </a:solidFill>
                <a:latin typeface="Arial MT"/>
                <a:cs typeface="Arial MT"/>
              </a:rPr>
              <a:t>pre</a:t>
            </a:r>
            <a:r>
              <a:rPr sz="2000" dirty="0">
                <a:solidFill>
                  <a:srgbClr val="1F2A44"/>
                </a:solidFill>
                <a:latin typeface="Arial MT"/>
                <a:cs typeface="Arial MT"/>
              </a:rPr>
              <a:t>s</a:t>
            </a:r>
            <a:r>
              <a:rPr sz="2000" spc="5" dirty="0">
                <a:solidFill>
                  <a:srgbClr val="1F2A44"/>
                </a:solidFill>
                <a:latin typeface="Arial MT"/>
                <a:cs typeface="Arial MT"/>
              </a:rPr>
              <a:t>s</a:t>
            </a:r>
            <a:r>
              <a:rPr sz="2000" spc="-5" dirty="0">
                <a:solidFill>
                  <a:srgbClr val="1F2A44"/>
                </a:solidFill>
                <a:latin typeface="Arial MT"/>
                <a:cs typeface="Arial MT"/>
              </a:rPr>
              <a:t>i</a:t>
            </a:r>
            <a:r>
              <a:rPr sz="2000" spc="-10" dirty="0">
                <a:solidFill>
                  <a:srgbClr val="1F2A44"/>
                </a:solidFill>
                <a:latin typeface="Arial MT"/>
                <a:cs typeface="Arial MT"/>
              </a:rPr>
              <a:t>o</a:t>
            </a:r>
            <a:r>
              <a:rPr sz="2000" spc="-5" dirty="0">
                <a:solidFill>
                  <a:srgbClr val="1F2A44"/>
                </a:solidFill>
                <a:latin typeface="Arial MT"/>
                <a:cs typeface="Arial MT"/>
              </a:rPr>
              <a:t>n</a:t>
            </a:r>
            <a:r>
              <a:rPr sz="2000" dirty="0">
                <a:solidFill>
                  <a:srgbClr val="1F2A44"/>
                </a:solidFill>
                <a:latin typeface="Arial MT"/>
                <a:cs typeface="Arial MT"/>
              </a:rPr>
              <a:t>	</a:t>
            </a:r>
            <a:r>
              <a:rPr sz="2000" spc="-10" dirty="0">
                <a:solidFill>
                  <a:srgbClr val="1F2A44"/>
                </a:solidFill>
                <a:latin typeface="Arial MT"/>
                <a:cs typeface="Arial MT"/>
              </a:rPr>
              <a:t>va</a:t>
            </a:r>
            <a:r>
              <a:rPr sz="2000" spc="-5" dirty="0">
                <a:solidFill>
                  <a:srgbClr val="1F2A44"/>
                </a:solidFill>
                <a:latin typeface="Arial MT"/>
                <a:cs typeface="Arial MT"/>
              </a:rPr>
              <a:t>l</a:t>
            </a:r>
            <a:r>
              <a:rPr sz="2000" spc="-10" dirty="0">
                <a:solidFill>
                  <a:srgbClr val="1F2A44"/>
                </a:solidFill>
                <a:latin typeface="Arial MT"/>
                <a:cs typeface="Arial MT"/>
              </a:rPr>
              <a:t>ue</a:t>
            </a:r>
            <a:r>
              <a:rPr sz="2000" spc="-5" dirty="0">
                <a:solidFill>
                  <a:srgbClr val="1F2A44"/>
                </a:solidFill>
                <a:latin typeface="Arial MT"/>
                <a:cs typeface="Arial MT"/>
              </a:rPr>
              <a:t>s</a:t>
            </a:r>
            <a:r>
              <a:rPr sz="2000" dirty="0">
                <a:solidFill>
                  <a:srgbClr val="1F2A44"/>
                </a:solidFill>
                <a:latin typeface="Arial MT"/>
                <a:cs typeface="Arial MT"/>
              </a:rPr>
              <a:t>	</a:t>
            </a:r>
            <a:r>
              <a:rPr sz="2000" spc="-10" dirty="0">
                <a:solidFill>
                  <a:srgbClr val="1F2A44"/>
                </a:solidFill>
                <a:latin typeface="Arial MT"/>
                <a:cs typeface="Arial MT"/>
              </a:rPr>
              <a:t>an</a:t>
            </a:r>
            <a:r>
              <a:rPr sz="2000" spc="-5" dirty="0">
                <a:solidFill>
                  <a:srgbClr val="1F2A44"/>
                </a:solidFill>
                <a:latin typeface="Arial MT"/>
                <a:cs typeface="Arial MT"/>
              </a:rPr>
              <a:t>d</a:t>
            </a:r>
            <a:r>
              <a:rPr sz="2000" dirty="0">
                <a:solidFill>
                  <a:srgbClr val="1F2A44"/>
                </a:solidFill>
                <a:latin typeface="Arial MT"/>
                <a:cs typeface="Arial MT"/>
              </a:rPr>
              <a:t>	</a:t>
            </a:r>
            <a:r>
              <a:rPr sz="2000" spc="-10" dirty="0">
                <a:solidFill>
                  <a:srgbClr val="1F2A44"/>
                </a:solidFill>
                <a:latin typeface="Arial MT"/>
                <a:cs typeface="Arial MT"/>
              </a:rPr>
              <a:t>de</a:t>
            </a:r>
            <a:r>
              <a:rPr sz="2000" spc="-5" dirty="0">
                <a:solidFill>
                  <a:srgbClr val="1F2A44"/>
                </a:solidFill>
                <a:latin typeface="Arial MT"/>
                <a:cs typeface="Arial MT"/>
              </a:rPr>
              <a:t>m</a:t>
            </a:r>
            <a:r>
              <a:rPr sz="2000" spc="-10" dirty="0">
                <a:solidFill>
                  <a:srgbClr val="1F2A44"/>
                </a:solidFill>
                <a:latin typeface="Arial MT"/>
                <a:cs typeface="Arial MT"/>
              </a:rPr>
              <a:t>o</a:t>
            </a:r>
            <a:r>
              <a:rPr sz="2000" dirty="0">
                <a:solidFill>
                  <a:srgbClr val="1F2A44"/>
                </a:solidFill>
                <a:latin typeface="Arial MT"/>
                <a:cs typeface="Arial MT"/>
              </a:rPr>
              <a:t>c</a:t>
            </a:r>
            <a:r>
              <a:rPr sz="2000" spc="-5" dirty="0">
                <a:solidFill>
                  <a:srgbClr val="1F2A44"/>
                </a:solidFill>
                <a:latin typeface="Arial MT"/>
                <a:cs typeface="Arial MT"/>
              </a:rPr>
              <a:t>ra</a:t>
            </a:r>
            <a:r>
              <a:rPr sz="2000" dirty="0">
                <a:solidFill>
                  <a:srgbClr val="1F2A44"/>
                </a:solidFill>
                <a:latin typeface="Arial MT"/>
                <a:cs typeface="Arial MT"/>
              </a:rPr>
              <a:t>t</a:t>
            </a:r>
            <a:r>
              <a:rPr sz="2000" spc="-20" dirty="0">
                <a:solidFill>
                  <a:srgbClr val="1F2A44"/>
                </a:solidFill>
                <a:latin typeface="Arial MT"/>
                <a:cs typeface="Arial MT"/>
              </a:rPr>
              <a:t>i</a:t>
            </a:r>
            <a:r>
              <a:rPr sz="2000" dirty="0">
                <a:solidFill>
                  <a:srgbClr val="1F2A44"/>
                </a:solidFill>
                <a:latin typeface="Arial MT"/>
                <a:cs typeface="Arial MT"/>
              </a:rPr>
              <a:t>c	</a:t>
            </a:r>
            <a:r>
              <a:rPr sz="2000" spc="-20" dirty="0">
                <a:solidFill>
                  <a:srgbClr val="1F2A44"/>
                </a:solidFill>
                <a:latin typeface="Arial MT"/>
                <a:cs typeface="Arial MT"/>
              </a:rPr>
              <a:t>i</a:t>
            </a:r>
            <a:r>
              <a:rPr sz="2000" spc="-10" dirty="0">
                <a:solidFill>
                  <a:srgbClr val="1F2A44"/>
                </a:solidFill>
                <a:latin typeface="Arial MT"/>
                <a:cs typeface="Arial MT"/>
              </a:rPr>
              <a:t>n</a:t>
            </a:r>
            <a:r>
              <a:rPr sz="2000" dirty="0">
                <a:solidFill>
                  <a:srgbClr val="1F2A44"/>
                </a:solidFill>
                <a:latin typeface="Arial MT"/>
                <a:cs typeface="Arial MT"/>
              </a:rPr>
              <a:t>st</a:t>
            </a:r>
            <a:r>
              <a:rPr sz="2000" spc="-5" dirty="0">
                <a:solidFill>
                  <a:srgbClr val="1F2A44"/>
                </a:solidFill>
                <a:latin typeface="Arial MT"/>
                <a:cs typeface="Arial MT"/>
              </a:rPr>
              <a:t>i</a:t>
            </a:r>
            <a:r>
              <a:rPr sz="2000" dirty="0">
                <a:solidFill>
                  <a:srgbClr val="1F2A44"/>
                </a:solidFill>
                <a:latin typeface="Arial MT"/>
                <a:cs typeface="Arial MT"/>
              </a:rPr>
              <a:t>t</a:t>
            </a:r>
            <a:r>
              <a:rPr sz="2000" spc="-5" dirty="0">
                <a:solidFill>
                  <a:srgbClr val="1F2A44"/>
                </a:solidFill>
                <a:latin typeface="Arial MT"/>
                <a:cs typeface="Arial MT"/>
              </a:rPr>
              <a:t>u</a:t>
            </a:r>
            <a:r>
              <a:rPr sz="2000" spc="-10" dirty="0">
                <a:solidFill>
                  <a:srgbClr val="1F2A44"/>
                </a:solidFill>
                <a:latin typeface="Arial MT"/>
                <a:cs typeface="Arial MT"/>
              </a:rPr>
              <a:t>t</a:t>
            </a:r>
            <a:r>
              <a:rPr sz="2000" spc="-5" dirty="0">
                <a:solidFill>
                  <a:srgbClr val="1F2A44"/>
                </a:solidFill>
                <a:latin typeface="Arial MT"/>
                <a:cs typeface="Arial MT"/>
              </a:rPr>
              <a:t>i</a:t>
            </a:r>
            <a:r>
              <a:rPr sz="2000" spc="-10" dirty="0">
                <a:solidFill>
                  <a:srgbClr val="1F2A44"/>
                </a:solidFill>
                <a:latin typeface="Arial MT"/>
                <a:cs typeface="Arial MT"/>
              </a:rPr>
              <a:t>o</a:t>
            </a:r>
            <a:r>
              <a:rPr sz="2000" spc="-25" dirty="0">
                <a:solidFill>
                  <a:srgbClr val="1F2A44"/>
                </a:solidFill>
                <a:latin typeface="Arial MT"/>
                <a:cs typeface="Arial MT"/>
              </a:rPr>
              <a:t>n</a:t>
            </a:r>
            <a:r>
              <a:rPr sz="2000" spc="5" dirty="0">
                <a:solidFill>
                  <a:srgbClr val="1F2A44"/>
                </a:solidFill>
                <a:latin typeface="Arial MT"/>
                <a:cs typeface="Arial MT"/>
              </a:rPr>
              <a:t>s</a:t>
            </a:r>
            <a:r>
              <a:rPr sz="2000" dirty="0">
                <a:solidFill>
                  <a:srgbClr val="1F2A44"/>
                </a:solidFill>
                <a:latin typeface="Arial MT"/>
                <a:cs typeface="Arial MT"/>
              </a:rPr>
              <a:t>.  </a:t>
            </a:r>
            <a:r>
              <a:rPr sz="2000" spc="-5" dirty="0">
                <a:solidFill>
                  <a:srgbClr val="1F2A44"/>
                </a:solidFill>
                <a:latin typeface="Arial MT"/>
                <a:cs typeface="Arial MT"/>
              </a:rPr>
              <a:t>Inglehart (n.d.).</a:t>
            </a:r>
            <a:endParaRPr sz="2000" dirty="0">
              <a:latin typeface="Arial MT"/>
              <a:cs typeface="Arial MT"/>
            </a:endParaRPr>
          </a:p>
          <a:p>
            <a:pPr marL="12700" marR="5080" indent="-635">
              <a:lnSpc>
                <a:spcPts val="2270"/>
              </a:lnSpc>
              <a:spcBef>
                <a:spcPts val="1000"/>
              </a:spcBef>
            </a:pPr>
            <a:r>
              <a:rPr sz="2000" spc="-35" dirty="0">
                <a:solidFill>
                  <a:srgbClr val="1F2A44"/>
                </a:solidFill>
                <a:latin typeface="Arial MT"/>
                <a:cs typeface="Arial MT"/>
              </a:rPr>
              <a:t>Values</a:t>
            </a:r>
            <a:r>
              <a:rPr sz="2000" spc="365" dirty="0">
                <a:solidFill>
                  <a:srgbClr val="1F2A44"/>
                </a:solidFill>
                <a:latin typeface="Arial MT"/>
                <a:cs typeface="Arial MT"/>
              </a:rPr>
              <a:t> </a:t>
            </a:r>
            <a:r>
              <a:rPr sz="2000" spc="-10" dirty="0">
                <a:solidFill>
                  <a:srgbClr val="1F2A44"/>
                </a:solidFill>
                <a:latin typeface="Arial MT"/>
                <a:cs typeface="Arial MT"/>
              </a:rPr>
              <a:t>change</a:t>
            </a:r>
            <a:r>
              <a:rPr sz="2000" spc="355" dirty="0">
                <a:solidFill>
                  <a:srgbClr val="1F2A44"/>
                </a:solidFill>
                <a:latin typeface="Arial MT"/>
                <a:cs typeface="Arial MT"/>
              </a:rPr>
              <a:t> </a:t>
            </a:r>
            <a:r>
              <a:rPr sz="2000" spc="-5" dirty="0">
                <a:solidFill>
                  <a:srgbClr val="1F2A44"/>
                </a:solidFill>
                <a:latin typeface="Arial MT"/>
                <a:cs typeface="Arial MT"/>
              </a:rPr>
              <a:t>the</a:t>
            </a:r>
            <a:r>
              <a:rPr sz="2000" spc="355" dirty="0">
                <a:solidFill>
                  <a:srgbClr val="1F2A44"/>
                </a:solidFill>
                <a:latin typeface="Arial MT"/>
                <a:cs typeface="Arial MT"/>
              </a:rPr>
              <a:t> </a:t>
            </a:r>
            <a:r>
              <a:rPr sz="2000" spc="-10" dirty="0">
                <a:solidFill>
                  <a:srgbClr val="1F2A44"/>
                </a:solidFill>
                <a:latin typeface="Arial MT"/>
                <a:cs typeface="Arial MT"/>
              </a:rPr>
              <a:t>world.</a:t>
            </a:r>
            <a:r>
              <a:rPr sz="2000" spc="360" dirty="0">
                <a:solidFill>
                  <a:srgbClr val="1F2A44"/>
                </a:solidFill>
                <a:latin typeface="Arial MT"/>
                <a:cs typeface="Arial MT"/>
              </a:rPr>
              <a:t> </a:t>
            </a:r>
            <a:r>
              <a:rPr sz="2000" spc="-15" dirty="0">
                <a:solidFill>
                  <a:srgbClr val="1F2A44"/>
                </a:solidFill>
                <a:latin typeface="Arial MT"/>
                <a:cs typeface="Arial MT"/>
              </a:rPr>
              <a:t>World</a:t>
            </a:r>
            <a:r>
              <a:rPr sz="2000" spc="355" dirty="0">
                <a:solidFill>
                  <a:srgbClr val="1F2A44"/>
                </a:solidFill>
                <a:latin typeface="Arial MT"/>
                <a:cs typeface="Arial MT"/>
              </a:rPr>
              <a:t> </a:t>
            </a:r>
            <a:r>
              <a:rPr sz="2000" spc="-35" dirty="0">
                <a:solidFill>
                  <a:srgbClr val="1F2A44"/>
                </a:solidFill>
                <a:latin typeface="Arial MT"/>
                <a:cs typeface="Arial MT"/>
              </a:rPr>
              <a:t>Values</a:t>
            </a:r>
            <a:r>
              <a:rPr sz="2000" spc="365" dirty="0">
                <a:solidFill>
                  <a:srgbClr val="1F2A44"/>
                </a:solidFill>
                <a:latin typeface="Arial MT"/>
                <a:cs typeface="Arial MT"/>
              </a:rPr>
              <a:t> </a:t>
            </a:r>
            <a:r>
              <a:rPr sz="2000" spc="-30" dirty="0">
                <a:solidFill>
                  <a:srgbClr val="1F2A44"/>
                </a:solidFill>
                <a:latin typeface="Arial MT"/>
                <a:cs typeface="Arial MT"/>
              </a:rPr>
              <a:t>Survey.</a:t>
            </a:r>
            <a:r>
              <a:rPr sz="2000" spc="360" dirty="0">
                <a:solidFill>
                  <a:srgbClr val="1F2A44"/>
                </a:solidFill>
                <a:latin typeface="Arial MT"/>
                <a:cs typeface="Arial MT"/>
              </a:rPr>
              <a:t> </a:t>
            </a:r>
            <a:r>
              <a:rPr sz="2000" spc="-15" dirty="0">
                <a:solidFill>
                  <a:srgbClr val="1F2A44"/>
                </a:solidFill>
                <a:latin typeface="Arial MT"/>
                <a:cs typeface="Arial MT"/>
                <a:hlinkClick r:id="rId2"/>
              </a:rPr>
              <a:t>www.iffs.se</a:t>
            </a:r>
            <a:r>
              <a:rPr sz="2000" spc="340" dirty="0">
                <a:solidFill>
                  <a:srgbClr val="1F2A44"/>
                </a:solidFill>
                <a:latin typeface="Arial MT"/>
                <a:cs typeface="Arial MT"/>
              </a:rPr>
              <a:t> </a:t>
            </a:r>
            <a:r>
              <a:rPr sz="2000" dirty="0">
                <a:solidFill>
                  <a:srgbClr val="1F2A44"/>
                </a:solidFill>
                <a:latin typeface="Arial MT"/>
                <a:cs typeface="Arial MT"/>
              </a:rPr>
              <a:t>›</a:t>
            </a:r>
            <a:r>
              <a:rPr sz="2000" spc="355" dirty="0">
                <a:solidFill>
                  <a:srgbClr val="1F2A44"/>
                </a:solidFill>
                <a:latin typeface="Arial MT"/>
                <a:cs typeface="Arial MT"/>
              </a:rPr>
              <a:t> </a:t>
            </a:r>
            <a:r>
              <a:rPr sz="2000" spc="-5" dirty="0">
                <a:solidFill>
                  <a:srgbClr val="1F2A44"/>
                </a:solidFill>
                <a:latin typeface="Arial MT"/>
                <a:cs typeface="Arial MT"/>
              </a:rPr>
              <a:t>media</a:t>
            </a:r>
            <a:r>
              <a:rPr sz="2000" spc="355" dirty="0">
                <a:solidFill>
                  <a:srgbClr val="1F2A44"/>
                </a:solidFill>
                <a:latin typeface="Arial MT"/>
                <a:cs typeface="Arial MT"/>
              </a:rPr>
              <a:t> </a:t>
            </a:r>
            <a:r>
              <a:rPr sz="2000" dirty="0">
                <a:solidFill>
                  <a:srgbClr val="1F2A44"/>
                </a:solidFill>
                <a:latin typeface="Arial MT"/>
                <a:cs typeface="Arial MT"/>
              </a:rPr>
              <a:t>›</a:t>
            </a:r>
            <a:r>
              <a:rPr sz="2000" spc="355" dirty="0">
                <a:solidFill>
                  <a:srgbClr val="1F2A44"/>
                </a:solidFill>
                <a:latin typeface="Arial MT"/>
                <a:cs typeface="Arial MT"/>
              </a:rPr>
              <a:t> </a:t>
            </a:r>
            <a:r>
              <a:rPr sz="2000" spc="-5" dirty="0">
                <a:solidFill>
                  <a:srgbClr val="1F2A44"/>
                </a:solidFill>
                <a:latin typeface="Arial MT"/>
                <a:cs typeface="Arial MT"/>
              </a:rPr>
              <a:t>wvs-brochure- </a:t>
            </a:r>
            <a:r>
              <a:rPr sz="2000" spc="-570" dirty="0">
                <a:solidFill>
                  <a:srgbClr val="1F2A44"/>
                </a:solidFill>
                <a:latin typeface="Arial MT"/>
                <a:cs typeface="Arial MT"/>
              </a:rPr>
              <a:t> </a:t>
            </a:r>
            <a:r>
              <a:rPr sz="2000" spc="-10" dirty="0">
                <a:solidFill>
                  <a:srgbClr val="1F2A44"/>
                </a:solidFill>
                <a:latin typeface="Arial MT"/>
                <a:cs typeface="Arial MT"/>
              </a:rPr>
              <a:t>web</a:t>
            </a:r>
            <a:endParaRPr sz="2000" dirty="0">
              <a:latin typeface="Arial MT"/>
              <a:cs typeface="Arial MT"/>
            </a:endParaRPr>
          </a:p>
        </p:txBody>
      </p:sp>
      <p:pic>
        <p:nvPicPr>
          <p:cNvPr id="4" name="object 4"/>
          <p:cNvPicPr/>
          <p:nvPr/>
        </p:nvPicPr>
        <p:blipFill>
          <a:blip r:embed="rId3" cstate="print"/>
          <a:stretch>
            <a:fillRect/>
          </a:stretch>
        </p:blipFill>
        <p:spPr>
          <a:xfrm>
            <a:off x="3438144" y="1755648"/>
            <a:ext cx="5068822" cy="3427475"/>
          </a:xfrm>
          <a:prstGeom prst="rect">
            <a:avLst/>
          </a:prstGeom>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04802" y="666210"/>
            <a:ext cx="7983855" cy="635000"/>
          </a:xfrm>
          <a:prstGeom prst="rect">
            <a:avLst/>
          </a:prstGeom>
        </p:spPr>
        <p:txBody>
          <a:bodyPr vert="horz" wrap="square" lIns="0" tIns="12065" rIns="0" bIns="0" rtlCol="0">
            <a:spAutoFit/>
          </a:bodyPr>
          <a:lstStyle/>
          <a:p>
            <a:pPr marL="12700">
              <a:lnSpc>
                <a:spcPct val="100000"/>
              </a:lnSpc>
              <a:spcBef>
                <a:spcPts val="95"/>
              </a:spcBef>
            </a:pPr>
            <a:r>
              <a:rPr spc="-10" dirty="0"/>
              <a:t>Convergence</a:t>
            </a:r>
            <a:r>
              <a:rPr spc="30" dirty="0"/>
              <a:t> </a:t>
            </a:r>
            <a:r>
              <a:rPr spc="-5" dirty="0"/>
              <a:t>of Cultural</a:t>
            </a:r>
            <a:r>
              <a:rPr spc="30" dirty="0"/>
              <a:t> </a:t>
            </a:r>
            <a:r>
              <a:rPr spc="-40" dirty="0"/>
              <a:t>Values?</a:t>
            </a:r>
          </a:p>
        </p:txBody>
      </p:sp>
      <p:sp>
        <p:nvSpPr>
          <p:cNvPr id="3" name="object 3"/>
          <p:cNvSpPr txBox="1"/>
          <p:nvPr/>
        </p:nvSpPr>
        <p:spPr>
          <a:xfrm>
            <a:off x="916939" y="1819021"/>
            <a:ext cx="10359390" cy="4090863"/>
          </a:xfrm>
          <a:prstGeom prst="rect">
            <a:avLst/>
          </a:prstGeom>
        </p:spPr>
        <p:txBody>
          <a:bodyPr vert="horz" wrap="square" lIns="0" tIns="48260" rIns="0" bIns="0" rtlCol="0">
            <a:spAutoFit/>
          </a:bodyPr>
          <a:lstStyle/>
          <a:p>
            <a:pPr marL="241300" marR="5080" indent="-229235" algn="just">
              <a:lnSpc>
                <a:spcPts val="2270"/>
              </a:lnSpc>
              <a:spcBef>
                <a:spcPts val="380"/>
              </a:spcBef>
              <a:buChar char="•"/>
              <a:tabLst>
                <a:tab pos="241300" algn="l"/>
              </a:tabLst>
            </a:pPr>
            <a:r>
              <a:rPr sz="2100" dirty="0">
                <a:solidFill>
                  <a:srgbClr val="1F2A44"/>
                </a:solidFill>
                <a:latin typeface="Arial MT"/>
                <a:cs typeface="Arial MT"/>
              </a:rPr>
              <a:t>A </a:t>
            </a:r>
            <a:r>
              <a:rPr sz="2100" spc="-5" dirty="0">
                <a:solidFill>
                  <a:srgbClr val="1F2A44"/>
                </a:solidFill>
                <a:latin typeface="Arial MT"/>
                <a:cs typeface="Arial MT"/>
              </a:rPr>
              <a:t>rise</a:t>
            </a:r>
            <a:r>
              <a:rPr sz="2100" dirty="0">
                <a:solidFill>
                  <a:srgbClr val="1F2A44"/>
                </a:solidFill>
                <a:latin typeface="Arial MT"/>
                <a:cs typeface="Arial MT"/>
              </a:rPr>
              <a:t> to </a:t>
            </a:r>
            <a:r>
              <a:rPr sz="2100" spc="-10" dirty="0">
                <a:solidFill>
                  <a:srgbClr val="1F2A44"/>
                </a:solidFill>
                <a:latin typeface="Arial MT"/>
                <a:cs typeface="Arial MT"/>
              </a:rPr>
              <a:t>the</a:t>
            </a:r>
            <a:r>
              <a:rPr sz="2100" spc="-5" dirty="0">
                <a:solidFill>
                  <a:srgbClr val="1F2A44"/>
                </a:solidFill>
                <a:latin typeface="Arial MT"/>
                <a:cs typeface="Arial MT"/>
              </a:rPr>
              <a:t> global </a:t>
            </a:r>
            <a:r>
              <a:rPr sz="2100" spc="-10" dirty="0">
                <a:solidFill>
                  <a:srgbClr val="1F2A44"/>
                </a:solidFill>
                <a:latin typeface="Arial MT"/>
                <a:cs typeface="Arial MT"/>
              </a:rPr>
              <a:t>exchange</a:t>
            </a:r>
            <a:r>
              <a:rPr sz="2100" spc="-5" dirty="0">
                <a:solidFill>
                  <a:srgbClr val="1F2A44"/>
                </a:solidFill>
                <a:latin typeface="Arial MT"/>
                <a:cs typeface="Arial MT"/>
              </a:rPr>
              <a:t> of</a:t>
            </a:r>
            <a:r>
              <a:rPr sz="2100" dirty="0">
                <a:solidFill>
                  <a:srgbClr val="1F2A44"/>
                </a:solidFill>
                <a:latin typeface="Arial MT"/>
                <a:cs typeface="Arial MT"/>
              </a:rPr>
              <a:t> </a:t>
            </a:r>
            <a:r>
              <a:rPr sz="2100" spc="-10" dirty="0">
                <a:solidFill>
                  <a:srgbClr val="1F2A44"/>
                </a:solidFill>
                <a:latin typeface="Arial MT"/>
                <a:cs typeface="Arial MT"/>
              </a:rPr>
              <a:t>goods,</a:t>
            </a:r>
            <a:r>
              <a:rPr sz="2100" spc="-5" dirty="0">
                <a:solidFill>
                  <a:srgbClr val="1F2A44"/>
                </a:solidFill>
                <a:latin typeface="Arial MT"/>
                <a:cs typeface="Arial MT"/>
              </a:rPr>
              <a:t> flow</a:t>
            </a:r>
            <a:r>
              <a:rPr sz="2100" dirty="0">
                <a:solidFill>
                  <a:srgbClr val="1F2A44"/>
                </a:solidFill>
                <a:latin typeface="Arial MT"/>
                <a:cs typeface="Arial MT"/>
              </a:rPr>
              <a:t> </a:t>
            </a:r>
            <a:r>
              <a:rPr sz="2100" spc="-5" dirty="0">
                <a:solidFill>
                  <a:srgbClr val="1F2A44"/>
                </a:solidFill>
                <a:latin typeface="Arial MT"/>
                <a:cs typeface="Arial MT"/>
              </a:rPr>
              <a:t>of</a:t>
            </a:r>
            <a:r>
              <a:rPr sz="2100" dirty="0">
                <a:solidFill>
                  <a:srgbClr val="1F2A44"/>
                </a:solidFill>
                <a:latin typeface="Arial MT"/>
                <a:cs typeface="Arial MT"/>
              </a:rPr>
              <a:t> </a:t>
            </a:r>
            <a:r>
              <a:rPr sz="2100" spc="-5" dirty="0">
                <a:solidFill>
                  <a:srgbClr val="1F2A44"/>
                </a:solidFill>
                <a:latin typeface="Arial MT"/>
                <a:cs typeface="Arial MT"/>
              </a:rPr>
              <a:t>capital</a:t>
            </a:r>
            <a:r>
              <a:rPr sz="2100" dirty="0">
                <a:solidFill>
                  <a:srgbClr val="1F2A44"/>
                </a:solidFill>
                <a:latin typeface="Arial MT"/>
                <a:cs typeface="Arial MT"/>
              </a:rPr>
              <a:t> </a:t>
            </a:r>
            <a:r>
              <a:rPr sz="2100" spc="-5" dirty="0">
                <a:solidFill>
                  <a:srgbClr val="1F2A44"/>
                </a:solidFill>
                <a:latin typeface="Arial MT"/>
                <a:cs typeface="Arial MT"/>
              </a:rPr>
              <a:t>and access</a:t>
            </a:r>
            <a:r>
              <a:rPr sz="2100" dirty="0">
                <a:solidFill>
                  <a:srgbClr val="1F2A44"/>
                </a:solidFill>
                <a:latin typeface="Arial MT"/>
                <a:cs typeface="Arial MT"/>
              </a:rPr>
              <a:t> to </a:t>
            </a:r>
            <a:r>
              <a:rPr sz="2100" spc="-10" dirty="0">
                <a:solidFill>
                  <a:srgbClr val="1F2A44"/>
                </a:solidFill>
                <a:latin typeface="Arial MT"/>
                <a:cs typeface="Arial MT"/>
              </a:rPr>
              <a:t>the</a:t>
            </a:r>
            <a:r>
              <a:rPr sz="2100" spc="560" dirty="0">
                <a:solidFill>
                  <a:srgbClr val="1F2A44"/>
                </a:solidFill>
                <a:latin typeface="Arial MT"/>
                <a:cs typeface="Arial MT"/>
              </a:rPr>
              <a:t> </a:t>
            </a:r>
            <a:r>
              <a:rPr sz="2100" spc="-5" dirty="0">
                <a:solidFill>
                  <a:srgbClr val="1F2A44"/>
                </a:solidFill>
                <a:latin typeface="Arial MT"/>
                <a:cs typeface="Arial MT"/>
              </a:rPr>
              <a:t>same </a:t>
            </a:r>
            <a:r>
              <a:rPr sz="2100" dirty="0">
                <a:solidFill>
                  <a:srgbClr val="1F2A44"/>
                </a:solidFill>
                <a:latin typeface="Arial MT"/>
                <a:cs typeface="Arial MT"/>
              </a:rPr>
              <a:t> </a:t>
            </a:r>
            <a:r>
              <a:rPr sz="2100" spc="-5" dirty="0">
                <a:solidFill>
                  <a:srgbClr val="1F2A44"/>
                </a:solidFill>
                <a:latin typeface="Arial MT"/>
                <a:cs typeface="Arial MT"/>
              </a:rPr>
              <a:t>sources</a:t>
            </a:r>
            <a:r>
              <a:rPr sz="2100" spc="-15" dirty="0">
                <a:solidFill>
                  <a:srgbClr val="1F2A44"/>
                </a:solidFill>
                <a:latin typeface="Arial MT"/>
                <a:cs typeface="Arial MT"/>
              </a:rPr>
              <a:t> </a:t>
            </a:r>
            <a:r>
              <a:rPr sz="2100" spc="-5" dirty="0">
                <a:solidFill>
                  <a:srgbClr val="1F2A44"/>
                </a:solidFill>
                <a:latin typeface="Arial MT"/>
                <a:cs typeface="Arial MT"/>
              </a:rPr>
              <a:t>of</a:t>
            </a:r>
            <a:r>
              <a:rPr sz="2100" spc="5" dirty="0">
                <a:solidFill>
                  <a:srgbClr val="1F2A44"/>
                </a:solidFill>
                <a:latin typeface="Arial MT"/>
                <a:cs typeface="Arial MT"/>
              </a:rPr>
              <a:t> </a:t>
            </a:r>
            <a:r>
              <a:rPr sz="2100" spc="-5" dirty="0">
                <a:solidFill>
                  <a:srgbClr val="1F2A44"/>
                </a:solidFill>
                <a:latin typeface="Arial MT"/>
                <a:cs typeface="Arial MT"/>
              </a:rPr>
              <a:t>information</a:t>
            </a:r>
            <a:r>
              <a:rPr sz="2100" spc="-10" dirty="0">
                <a:solidFill>
                  <a:srgbClr val="1F2A44"/>
                </a:solidFill>
                <a:latin typeface="Arial MT"/>
                <a:cs typeface="Arial MT"/>
              </a:rPr>
              <a:t> </a:t>
            </a:r>
            <a:r>
              <a:rPr sz="2100" spc="-5" dirty="0">
                <a:solidFill>
                  <a:srgbClr val="1F2A44"/>
                </a:solidFill>
                <a:latin typeface="Arial MT"/>
                <a:cs typeface="Arial MT"/>
              </a:rPr>
              <a:t>for</a:t>
            </a:r>
            <a:r>
              <a:rPr sz="2100" dirty="0">
                <a:solidFill>
                  <a:srgbClr val="1F2A44"/>
                </a:solidFill>
                <a:latin typeface="Arial MT"/>
                <a:cs typeface="Arial MT"/>
              </a:rPr>
              <a:t> </a:t>
            </a:r>
            <a:r>
              <a:rPr sz="2100" spc="-5" dirty="0">
                <a:solidFill>
                  <a:srgbClr val="1F2A44"/>
                </a:solidFill>
                <a:latin typeface="Arial MT"/>
                <a:cs typeface="Arial MT"/>
              </a:rPr>
              <a:t>the</a:t>
            </a:r>
            <a:r>
              <a:rPr sz="2100" dirty="0">
                <a:solidFill>
                  <a:srgbClr val="1F2A44"/>
                </a:solidFill>
                <a:latin typeface="Arial MT"/>
                <a:cs typeface="Arial MT"/>
              </a:rPr>
              <a:t> </a:t>
            </a:r>
            <a:r>
              <a:rPr sz="2100" spc="-5" dirty="0">
                <a:solidFill>
                  <a:srgbClr val="1F2A44"/>
                </a:solidFill>
                <a:latin typeface="Arial MT"/>
                <a:cs typeface="Arial MT"/>
              </a:rPr>
              <a:t>mass</a:t>
            </a:r>
            <a:r>
              <a:rPr sz="2100" spc="-15" dirty="0">
                <a:solidFill>
                  <a:srgbClr val="1F2A44"/>
                </a:solidFill>
                <a:latin typeface="Arial MT"/>
                <a:cs typeface="Arial MT"/>
              </a:rPr>
              <a:t> </a:t>
            </a:r>
            <a:r>
              <a:rPr sz="2100" spc="-5" dirty="0">
                <a:solidFill>
                  <a:srgbClr val="1F2A44"/>
                </a:solidFill>
                <a:latin typeface="Arial MT"/>
                <a:cs typeface="Arial MT"/>
              </a:rPr>
              <a:t>population</a:t>
            </a:r>
            <a:r>
              <a:rPr sz="2100" spc="-15" dirty="0">
                <a:solidFill>
                  <a:srgbClr val="1F2A44"/>
                </a:solidFill>
                <a:latin typeface="Arial MT"/>
                <a:cs typeface="Arial MT"/>
              </a:rPr>
              <a:t> </a:t>
            </a:r>
            <a:r>
              <a:rPr sz="2100" spc="-5" dirty="0">
                <a:solidFill>
                  <a:srgbClr val="1F2A44"/>
                </a:solidFill>
                <a:latin typeface="Arial MT"/>
                <a:cs typeface="Arial MT"/>
              </a:rPr>
              <a:t>around</a:t>
            </a:r>
            <a:r>
              <a:rPr sz="2100" dirty="0">
                <a:solidFill>
                  <a:srgbClr val="1F2A44"/>
                </a:solidFill>
                <a:latin typeface="Arial MT"/>
                <a:cs typeface="Arial MT"/>
              </a:rPr>
              <a:t> </a:t>
            </a:r>
            <a:r>
              <a:rPr sz="2100" spc="-5" dirty="0">
                <a:solidFill>
                  <a:srgbClr val="1F2A44"/>
                </a:solidFill>
                <a:latin typeface="Arial MT"/>
                <a:cs typeface="Arial MT"/>
              </a:rPr>
              <a:t>the</a:t>
            </a:r>
            <a:r>
              <a:rPr sz="2100" dirty="0">
                <a:solidFill>
                  <a:srgbClr val="1F2A44"/>
                </a:solidFill>
                <a:latin typeface="Arial MT"/>
                <a:cs typeface="Arial MT"/>
              </a:rPr>
              <a:t> </a:t>
            </a:r>
            <a:r>
              <a:rPr sz="2100" spc="-5" dirty="0">
                <a:solidFill>
                  <a:srgbClr val="1F2A44"/>
                </a:solidFill>
                <a:latin typeface="Arial MT"/>
                <a:cs typeface="Arial MT"/>
              </a:rPr>
              <a:t>world</a:t>
            </a:r>
            <a:endParaRPr sz="2100" dirty="0">
              <a:latin typeface="Arial MT"/>
              <a:cs typeface="Arial MT"/>
            </a:endParaRPr>
          </a:p>
          <a:p>
            <a:pPr marL="241300" marR="5715" indent="-229235" algn="just">
              <a:lnSpc>
                <a:spcPts val="2270"/>
              </a:lnSpc>
              <a:spcBef>
                <a:spcPts val="1005"/>
              </a:spcBef>
              <a:buChar char="•"/>
              <a:tabLst>
                <a:tab pos="241300" algn="l"/>
              </a:tabLst>
            </a:pPr>
            <a:r>
              <a:rPr sz="2100" spc="-5" dirty="0">
                <a:solidFill>
                  <a:srgbClr val="1F2A44"/>
                </a:solidFill>
                <a:latin typeface="Arial MT"/>
                <a:cs typeface="Arial MT"/>
              </a:rPr>
              <a:t>The question about the possible convergence of cultural </a:t>
            </a:r>
            <a:r>
              <a:rPr sz="2100" spc="-10" dirty="0">
                <a:solidFill>
                  <a:srgbClr val="1F2A44"/>
                </a:solidFill>
                <a:latin typeface="Arial MT"/>
                <a:cs typeface="Arial MT"/>
              </a:rPr>
              <a:t>values </a:t>
            </a:r>
            <a:r>
              <a:rPr sz="2100" spc="-5" dirty="0">
                <a:solidFill>
                  <a:srgbClr val="1F2A44"/>
                </a:solidFill>
                <a:latin typeface="Arial MT"/>
                <a:cs typeface="Arial MT"/>
              </a:rPr>
              <a:t>in a </a:t>
            </a:r>
            <a:r>
              <a:rPr sz="2100" spc="-10" dirty="0">
                <a:solidFill>
                  <a:srgbClr val="1F2A44"/>
                </a:solidFill>
                <a:latin typeface="Arial MT"/>
                <a:cs typeface="Arial MT"/>
              </a:rPr>
              <a:t>world without </a:t>
            </a:r>
            <a:r>
              <a:rPr sz="2100" spc="-5" dirty="0">
                <a:solidFill>
                  <a:srgbClr val="1F2A44"/>
                </a:solidFill>
                <a:latin typeface="Arial MT"/>
                <a:cs typeface="Arial MT"/>
              </a:rPr>
              <a:t> borders</a:t>
            </a:r>
            <a:r>
              <a:rPr sz="2100" spc="380" dirty="0">
                <a:solidFill>
                  <a:srgbClr val="1F2A44"/>
                </a:solidFill>
                <a:latin typeface="Arial MT"/>
                <a:cs typeface="Arial MT"/>
              </a:rPr>
              <a:t> </a:t>
            </a:r>
            <a:r>
              <a:rPr sz="2100" dirty="0">
                <a:solidFill>
                  <a:srgbClr val="1F2A44"/>
                </a:solidFill>
                <a:latin typeface="Arial MT"/>
                <a:cs typeface="Arial MT"/>
              </a:rPr>
              <a:t>-</a:t>
            </a:r>
            <a:r>
              <a:rPr sz="2100" spc="160" dirty="0">
                <a:solidFill>
                  <a:srgbClr val="1F2A44"/>
                </a:solidFill>
                <a:latin typeface="Arial MT"/>
                <a:cs typeface="Arial MT"/>
              </a:rPr>
              <a:t> </a:t>
            </a:r>
            <a:r>
              <a:rPr sz="2100" spc="-5" dirty="0">
                <a:solidFill>
                  <a:srgbClr val="1F2A44"/>
                </a:solidFill>
                <a:latin typeface="Arial MT"/>
                <a:cs typeface="Arial MT"/>
              </a:rPr>
              <a:t>Will</a:t>
            </a:r>
            <a:r>
              <a:rPr sz="2100" spc="165" dirty="0">
                <a:solidFill>
                  <a:srgbClr val="1F2A44"/>
                </a:solidFill>
                <a:latin typeface="Arial MT"/>
                <a:cs typeface="Arial MT"/>
              </a:rPr>
              <a:t> </a:t>
            </a:r>
            <a:r>
              <a:rPr sz="2100" spc="-10" dirty="0">
                <a:solidFill>
                  <a:srgbClr val="1F2A44"/>
                </a:solidFill>
                <a:latin typeface="Arial MT"/>
                <a:cs typeface="Arial MT"/>
              </a:rPr>
              <a:t>societies</a:t>
            </a:r>
            <a:r>
              <a:rPr sz="2100" spc="180" dirty="0">
                <a:solidFill>
                  <a:srgbClr val="1F2A44"/>
                </a:solidFill>
                <a:latin typeface="Arial MT"/>
                <a:cs typeface="Arial MT"/>
              </a:rPr>
              <a:t> </a:t>
            </a:r>
            <a:r>
              <a:rPr sz="2100" spc="-5" dirty="0">
                <a:solidFill>
                  <a:srgbClr val="1F2A44"/>
                </a:solidFill>
                <a:latin typeface="Arial MT"/>
                <a:cs typeface="Arial MT"/>
              </a:rPr>
              <a:t>become</a:t>
            </a:r>
            <a:r>
              <a:rPr sz="2100" spc="165" dirty="0">
                <a:solidFill>
                  <a:srgbClr val="1F2A44"/>
                </a:solidFill>
                <a:latin typeface="Arial MT"/>
                <a:cs typeface="Arial MT"/>
              </a:rPr>
              <a:t> </a:t>
            </a:r>
            <a:r>
              <a:rPr sz="2100" spc="-5" dirty="0">
                <a:solidFill>
                  <a:srgbClr val="1F2A44"/>
                </a:solidFill>
                <a:latin typeface="Arial MT"/>
                <a:cs typeface="Arial MT"/>
              </a:rPr>
              <a:t>less</a:t>
            </a:r>
            <a:r>
              <a:rPr sz="2100" spc="160" dirty="0">
                <a:solidFill>
                  <a:srgbClr val="1F2A44"/>
                </a:solidFill>
                <a:latin typeface="Arial MT"/>
                <a:cs typeface="Arial MT"/>
              </a:rPr>
              <a:t> </a:t>
            </a:r>
            <a:r>
              <a:rPr sz="2100" spc="-5" dirty="0">
                <a:solidFill>
                  <a:srgbClr val="1F2A44"/>
                </a:solidFill>
                <a:latin typeface="Arial MT"/>
                <a:cs typeface="Arial MT"/>
              </a:rPr>
              <a:t>ethnocentric,</a:t>
            </a:r>
            <a:r>
              <a:rPr sz="2100" spc="170" dirty="0">
                <a:solidFill>
                  <a:srgbClr val="1F2A44"/>
                </a:solidFill>
                <a:latin typeface="Arial MT"/>
                <a:cs typeface="Arial MT"/>
              </a:rPr>
              <a:t> </a:t>
            </a:r>
            <a:r>
              <a:rPr sz="2100" spc="-5" dirty="0">
                <a:solidFill>
                  <a:srgbClr val="1F2A44"/>
                </a:solidFill>
                <a:latin typeface="Arial MT"/>
                <a:cs typeface="Arial MT"/>
              </a:rPr>
              <a:t>less</a:t>
            </a:r>
            <a:r>
              <a:rPr sz="2100" spc="170" dirty="0">
                <a:solidFill>
                  <a:srgbClr val="1F2A44"/>
                </a:solidFill>
                <a:latin typeface="Arial MT"/>
                <a:cs typeface="Arial MT"/>
              </a:rPr>
              <a:t> </a:t>
            </a:r>
            <a:r>
              <a:rPr sz="2100" spc="-10" dirty="0">
                <a:solidFill>
                  <a:srgbClr val="1F2A44"/>
                </a:solidFill>
                <a:latin typeface="Arial MT"/>
                <a:cs typeface="Arial MT"/>
              </a:rPr>
              <a:t>traditional</a:t>
            </a:r>
            <a:r>
              <a:rPr sz="2100" spc="185" dirty="0">
                <a:solidFill>
                  <a:srgbClr val="1F2A44"/>
                </a:solidFill>
                <a:latin typeface="Arial MT"/>
                <a:cs typeface="Arial MT"/>
              </a:rPr>
              <a:t> </a:t>
            </a:r>
            <a:r>
              <a:rPr sz="2100" spc="-10" dirty="0">
                <a:solidFill>
                  <a:srgbClr val="1F2A44"/>
                </a:solidFill>
                <a:latin typeface="Arial MT"/>
                <a:cs typeface="Arial MT"/>
              </a:rPr>
              <a:t>and</a:t>
            </a:r>
            <a:r>
              <a:rPr sz="2100" spc="170" dirty="0">
                <a:solidFill>
                  <a:srgbClr val="1F2A44"/>
                </a:solidFill>
                <a:latin typeface="Arial MT"/>
                <a:cs typeface="Arial MT"/>
              </a:rPr>
              <a:t> </a:t>
            </a:r>
            <a:r>
              <a:rPr sz="2100" spc="-10" dirty="0">
                <a:solidFill>
                  <a:srgbClr val="1F2A44"/>
                </a:solidFill>
                <a:latin typeface="Arial MT"/>
                <a:cs typeface="Arial MT"/>
              </a:rPr>
              <a:t>more</a:t>
            </a:r>
            <a:r>
              <a:rPr sz="2100" spc="170" dirty="0">
                <a:solidFill>
                  <a:srgbClr val="1F2A44"/>
                </a:solidFill>
                <a:latin typeface="Arial MT"/>
                <a:cs typeface="Arial MT"/>
              </a:rPr>
              <a:t> </a:t>
            </a:r>
            <a:r>
              <a:rPr sz="2100" spc="-5" dirty="0">
                <a:solidFill>
                  <a:srgbClr val="1F2A44"/>
                </a:solidFill>
                <a:latin typeface="Arial MT"/>
                <a:cs typeface="Arial MT"/>
              </a:rPr>
              <a:t>tolerant </a:t>
            </a:r>
            <a:r>
              <a:rPr sz="2100" spc="-575" dirty="0">
                <a:solidFill>
                  <a:srgbClr val="1F2A44"/>
                </a:solidFill>
                <a:latin typeface="Arial MT"/>
                <a:cs typeface="Arial MT"/>
              </a:rPr>
              <a:t> </a:t>
            </a:r>
            <a:r>
              <a:rPr sz="2100" dirty="0">
                <a:solidFill>
                  <a:srgbClr val="1F2A44"/>
                </a:solidFill>
                <a:latin typeface="Arial MT"/>
                <a:cs typeface="Arial MT"/>
              </a:rPr>
              <a:t>to</a:t>
            </a:r>
            <a:r>
              <a:rPr sz="2100" spc="-5" dirty="0">
                <a:solidFill>
                  <a:srgbClr val="1F2A44"/>
                </a:solidFill>
                <a:latin typeface="Arial MT"/>
                <a:cs typeface="Arial MT"/>
              </a:rPr>
              <a:t> otherness?</a:t>
            </a:r>
            <a:endParaRPr sz="2100" dirty="0">
              <a:latin typeface="Arial MT"/>
              <a:cs typeface="Arial MT"/>
            </a:endParaRPr>
          </a:p>
          <a:p>
            <a:pPr marL="241300" indent="-228600" algn="just">
              <a:lnSpc>
                <a:spcPct val="100000"/>
              </a:lnSpc>
              <a:spcBef>
                <a:spcPts val="705"/>
              </a:spcBef>
              <a:buChar char="•"/>
              <a:tabLst>
                <a:tab pos="241300" algn="l"/>
              </a:tabLst>
            </a:pPr>
            <a:r>
              <a:rPr sz="2100" spc="-5" dirty="0">
                <a:solidFill>
                  <a:srgbClr val="1F2A44"/>
                </a:solidFill>
                <a:latin typeface="Arial MT"/>
                <a:cs typeface="Arial MT"/>
              </a:rPr>
              <a:t>The</a:t>
            </a:r>
            <a:r>
              <a:rPr sz="2100" dirty="0">
                <a:solidFill>
                  <a:srgbClr val="1F2A44"/>
                </a:solidFill>
                <a:latin typeface="Arial MT"/>
                <a:cs typeface="Arial MT"/>
              </a:rPr>
              <a:t> </a:t>
            </a:r>
            <a:r>
              <a:rPr sz="2100" spc="-5" dirty="0">
                <a:solidFill>
                  <a:srgbClr val="1F2A44"/>
                </a:solidFill>
                <a:latin typeface="Arial MT"/>
                <a:cs typeface="Arial MT"/>
              </a:rPr>
              <a:t>WVS</a:t>
            </a:r>
            <a:r>
              <a:rPr sz="2100" spc="10" dirty="0">
                <a:solidFill>
                  <a:srgbClr val="1F2A44"/>
                </a:solidFill>
                <a:latin typeface="Arial MT"/>
                <a:cs typeface="Arial MT"/>
              </a:rPr>
              <a:t> </a:t>
            </a:r>
            <a:r>
              <a:rPr sz="2100" spc="-5" dirty="0">
                <a:solidFill>
                  <a:srgbClr val="1F2A44"/>
                </a:solidFill>
                <a:latin typeface="Arial MT"/>
                <a:cs typeface="Arial MT"/>
              </a:rPr>
              <a:t>findings</a:t>
            </a:r>
            <a:r>
              <a:rPr sz="2100" spc="-10" dirty="0">
                <a:solidFill>
                  <a:srgbClr val="1F2A44"/>
                </a:solidFill>
                <a:latin typeface="Arial MT"/>
                <a:cs typeface="Arial MT"/>
              </a:rPr>
              <a:t> </a:t>
            </a:r>
            <a:r>
              <a:rPr sz="2100" spc="-5" dirty="0">
                <a:solidFill>
                  <a:srgbClr val="1F2A44"/>
                </a:solidFill>
                <a:latin typeface="Arial MT"/>
                <a:cs typeface="Arial MT"/>
              </a:rPr>
              <a:t>do</a:t>
            </a:r>
            <a:r>
              <a:rPr sz="2100" spc="5" dirty="0">
                <a:solidFill>
                  <a:srgbClr val="1F2A44"/>
                </a:solidFill>
                <a:latin typeface="Arial MT"/>
                <a:cs typeface="Arial MT"/>
              </a:rPr>
              <a:t> </a:t>
            </a:r>
            <a:r>
              <a:rPr sz="2100" spc="-5" dirty="0">
                <a:solidFill>
                  <a:srgbClr val="1F2A44"/>
                </a:solidFill>
                <a:latin typeface="Arial MT"/>
                <a:cs typeface="Arial MT"/>
              </a:rPr>
              <a:t>not</a:t>
            </a:r>
            <a:r>
              <a:rPr sz="2100" dirty="0">
                <a:solidFill>
                  <a:srgbClr val="1F2A44"/>
                </a:solidFill>
                <a:latin typeface="Arial MT"/>
                <a:cs typeface="Arial MT"/>
              </a:rPr>
              <a:t> </a:t>
            </a:r>
            <a:r>
              <a:rPr sz="2100" spc="-5" dirty="0">
                <a:solidFill>
                  <a:srgbClr val="1F2A44"/>
                </a:solidFill>
                <a:latin typeface="Arial MT"/>
                <a:cs typeface="Arial MT"/>
              </a:rPr>
              <a:t>show</a:t>
            </a:r>
            <a:r>
              <a:rPr sz="2100" dirty="0">
                <a:solidFill>
                  <a:srgbClr val="1F2A44"/>
                </a:solidFill>
                <a:latin typeface="Arial MT"/>
                <a:cs typeface="Arial MT"/>
              </a:rPr>
              <a:t> </a:t>
            </a:r>
            <a:r>
              <a:rPr sz="2100" spc="-5" dirty="0">
                <a:solidFill>
                  <a:srgbClr val="1F2A44"/>
                </a:solidFill>
                <a:latin typeface="Arial MT"/>
                <a:cs typeface="Arial MT"/>
              </a:rPr>
              <a:t>significant</a:t>
            </a:r>
            <a:r>
              <a:rPr sz="2100" spc="-25" dirty="0">
                <a:solidFill>
                  <a:srgbClr val="1F2A44"/>
                </a:solidFill>
                <a:latin typeface="Arial MT"/>
                <a:cs typeface="Arial MT"/>
              </a:rPr>
              <a:t> </a:t>
            </a:r>
            <a:r>
              <a:rPr sz="2100" spc="-5" dirty="0">
                <a:solidFill>
                  <a:srgbClr val="1F2A44"/>
                </a:solidFill>
                <a:latin typeface="Arial MT"/>
                <a:cs typeface="Arial MT"/>
              </a:rPr>
              <a:t>evidence</a:t>
            </a:r>
            <a:r>
              <a:rPr sz="2100" spc="-20" dirty="0">
                <a:solidFill>
                  <a:srgbClr val="1F2A44"/>
                </a:solidFill>
                <a:latin typeface="Arial MT"/>
                <a:cs typeface="Arial MT"/>
              </a:rPr>
              <a:t> </a:t>
            </a:r>
            <a:r>
              <a:rPr sz="2100" spc="-5" dirty="0">
                <a:solidFill>
                  <a:srgbClr val="1F2A44"/>
                </a:solidFill>
                <a:latin typeface="Arial MT"/>
                <a:cs typeface="Arial MT"/>
              </a:rPr>
              <a:t>of</a:t>
            </a:r>
            <a:r>
              <a:rPr sz="2100" spc="10" dirty="0">
                <a:solidFill>
                  <a:srgbClr val="1F2A44"/>
                </a:solidFill>
                <a:latin typeface="Arial MT"/>
                <a:cs typeface="Arial MT"/>
              </a:rPr>
              <a:t> </a:t>
            </a:r>
            <a:r>
              <a:rPr sz="2100" spc="-5" dirty="0">
                <a:solidFill>
                  <a:srgbClr val="1F2A44"/>
                </a:solidFill>
                <a:latin typeface="Arial MT"/>
                <a:cs typeface="Arial MT"/>
              </a:rPr>
              <a:t>values</a:t>
            </a:r>
            <a:r>
              <a:rPr sz="2100" spc="5" dirty="0">
                <a:solidFill>
                  <a:srgbClr val="1F2A44"/>
                </a:solidFill>
                <a:latin typeface="Arial MT"/>
                <a:cs typeface="Arial MT"/>
              </a:rPr>
              <a:t> </a:t>
            </a:r>
            <a:r>
              <a:rPr sz="2100" spc="-5" dirty="0">
                <a:solidFill>
                  <a:srgbClr val="1F2A44"/>
                </a:solidFill>
                <a:latin typeface="Arial MT"/>
                <a:cs typeface="Arial MT"/>
              </a:rPr>
              <a:t>convergence.</a:t>
            </a:r>
            <a:endParaRPr sz="2100" dirty="0">
              <a:latin typeface="Arial MT"/>
              <a:cs typeface="Arial MT"/>
            </a:endParaRPr>
          </a:p>
          <a:p>
            <a:pPr marL="240665" marR="5715" indent="-228600" algn="just">
              <a:lnSpc>
                <a:spcPts val="2270"/>
              </a:lnSpc>
              <a:spcBef>
                <a:spcPts val="1030"/>
              </a:spcBef>
              <a:buChar char="•"/>
              <a:tabLst>
                <a:tab pos="241300" algn="l"/>
              </a:tabLst>
            </a:pPr>
            <a:r>
              <a:rPr sz="2100" spc="-5" dirty="0">
                <a:solidFill>
                  <a:srgbClr val="1F2A44"/>
                </a:solidFill>
                <a:latin typeface="Arial MT"/>
                <a:cs typeface="Arial MT"/>
              </a:rPr>
              <a:t>The change in attitudes to </a:t>
            </a:r>
            <a:r>
              <a:rPr sz="2100" spc="-25" dirty="0">
                <a:solidFill>
                  <a:srgbClr val="1F2A44"/>
                </a:solidFill>
                <a:latin typeface="Arial MT"/>
                <a:cs typeface="Arial MT"/>
              </a:rPr>
              <a:t>gender, </a:t>
            </a:r>
            <a:r>
              <a:rPr sz="2100" spc="-10" dirty="0">
                <a:solidFill>
                  <a:srgbClr val="1F2A44"/>
                </a:solidFill>
                <a:latin typeface="Arial MT"/>
                <a:cs typeface="Arial MT"/>
              </a:rPr>
              <a:t>and </a:t>
            </a:r>
            <a:r>
              <a:rPr sz="2100" spc="-5" dirty="0">
                <a:solidFill>
                  <a:srgbClr val="1F2A44"/>
                </a:solidFill>
                <a:latin typeface="Arial MT"/>
                <a:cs typeface="Arial MT"/>
              </a:rPr>
              <a:t>family for example are obvious, </a:t>
            </a:r>
            <a:r>
              <a:rPr sz="2100" spc="-10" dirty="0">
                <a:solidFill>
                  <a:srgbClr val="1F2A44"/>
                </a:solidFill>
                <a:latin typeface="Arial MT"/>
                <a:cs typeface="Arial MT"/>
              </a:rPr>
              <a:t>however </a:t>
            </a:r>
            <a:r>
              <a:rPr sz="2100" spc="-5" dirty="0">
                <a:solidFill>
                  <a:srgbClr val="1F2A44"/>
                </a:solidFill>
                <a:latin typeface="Arial MT"/>
                <a:cs typeface="Arial MT"/>
              </a:rPr>
              <a:t>the </a:t>
            </a:r>
            <a:r>
              <a:rPr sz="2100" dirty="0">
                <a:solidFill>
                  <a:srgbClr val="1F2A44"/>
                </a:solidFill>
                <a:latin typeface="Arial MT"/>
                <a:cs typeface="Arial MT"/>
              </a:rPr>
              <a:t> </a:t>
            </a:r>
            <a:r>
              <a:rPr sz="2100" spc="-5" dirty="0">
                <a:solidFill>
                  <a:srgbClr val="1F2A44"/>
                </a:solidFill>
                <a:latin typeface="Arial MT"/>
                <a:cs typeface="Arial MT"/>
              </a:rPr>
              <a:t>trend is </a:t>
            </a:r>
            <a:r>
              <a:rPr sz="2100" spc="-10" dirty="0">
                <a:solidFill>
                  <a:srgbClr val="1F2A44"/>
                </a:solidFill>
                <a:latin typeface="Arial MT"/>
                <a:cs typeface="Arial MT"/>
              </a:rPr>
              <a:t>seen </a:t>
            </a:r>
            <a:r>
              <a:rPr sz="2100" spc="-5" dirty="0">
                <a:solidFill>
                  <a:srgbClr val="1F2A44"/>
                </a:solidFill>
                <a:latin typeface="Arial MT"/>
                <a:cs typeface="Arial MT"/>
              </a:rPr>
              <a:t>as a </a:t>
            </a:r>
            <a:r>
              <a:rPr sz="2100" spc="-10" dirty="0">
                <a:solidFill>
                  <a:srgbClr val="1F2A44"/>
                </a:solidFill>
                <a:latin typeface="Arial MT"/>
                <a:cs typeface="Arial MT"/>
              </a:rPr>
              <a:t>parallel </a:t>
            </a:r>
            <a:r>
              <a:rPr sz="2100" spc="-5" dirty="0">
                <a:solidFill>
                  <a:srgbClr val="1F2A44"/>
                </a:solidFill>
                <a:latin typeface="Arial MT"/>
                <a:cs typeface="Arial MT"/>
              </a:rPr>
              <a:t>process in </a:t>
            </a:r>
            <a:r>
              <a:rPr sz="2100" spc="-10" dirty="0">
                <a:solidFill>
                  <a:srgbClr val="1F2A44"/>
                </a:solidFill>
                <a:latin typeface="Arial MT"/>
                <a:cs typeface="Arial MT"/>
              </a:rPr>
              <a:t>all </a:t>
            </a:r>
            <a:r>
              <a:rPr sz="2100" spc="-5" dirty="0">
                <a:solidFill>
                  <a:srgbClr val="1F2A44"/>
                </a:solidFill>
                <a:latin typeface="Arial MT"/>
                <a:cs typeface="Arial MT"/>
              </a:rPr>
              <a:t>countries, therefore convergence </a:t>
            </a:r>
            <a:r>
              <a:rPr sz="2100" spc="-10" dirty="0">
                <a:solidFill>
                  <a:srgbClr val="1F2A44"/>
                </a:solidFill>
                <a:latin typeface="Arial MT"/>
                <a:cs typeface="Arial MT"/>
              </a:rPr>
              <a:t>is </a:t>
            </a:r>
            <a:r>
              <a:rPr sz="2100" spc="-5" dirty="0">
                <a:solidFill>
                  <a:srgbClr val="1F2A44"/>
                </a:solidFill>
                <a:latin typeface="Arial MT"/>
                <a:cs typeface="Arial MT"/>
              </a:rPr>
              <a:t>not </a:t>
            </a:r>
            <a:r>
              <a:rPr sz="2100" spc="-10" dirty="0">
                <a:solidFill>
                  <a:srgbClr val="1F2A44"/>
                </a:solidFill>
                <a:latin typeface="Arial MT"/>
                <a:cs typeface="Arial MT"/>
              </a:rPr>
              <a:t>likely </a:t>
            </a:r>
            <a:r>
              <a:rPr sz="2100" spc="-5" dirty="0">
                <a:solidFill>
                  <a:srgbClr val="1F2A44"/>
                </a:solidFill>
                <a:latin typeface="Arial MT"/>
                <a:cs typeface="Arial MT"/>
              </a:rPr>
              <a:t> </a:t>
            </a:r>
            <a:r>
              <a:rPr sz="2100" dirty="0">
                <a:solidFill>
                  <a:srgbClr val="1F2A44"/>
                </a:solidFill>
                <a:latin typeface="Arial MT"/>
                <a:cs typeface="Arial MT"/>
              </a:rPr>
              <a:t>to</a:t>
            </a:r>
            <a:r>
              <a:rPr sz="2100" spc="-5" dirty="0">
                <a:solidFill>
                  <a:srgbClr val="1F2A44"/>
                </a:solidFill>
                <a:latin typeface="Arial MT"/>
                <a:cs typeface="Arial MT"/>
              </a:rPr>
              <a:t> </a:t>
            </a:r>
            <a:r>
              <a:rPr sz="2100" spc="-25" dirty="0">
                <a:solidFill>
                  <a:srgbClr val="1F2A44"/>
                </a:solidFill>
                <a:latin typeface="Arial MT"/>
                <a:cs typeface="Arial MT"/>
              </a:rPr>
              <a:t>occur.</a:t>
            </a:r>
            <a:endParaRPr sz="2100" dirty="0">
              <a:latin typeface="Arial MT"/>
              <a:cs typeface="Arial MT"/>
            </a:endParaRPr>
          </a:p>
          <a:p>
            <a:pPr marL="241300" marR="5715" indent="-229235" algn="just">
              <a:lnSpc>
                <a:spcPts val="2270"/>
              </a:lnSpc>
              <a:spcBef>
                <a:spcPts val="1000"/>
              </a:spcBef>
              <a:buChar char="•"/>
              <a:tabLst>
                <a:tab pos="241300" algn="l"/>
              </a:tabLst>
            </a:pPr>
            <a:r>
              <a:rPr sz="2100" dirty="0">
                <a:solidFill>
                  <a:srgbClr val="1F2A44"/>
                </a:solidFill>
                <a:latin typeface="Arial MT"/>
                <a:cs typeface="Arial MT"/>
              </a:rPr>
              <a:t>In</a:t>
            </a:r>
            <a:r>
              <a:rPr sz="2100" spc="5" dirty="0">
                <a:solidFill>
                  <a:srgbClr val="1F2A44"/>
                </a:solidFill>
                <a:latin typeface="Arial MT"/>
                <a:cs typeface="Arial MT"/>
              </a:rPr>
              <a:t> </a:t>
            </a:r>
            <a:r>
              <a:rPr sz="2100" spc="-25" dirty="0">
                <a:solidFill>
                  <a:srgbClr val="1F2A44"/>
                </a:solidFill>
                <a:latin typeface="Arial MT"/>
                <a:cs typeface="Arial MT"/>
              </a:rPr>
              <a:t>summary,</a:t>
            </a:r>
            <a:r>
              <a:rPr sz="2100" spc="-20" dirty="0">
                <a:solidFill>
                  <a:srgbClr val="1F2A44"/>
                </a:solidFill>
                <a:latin typeface="Arial MT"/>
                <a:cs typeface="Arial MT"/>
              </a:rPr>
              <a:t> </a:t>
            </a:r>
            <a:r>
              <a:rPr sz="2100" spc="-5" dirty="0">
                <a:solidFill>
                  <a:srgbClr val="1F2A44"/>
                </a:solidFill>
                <a:latin typeface="Arial MT"/>
                <a:cs typeface="Arial MT"/>
              </a:rPr>
              <a:t>considerable</a:t>
            </a:r>
            <a:r>
              <a:rPr sz="2100" dirty="0">
                <a:solidFill>
                  <a:srgbClr val="1F2A44"/>
                </a:solidFill>
                <a:latin typeface="Arial MT"/>
                <a:cs typeface="Arial MT"/>
              </a:rPr>
              <a:t> </a:t>
            </a:r>
            <a:r>
              <a:rPr sz="2100" spc="-5" dirty="0">
                <a:solidFill>
                  <a:srgbClr val="1F2A44"/>
                </a:solidFill>
                <a:latin typeface="Arial MT"/>
                <a:cs typeface="Arial MT"/>
              </a:rPr>
              <a:t>transformation</a:t>
            </a:r>
            <a:r>
              <a:rPr sz="2100" dirty="0">
                <a:solidFill>
                  <a:srgbClr val="1F2A44"/>
                </a:solidFill>
                <a:latin typeface="Arial MT"/>
                <a:cs typeface="Arial MT"/>
              </a:rPr>
              <a:t> </a:t>
            </a:r>
            <a:r>
              <a:rPr sz="2100" spc="-5" dirty="0">
                <a:solidFill>
                  <a:srgbClr val="1F2A44"/>
                </a:solidFill>
                <a:latin typeface="Arial MT"/>
                <a:cs typeface="Arial MT"/>
              </a:rPr>
              <a:t>of</a:t>
            </a:r>
            <a:r>
              <a:rPr sz="2100" dirty="0">
                <a:solidFill>
                  <a:srgbClr val="1F2A44"/>
                </a:solidFill>
                <a:latin typeface="Arial MT"/>
                <a:cs typeface="Arial MT"/>
              </a:rPr>
              <a:t> </a:t>
            </a:r>
            <a:r>
              <a:rPr sz="2100" spc="-5" dirty="0">
                <a:solidFill>
                  <a:srgbClr val="1F2A44"/>
                </a:solidFill>
                <a:latin typeface="Arial MT"/>
                <a:cs typeface="Arial MT"/>
              </a:rPr>
              <a:t>values</a:t>
            </a:r>
            <a:r>
              <a:rPr sz="2100" dirty="0">
                <a:solidFill>
                  <a:srgbClr val="1F2A44"/>
                </a:solidFill>
                <a:latin typeface="Arial MT"/>
                <a:cs typeface="Arial MT"/>
              </a:rPr>
              <a:t> </a:t>
            </a:r>
            <a:r>
              <a:rPr sz="2100" spc="-5" dirty="0">
                <a:solidFill>
                  <a:srgbClr val="1F2A44"/>
                </a:solidFill>
                <a:latin typeface="Arial MT"/>
                <a:cs typeface="Arial MT"/>
              </a:rPr>
              <a:t>cannot</a:t>
            </a:r>
            <a:r>
              <a:rPr sz="2100" dirty="0">
                <a:solidFill>
                  <a:srgbClr val="1F2A44"/>
                </a:solidFill>
                <a:latin typeface="Arial MT"/>
                <a:cs typeface="Arial MT"/>
              </a:rPr>
              <a:t> </a:t>
            </a:r>
            <a:r>
              <a:rPr sz="2100" spc="-5" dirty="0">
                <a:solidFill>
                  <a:srgbClr val="1F2A44"/>
                </a:solidFill>
                <a:latin typeface="Arial MT"/>
                <a:cs typeface="Arial MT"/>
              </a:rPr>
              <a:t>be</a:t>
            </a:r>
            <a:r>
              <a:rPr sz="2100" dirty="0">
                <a:solidFill>
                  <a:srgbClr val="1F2A44"/>
                </a:solidFill>
                <a:latin typeface="Arial MT"/>
                <a:cs typeface="Arial MT"/>
              </a:rPr>
              <a:t> </a:t>
            </a:r>
            <a:r>
              <a:rPr sz="2100" spc="-5" dirty="0">
                <a:solidFill>
                  <a:srgbClr val="1F2A44"/>
                </a:solidFill>
                <a:latin typeface="Arial MT"/>
                <a:cs typeface="Arial MT"/>
              </a:rPr>
              <a:t>achieved</a:t>
            </a:r>
            <a:r>
              <a:rPr sz="2100" dirty="0">
                <a:solidFill>
                  <a:srgbClr val="1F2A44"/>
                </a:solidFill>
                <a:latin typeface="Arial MT"/>
                <a:cs typeface="Arial MT"/>
              </a:rPr>
              <a:t> </a:t>
            </a:r>
            <a:r>
              <a:rPr sz="2100" spc="-5" dirty="0">
                <a:solidFill>
                  <a:srgbClr val="1F2A44"/>
                </a:solidFill>
                <a:latin typeface="Arial MT"/>
                <a:cs typeface="Arial MT"/>
              </a:rPr>
              <a:t>through </a:t>
            </a:r>
            <a:r>
              <a:rPr sz="2100" dirty="0">
                <a:solidFill>
                  <a:srgbClr val="1F2A44"/>
                </a:solidFill>
                <a:latin typeface="Arial MT"/>
                <a:cs typeface="Arial MT"/>
              </a:rPr>
              <a:t> </a:t>
            </a:r>
            <a:r>
              <a:rPr sz="2100" spc="-5" dirty="0">
                <a:solidFill>
                  <a:srgbClr val="1F2A44"/>
                </a:solidFill>
                <a:latin typeface="Arial MT"/>
                <a:cs typeface="Arial MT"/>
              </a:rPr>
              <a:t>democratic orientation </a:t>
            </a:r>
            <a:r>
              <a:rPr sz="2100" spc="-45" dirty="0">
                <a:solidFill>
                  <a:srgbClr val="1F2A44"/>
                </a:solidFill>
                <a:latin typeface="Arial MT"/>
                <a:cs typeface="Arial MT"/>
              </a:rPr>
              <a:t>only. </a:t>
            </a:r>
            <a:r>
              <a:rPr sz="2100" dirty="0">
                <a:solidFill>
                  <a:srgbClr val="1F2A44"/>
                </a:solidFill>
                <a:latin typeface="Arial MT"/>
                <a:cs typeface="Arial MT"/>
              </a:rPr>
              <a:t>A </a:t>
            </a:r>
            <a:r>
              <a:rPr sz="2100" spc="-5" dirty="0">
                <a:solidFill>
                  <a:srgbClr val="1F2A44"/>
                </a:solidFill>
                <a:latin typeface="Arial MT"/>
                <a:cs typeface="Arial MT"/>
              </a:rPr>
              <a:t>deeper change at </a:t>
            </a:r>
            <a:r>
              <a:rPr sz="2100" spc="-10" dirty="0">
                <a:solidFill>
                  <a:srgbClr val="1F2A44"/>
                </a:solidFill>
                <a:latin typeface="Arial MT"/>
                <a:cs typeface="Arial MT"/>
              </a:rPr>
              <a:t>individual </a:t>
            </a:r>
            <a:r>
              <a:rPr sz="2100" spc="-5" dirty="0">
                <a:solidFill>
                  <a:srgbClr val="1F2A44"/>
                </a:solidFill>
                <a:latin typeface="Arial MT"/>
                <a:cs typeface="Arial MT"/>
              </a:rPr>
              <a:t>level is needed </a:t>
            </a:r>
            <a:r>
              <a:rPr sz="2100" spc="-10" dirty="0">
                <a:solidFill>
                  <a:srgbClr val="1F2A44"/>
                </a:solidFill>
                <a:latin typeface="Arial MT"/>
                <a:cs typeface="Arial MT"/>
              </a:rPr>
              <a:t>in </a:t>
            </a:r>
            <a:r>
              <a:rPr sz="2100" spc="-5" dirty="0">
                <a:solidFill>
                  <a:srgbClr val="1F2A44"/>
                </a:solidFill>
                <a:latin typeface="Arial MT"/>
                <a:cs typeface="Arial MT"/>
              </a:rPr>
              <a:t>order </a:t>
            </a:r>
            <a:r>
              <a:rPr sz="2100" dirty="0">
                <a:solidFill>
                  <a:srgbClr val="1F2A44"/>
                </a:solidFill>
                <a:latin typeface="Arial MT"/>
                <a:cs typeface="Arial MT"/>
              </a:rPr>
              <a:t>to </a:t>
            </a:r>
            <a:r>
              <a:rPr sz="2100" spc="5" dirty="0">
                <a:solidFill>
                  <a:srgbClr val="1F2A44"/>
                </a:solidFill>
                <a:latin typeface="Arial MT"/>
                <a:cs typeface="Arial MT"/>
              </a:rPr>
              <a:t> </a:t>
            </a:r>
            <a:r>
              <a:rPr sz="2100" spc="-5" dirty="0">
                <a:solidFill>
                  <a:srgbClr val="1F2A44"/>
                </a:solidFill>
                <a:latin typeface="Arial MT"/>
                <a:cs typeface="Arial MT"/>
              </a:rPr>
              <a:t>accept</a:t>
            </a:r>
            <a:r>
              <a:rPr sz="2100" spc="-10" dirty="0">
                <a:solidFill>
                  <a:srgbClr val="1F2A44"/>
                </a:solidFill>
                <a:latin typeface="Arial MT"/>
                <a:cs typeface="Arial MT"/>
              </a:rPr>
              <a:t> </a:t>
            </a:r>
            <a:r>
              <a:rPr sz="2100" spc="-5" dirty="0">
                <a:solidFill>
                  <a:srgbClr val="1F2A44"/>
                </a:solidFill>
                <a:latin typeface="Arial MT"/>
                <a:cs typeface="Arial MT"/>
              </a:rPr>
              <a:t>gender</a:t>
            </a:r>
            <a:r>
              <a:rPr sz="2100" spc="-10" dirty="0">
                <a:solidFill>
                  <a:srgbClr val="1F2A44"/>
                </a:solidFill>
                <a:latin typeface="Arial MT"/>
                <a:cs typeface="Arial MT"/>
              </a:rPr>
              <a:t> </a:t>
            </a:r>
            <a:r>
              <a:rPr sz="2100" spc="-5" dirty="0" smtClean="0">
                <a:solidFill>
                  <a:srgbClr val="1F2A44"/>
                </a:solidFill>
                <a:latin typeface="Arial MT"/>
                <a:cs typeface="Arial MT"/>
              </a:rPr>
              <a:t>equality.</a:t>
            </a:r>
            <a:endParaRPr sz="2100" dirty="0">
              <a:latin typeface="Arial MT"/>
              <a:cs typeface="Arial MT"/>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05386" y="666210"/>
            <a:ext cx="7781925" cy="635000"/>
          </a:xfrm>
          <a:prstGeom prst="rect">
            <a:avLst/>
          </a:prstGeom>
        </p:spPr>
        <p:txBody>
          <a:bodyPr vert="horz" wrap="square" lIns="0" tIns="12065" rIns="0" bIns="0" rtlCol="0">
            <a:spAutoFit/>
          </a:bodyPr>
          <a:lstStyle/>
          <a:p>
            <a:pPr marL="12700">
              <a:lnSpc>
                <a:spcPct val="100000"/>
              </a:lnSpc>
              <a:spcBef>
                <a:spcPts val="95"/>
              </a:spcBef>
            </a:pPr>
            <a:r>
              <a:rPr spc="-10" dirty="0"/>
              <a:t>The</a:t>
            </a:r>
            <a:r>
              <a:rPr spc="-15" dirty="0"/>
              <a:t> </a:t>
            </a:r>
            <a:r>
              <a:rPr spc="-10" dirty="0"/>
              <a:t>Change</a:t>
            </a:r>
            <a:r>
              <a:rPr spc="15" dirty="0"/>
              <a:t> </a:t>
            </a:r>
            <a:r>
              <a:rPr spc="-5" dirty="0"/>
              <a:t>of</a:t>
            </a:r>
            <a:r>
              <a:rPr spc="-10" dirty="0"/>
              <a:t> </a:t>
            </a:r>
            <a:r>
              <a:rPr spc="-5" dirty="0"/>
              <a:t>Religious</a:t>
            </a:r>
            <a:r>
              <a:rPr spc="5" dirty="0"/>
              <a:t> </a:t>
            </a:r>
            <a:r>
              <a:rPr spc="-5" dirty="0"/>
              <a:t>Beliefs</a:t>
            </a:r>
          </a:p>
        </p:txBody>
      </p:sp>
      <p:sp>
        <p:nvSpPr>
          <p:cNvPr id="3" name="object 3"/>
          <p:cNvSpPr txBox="1"/>
          <p:nvPr/>
        </p:nvSpPr>
        <p:spPr>
          <a:xfrm>
            <a:off x="916939" y="1819021"/>
            <a:ext cx="10359390" cy="2793072"/>
          </a:xfrm>
          <a:prstGeom prst="rect">
            <a:avLst/>
          </a:prstGeom>
        </p:spPr>
        <p:txBody>
          <a:bodyPr vert="horz" wrap="square" lIns="0" tIns="48260" rIns="0" bIns="0" rtlCol="0">
            <a:spAutoFit/>
          </a:bodyPr>
          <a:lstStyle/>
          <a:p>
            <a:pPr marL="241300" marR="7620" indent="-228600">
              <a:lnSpc>
                <a:spcPts val="2270"/>
              </a:lnSpc>
              <a:spcBef>
                <a:spcPts val="380"/>
              </a:spcBef>
              <a:buChar char="•"/>
              <a:tabLst>
                <a:tab pos="240665" algn="l"/>
                <a:tab pos="241300" algn="l"/>
                <a:tab pos="1996439" algn="l"/>
                <a:tab pos="3324225" algn="l"/>
                <a:tab pos="4401185" algn="l"/>
                <a:tab pos="5596255" algn="l"/>
                <a:tab pos="6494145" algn="l"/>
                <a:tab pos="7896225" algn="l"/>
                <a:tab pos="8914130" algn="l"/>
                <a:tab pos="9354185" algn="l"/>
              </a:tabLst>
            </a:pPr>
            <a:r>
              <a:rPr sz="2100" spc="-5" dirty="0">
                <a:solidFill>
                  <a:srgbClr val="1F2A44"/>
                </a:solidFill>
                <a:latin typeface="Arial MT"/>
                <a:cs typeface="Arial MT"/>
              </a:rPr>
              <a:t>Gl</a:t>
            </a:r>
            <a:r>
              <a:rPr sz="2100" spc="-10" dirty="0">
                <a:solidFill>
                  <a:srgbClr val="1F2A44"/>
                </a:solidFill>
                <a:latin typeface="Arial MT"/>
                <a:cs typeface="Arial MT"/>
              </a:rPr>
              <a:t>oba</a:t>
            </a:r>
            <a:r>
              <a:rPr sz="2100" spc="-5" dirty="0">
                <a:solidFill>
                  <a:srgbClr val="1F2A44"/>
                </a:solidFill>
                <a:latin typeface="Arial MT"/>
                <a:cs typeface="Arial MT"/>
              </a:rPr>
              <a:t>l</a:t>
            </a:r>
            <a:r>
              <a:rPr sz="2100" spc="-20" dirty="0">
                <a:solidFill>
                  <a:srgbClr val="1F2A44"/>
                </a:solidFill>
                <a:latin typeface="Arial MT"/>
                <a:cs typeface="Arial MT"/>
              </a:rPr>
              <a:t>i</a:t>
            </a:r>
            <a:r>
              <a:rPr sz="2100" spc="5" dirty="0">
                <a:solidFill>
                  <a:srgbClr val="1F2A44"/>
                </a:solidFill>
                <a:latin typeface="Arial MT"/>
                <a:cs typeface="Arial MT"/>
              </a:rPr>
              <a:t>s</a:t>
            </a:r>
            <a:r>
              <a:rPr sz="2100" spc="-5" dirty="0">
                <a:solidFill>
                  <a:srgbClr val="1F2A44"/>
                </a:solidFill>
                <a:latin typeface="Arial MT"/>
                <a:cs typeface="Arial MT"/>
              </a:rPr>
              <a:t>a</a:t>
            </a:r>
            <a:r>
              <a:rPr sz="2100" dirty="0">
                <a:solidFill>
                  <a:srgbClr val="1F2A44"/>
                </a:solidFill>
                <a:latin typeface="Arial MT"/>
                <a:cs typeface="Arial MT"/>
              </a:rPr>
              <a:t>t</a:t>
            </a:r>
            <a:r>
              <a:rPr sz="2100" spc="-20" dirty="0">
                <a:solidFill>
                  <a:srgbClr val="1F2A44"/>
                </a:solidFill>
                <a:latin typeface="Arial MT"/>
                <a:cs typeface="Arial MT"/>
              </a:rPr>
              <a:t>i</a:t>
            </a:r>
            <a:r>
              <a:rPr sz="2100" spc="-10" dirty="0">
                <a:solidFill>
                  <a:srgbClr val="1F2A44"/>
                </a:solidFill>
                <a:latin typeface="Arial MT"/>
                <a:cs typeface="Arial MT"/>
              </a:rPr>
              <a:t>o</a:t>
            </a:r>
            <a:r>
              <a:rPr sz="2100" spc="-5" dirty="0">
                <a:solidFill>
                  <a:srgbClr val="1F2A44"/>
                </a:solidFill>
                <a:latin typeface="Arial MT"/>
                <a:cs typeface="Arial MT"/>
              </a:rPr>
              <a:t>n</a:t>
            </a:r>
            <a:r>
              <a:rPr sz="2100" dirty="0">
                <a:solidFill>
                  <a:srgbClr val="1F2A44"/>
                </a:solidFill>
                <a:latin typeface="Arial MT"/>
                <a:cs typeface="Arial MT"/>
              </a:rPr>
              <a:t>	f</a:t>
            </a:r>
            <a:r>
              <a:rPr sz="2100" spc="-10" dirty="0">
                <a:solidFill>
                  <a:srgbClr val="1F2A44"/>
                </a:solidFill>
                <a:latin typeface="Arial MT"/>
                <a:cs typeface="Arial MT"/>
              </a:rPr>
              <a:t>a</a:t>
            </a:r>
            <a:r>
              <a:rPr sz="2100" spc="-15" dirty="0">
                <a:solidFill>
                  <a:srgbClr val="1F2A44"/>
                </a:solidFill>
                <a:latin typeface="Arial MT"/>
                <a:cs typeface="Arial MT"/>
              </a:rPr>
              <a:t>c</a:t>
            </a:r>
            <a:r>
              <a:rPr sz="2100" spc="-5" dirty="0">
                <a:solidFill>
                  <a:srgbClr val="1F2A44"/>
                </a:solidFill>
                <a:latin typeface="Arial MT"/>
                <a:cs typeface="Arial MT"/>
              </a:rPr>
              <a:t>ili</a:t>
            </a:r>
            <a:r>
              <a:rPr sz="2100" spc="-10" dirty="0">
                <a:solidFill>
                  <a:srgbClr val="1F2A44"/>
                </a:solidFill>
                <a:latin typeface="Arial MT"/>
                <a:cs typeface="Arial MT"/>
              </a:rPr>
              <a:t>t</a:t>
            </a:r>
            <a:r>
              <a:rPr sz="2100" spc="-5" dirty="0">
                <a:solidFill>
                  <a:srgbClr val="1F2A44"/>
                </a:solidFill>
                <a:latin typeface="Arial MT"/>
                <a:cs typeface="Arial MT"/>
              </a:rPr>
              <a:t>a</a:t>
            </a:r>
            <a:r>
              <a:rPr sz="2100" dirty="0">
                <a:solidFill>
                  <a:srgbClr val="1F2A44"/>
                </a:solidFill>
                <a:latin typeface="Arial MT"/>
                <a:cs typeface="Arial MT"/>
              </a:rPr>
              <a:t>t</a:t>
            </a:r>
            <a:r>
              <a:rPr sz="2100" spc="-10" dirty="0">
                <a:solidFill>
                  <a:srgbClr val="1F2A44"/>
                </a:solidFill>
                <a:latin typeface="Arial MT"/>
                <a:cs typeface="Arial MT"/>
              </a:rPr>
              <a:t>e</a:t>
            </a:r>
            <a:r>
              <a:rPr sz="2100" spc="-5" dirty="0">
                <a:solidFill>
                  <a:srgbClr val="1F2A44"/>
                </a:solidFill>
                <a:latin typeface="Arial MT"/>
                <a:cs typeface="Arial MT"/>
              </a:rPr>
              <a:t>s</a:t>
            </a:r>
            <a:r>
              <a:rPr sz="2100" dirty="0">
                <a:solidFill>
                  <a:srgbClr val="1F2A44"/>
                </a:solidFill>
                <a:latin typeface="Arial MT"/>
                <a:cs typeface="Arial MT"/>
              </a:rPr>
              <a:t>	</a:t>
            </a:r>
            <a:r>
              <a:rPr sz="2100" spc="5" dirty="0">
                <a:solidFill>
                  <a:srgbClr val="1F2A44"/>
                </a:solidFill>
                <a:latin typeface="Arial MT"/>
                <a:cs typeface="Arial MT"/>
              </a:rPr>
              <a:t>c</a:t>
            </a:r>
            <a:r>
              <a:rPr sz="2100" spc="-10" dirty="0">
                <a:solidFill>
                  <a:srgbClr val="1F2A44"/>
                </a:solidFill>
                <a:latin typeface="Arial MT"/>
                <a:cs typeface="Arial MT"/>
              </a:rPr>
              <a:t>u</a:t>
            </a:r>
            <a:r>
              <a:rPr sz="2100" spc="-5" dirty="0">
                <a:solidFill>
                  <a:srgbClr val="1F2A44"/>
                </a:solidFill>
                <a:latin typeface="Arial MT"/>
                <a:cs typeface="Arial MT"/>
              </a:rPr>
              <a:t>l</a:t>
            </a:r>
            <a:r>
              <a:rPr sz="2100" dirty="0">
                <a:solidFill>
                  <a:srgbClr val="1F2A44"/>
                </a:solidFill>
                <a:latin typeface="Arial MT"/>
                <a:cs typeface="Arial MT"/>
              </a:rPr>
              <a:t>t</a:t>
            </a:r>
            <a:r>
              <a:rPr sz="2100" spc="-10" dirty="0">
                <a:solidFill>
                  <a:srgbClr val="1F2A44"/>
                </a:solidFill>
                <a:latin typeface="Arial MT"/>
                <a:cs typeface="Arial MT"/>
              </a:rPr>
              <a:t>ur</a:t>
            </a:r>
            <a:r>
              <a:rPr sz="2100" spc="-25" dirty="0">
                <a:solidFill>
                  <a:srgbClr val="1F2A44"/>
                </a:solidFill>
                <a:latin typeface="Arial MT"/>
                <a:cs typeface="Arial MT"/>
              </a:rPr>
              <a:t>a</a:t>
            </a:r>
            <a:r>
              <a:rPr sz="2100" spc="-5" dirty="0">
                <a:solidFill>
                  <a:srgbClr val="1F2A44"/>
                </a:solidFill>
                <a:latin typeface="Arial MT"/>
                <a:cs typeface="Arial MT"/>
              </a:rPr>
              <a:t>l</a:t>
            </a:r>
            <a:r>
              <a:rPr sz="2100" dirty="0">
                <a:solidFill>
                  <a:srgbClr val="1F2A44"/>
                </a:solidFill>
                <a:latin typeface="Arial MT"/>
                <a:cs typeface="Arial MT"/>
              </a:rPr>
              <a:t>	</a:t>
            </a:r>
            <a:r>
              <a:rPr sz="2100" spc="-10" dirty="0">
                <a:solidFill>
                  <a:srgbClr val="1F2A44"/>
                </a:solidFill>
                <a:latin typeface="Arial MT"/>
                <a:cs typeface="Arial MT"/>
              </a:rPr>
              <a:t>d</a:t>
            </a:r>
            <a:r>
              <a:rPr sz="2100" spc="-5" dirty="0">
                <a:solidFill>
                  <a:srgbClr val="1F2A44"/>
                </a:solidFill>
                <a:latin typeface="Arial MT"/>
                <a:cs typeface="Arial MT"/>
              </a:rPr>
              <a:t>i</a:t>
            </a:r>
            <a:r>
              <a:rPr sz="2100" spc="-20" dirty="0">
                <a:solidFill>
                  <a:srgbClr val="1F2A44"/>
                </a:solidFill>
                <a:latin typeface="Arial MT"/>
                <a:cs typeface="Arial MT"/>
              </a:rPr>
              <a:t>v</a:t>
            </a:r>
            <a:r>
              <a:rPr sz="2100" spc="-10" dirty="0">
                <a:solidFill>
                  <a:srgbClr val="1F2A44"/>
                </a:solidFill>
                <a:latin typeface="Arial MT"/>
                <a:cs typeface="Arial MT"/>
              </a:rPr>
              <a:t>er</a:t>
            </a:r>
            <a:r>
              <a:rPr sz="2100" dirty="0">
                <a:solidFill>
                  <a:srgbClr val="1F2A44"/>
                </a:solidFill>
                <a:latin typeface="Arial MT"/>
                <a:cs typeface="Arial MT"/>
              </a:rPr>
              <a:t>s</a:t>
            </a:r>
            <a:r>
              <a:rPr sz="2100" spc="-5" dirty="0">
                <a:solidFill>
                  <a:srgbClr val="1F2A44"/>
                </a:solidFill>
                <a:latin typeface="Arial MT"/>
                <a:cs typeface="Arial MT"/>
              </a:rPr>
              <a:t>i</a:t>
            </a:r>
            <a:r>
              <a:rPr sz="2100" dirty="0">
                <a:solidFill>
                  <a:srgbClr val="1F2A44"/>
                </a:solidFill>
                <a:latin typeface="Arial MT"/>
                <a:cs typeface="Arial MT"/>
              </a:rPr>
              <a:t>ty	</a:t>
            </a:r>
            <a:r>
              <a:rPr sz="2100" spc="-10" dirty="0">
                <a:solidFill>
                  <a:srgbClr val="1F2A44"/>
                </a:solidFill>
                <a:latin typeface="Arial MT"/>
                <a:cs typeface="Arial MT"/>
              </a:rPr>
              <a:t>wh</a:t>
            </a:r>
            <a:r>
              <a:rPr sz="2100" spc="-20" dirty="0">
                <a:solidFill>
                  <a:srgbClr val="1F2A44"/>
                </a:solidFill>
                <a:latin typeface="Arial MT"/>
                <a:cs typeface="Arial MT"/>
              </a:rPr>
              <a:t>i</a:t>
            </a:r>
            <a:r>
              <a:rPr sz="2100" spc="5" dirty="0">
                <a:solidFill>
                  <a:srgbClr val="1F2A44"/>
                </a:solidFill>
                <a:latin typeface="Arial MT"/>
                <a:cs typeface="Arial MT"/>
              </a:rPr>
              <a:t>c</a:t>
            </a:r>
            <a:r>
              <a:rPr sz="2100" spc="-5" dirty="0">
                <a:solidFill>
                  <a:srgbClr val="1F2A44"/>
                </a:solidFill>
                <a:latin typeface="Arial MT"/>
                <a:cs typeface="Arial MT"/>
              </a:rPr>
              <a:t>h</a:t>
            </a:r>
            <a:r>
              <a:rPr sz="2100" dirty="0">
                <a:solidFill>
                  <a:srgbClr val="1F2A44"/>
                </a:solidFill>
                <a:latin typeface="Arial MT"/>
                <a:cs typeface="Arial MT"/>
              </a:rPr>
              <a:t>	</a:t>
            </a:r>
            <a:r>
              <a:rPr sz="2100" spc="-10" dirty="0">
                <a:solidFill>
                  <a:srgbClr val="1F2A44"/>
                </a:solidFill>
                <a:latin typeface="Arial MT"/>
                <a:cs typeface="Arial MT"/>
              </a:rPr>
              <a:t>genera</a:t>
            </a:r>
            <a:r>
              <a:rPr sz="2100" spc="-5" dirty="0">
                <a:solidFill>
                  <a:srgbClr val="1F2A44"/>
                </a:solidFill>
                <a:latin typeface="Arial MT"/>
                <a:cs typeface="Arial MT"/>
              </a:rPr>
              <a:t>t</a:t>
            </a:r>
            <a:r>
              <a:rPr sz="2100" spc="-10" dirty="0">
                <a:solidFill>
                  <a:srgbClr val="1F2A44"/>
                </a:solidFill>
                <a:latin typeface="Arial MT"/>
                <a:cs typeface="Arial MT"/>
              </a:rPr>
              <a:t>e</a:t>
            </a:r>
            <a:r>
              <a:rPr sz="2100" spc="-5" dirty="0">
                <a:solidFill>
                  <a:srgbClr val="1F2A44"/>
                </a:solidFill>
                <a:latin typeface="Arial MT"/>
                <a:cs typeface="Arial MT"/>
              </a:rPr>
              <a:t>s</a:t>
            </a:r>
            <a:r>
              <a:rPr sz="2100" dirty="0">
                <a:solidFill>
                  <a:srgbClr val="1F2A44"/>
                </a:solidFill>
                <a:latin typeface="Arial MT"/>
                <a:cs typeface="Arial MT"/>
              </a:rPr>
              <a:t>	</a:t>
            </a:r>
            <a:r>
              <a:rPr sz="2100" spc="-10" dirty="0">
                <a:solidFill>
                  <a:srgbClr val="1F2A44"/>
                </a:solidFill>
                <a:latin typeface="Arial MT"/>
                <a:cs typeface="Arial MT"/>
              </a:rPr>
              <a:t>grow</a:t>
            </a:r>
            <a:r>
              <a:rPr sz="2100" spc="-5" dirty="0">
                <a:solidFill>
                  <a:srgbClr val="1F2A44"/>
                </a:solidFill>
                <a:latin typeface="Arial MT"/>
                <a:cs typeface="Arial MT"/>
              </a:rPr>
              <a:t>th</a:t>
            </a:r>
            <a:r>
              <a:rPr sz="2100" dirty="0">
                <a:solidFill>
                  <a:srgbClr val="1F2A44"/>
                </a:solidFill>
                <a:latin typeface="Arial MT"/>
                <a:cs typeface="Arial MT"/>
              </a:rPr>
              <a:t>	</a:t>
            </a:r>
            <a:r>
              <a:rPr sz="2100" spc="-5" dirty="0">
                <a:solidFill>
                  <a:srgbClr val="1F2A44"/>
                </a:solidFill>
                <a:latin typeface="Arial MT"/>
                <a:cs typeface="Arial MT"/>
              </a:rPr>
              <a:t>o</a:t>
            </a:r>
            <a:r>
              <a:rPr sz="2100" dirty="0">
                <a:solidFill>
                  <a:srgbClr val="1F2A44"/>
                </a:solidFill>
                <a:latin typeface="Arial MT"/>
                <a:cs typeface="Arial MT"/>
              </a:rPr>
              <a:t>f	</a:t>
            </a:r>
            <a:r>
              <a:rPr sz="2100" spc="-10" dirty="0">
                <a:solidFill>
                  <a:srgbClr val="1F2A44"/>
                </a:solidFill>
                <a:latin typeface="Arial MT"/>
                <a:cs typeface="Arial MT"/>
              </a:rPr>
              <a:t>re</a:t>
            </a:r>
            <a:r>
              <a:rPr sz="2100" spc="-5" dirty="0">
                <a:solidFill>
                  <a:srgbClr val="1F2A44"/>
                </a:solidFill>
                <a:latin typeface="Arial MT"/>
                <a:cs typeface="Arial MT"/>
              </a:rPr>
              <a:t>li</a:t>
            </a:r>
            <a:r>
              <a:rPr sz="2100" spc="-25" dirty="0">
                <a:solidFill>
                  <a:srgbClr val="1F2A44"/>
                </a:solidFill>
                <a:latin typeface="Arial MT"/>
                <a:cs typeface="Arial MT"/>
              </a:rPr>
              <a:t>g</a:t>
            </a:r>
            <a:r>
              <a:rPr sz="2100" spc="-5" dirty="0">
                <a:solidFill>
                  <a:srgbClr val="1F2A44"/>
                </a:solidFill>
                <a:latin typeface="Arial MT"/>
                <a:cs typeface="Arial MT"/>
              </a:rPr>
              <a:t>i</a:t>
            </a:r>
            <a:r>
              <a:rPr sz="2100" spc="-10" dirty="0">
                <a:solidFill>
                  <a:srgbClr val="1F2A44"/>
                </a:solidFill>
                <a:latin typeface="Arial MT"/>
                <a:cs typeface="Arial MT"/>
              </a:rPr>
              <a:t>ous  </a:t>
            </a:r>
            <a:r>
              <a:rPr sz="2100" spc="-5" dirty="0">
                <a:solidFill>
                  <a:srgbClr val="1F2A44"/>
                </a:solidFill>
                <a:latin typeface="Arial MT"/>
                <a:cs typeface="Arial MT"/>
              </a:rPr>
              <a:t>engagement</a:t>
            </a:r>
            <a:r>
              <a:rPr sz="2100" dirty="0">
                <a:solidFill>
                  <a:srgbClr val="1F2A44"/>
                </a:solidFill>
                <a:latin typeface="Arial MT"/>
                <a:cs typeface="Arial MT"/>
              </a:rPr>
              <a:t> </a:t>
            </a:r>
            <a:r>
              <a:rPr sz="2100" spc="-5" dirty="0">
                <a:solidFill>
                  <a:srgbClr val="1F2A44"/>
                </a:solidFill>
                <a:latin typeface="Arial MT"/>
                <a:cs typeface="Arial MT"/>
              </a:rPr>
              <a:t>and</a:t>
            </a:r>
            <a:r>
              <a:rPr sz="2100" spc="-10" dirty="0">
                <a:solidFill>
                  <a:srgbClr val="1F2A44"/>
                </a:solidFill>
                <a:latin typeface="Arial MT"/>
                <a:cs typeface="Arial MT"/>
              </a:rPr>
              <a:t> </a:t>
            </a:r>
            <a:r>
              <a:rPr sz="2100" spc="-5" dirty="0">
                <a:solidFill>
                  <a:srgbClr val="1F2A44"/>
                </a:solidFill>
                <a:latin typeface="Arial MT"/>
                <a:cs typeface="Arial MT"/>
              </a:rPr>
              <a:t>positive views of</a:t>
            </a:r>
            <a:r>
              <a:rPr sz="2100" spc="10" dirty="0">
                <a:solidFill>
                  <a:srgbClr val="1F2A44"/>
                </a:solidFill>
                <a:latin typeface="Arial MT"/>
                <a:cs typeface="Arial MT"/>
              </a:rPr>
              <a:t> </a:t>
            </a:r>
            <a:r>
              <a:rPr sz="2100" spc="-5" dirty="0">
                <a:solidFill>
                  <a:srgbClr val="1F2A44"/>
                </a:solidFill>
                <a:latin typeface="Arial MT"/>
                <a:cs typeface="Arial MT"/>
              </a:rPr>
              <a:t>the</a:t>
            </a:r>
            <a:r>
              <a:rPr sz="2100" spc="5" dirty="0">
                <a:solidFill>
                  <a:srgbClr val="1F2A44"/>
                </a:solidFill>
                <a:latin typeface="Arial MT"/>
                <a:cs typeface="Arial MT"/>
              </a:rPr>
              <a:t> </a:t>
            </a:r>
            <a:r>
              <a:rPr sz="2100" spc="-5" dirty="0">
                <a:solidFill>
                  <a:srgbClr val="1F2A44"/>
                </a:solidFill>
                <a:latin typeface="Arial MT"/>
                <a:cs typeface="Arial MT"/>
              </a:rPr>
              <a:t>impact</a:t>
            </a:r>
            <a:r>
              <a:rPr sz="2100" spc="-15" dirty="0">
                <a:solidFill>
                  <a:srgbClr val="1F2A44"/>
                </a:solidFill>
                <a:latin typeface="Arial MT"/>
                <a:cs typeface="Arial MT"/>
              </a:rPr>
              <a:t> </a:t>
            </a:r>
            <a:r>
              <a:rPr sz="2100" spc="-5" dirty="0">
                <a:solidFill>
                  <a:srgbClr val="1F2A44"/>
                </a:solidFill>
                <a:latin typeface="Arial MT"/>
                <a:cs typeface="Arial MT"/>
              </a:rPr>
              <a:t>of</a:t>
            </a:r>
            <a:r>
              <a:rPr sz="2100" spc="10" dirty="0">
                <a:solidFill>
                  <a:srgbClr val="1F2A44"/>
                </a:solidFill>
                <a:latin typeface="Arial MT"/>
                <a:cs typeface="Arial MT"/>
              </a:rPr>
              <a:t> </a:t>
            </a:r>
            <a:r>
              <a:rPr sz="2100" spc="-5" dirty="0">
                <a:solidFill>
                  <a:srgbClr val="1F2A44"/>
                </a:solidFill>
                <a:latin typeface="Arial MT"/>
                <a:cs typeface="Arial MT"/>
              </a:rPr>
              <a:t>religion on</a:t>
            </a:r>
            <a:r>
              <a:rPr sz="2100" spc="-15" dirty="0">
                <a:solidFill>
                  <a:srgbClr val="1F2A44"/>
                </a:solidFill>
                <a:latin typeface="Arial MT"/>
                <a:cs typeface="Arial MT"/>
              </a:rPr>
              <a:t> </a:t>
            </a:r>
            <a:r>
              <a:rPr sz="2100" spc="-5" dirty="0">
                <a:solidFill>
                  <a:srgbClr val="1F2A44"/>
                </a:solidFill>
                <a:latin typeface="Arial MT"/>
                <a:cs typeface="Arial MT"/>
              </a:rPr>
              <a:t>political</a:t>
            </a:r>
            <a:r>
              <a:rPr sz="2100" spc="-15" dirty="0">
                <a:solidFill>
                  <a:srgbClr val="1F2A44"/>
                </a:solidFill>
                <a:latin typeface="Arial MT"/>
                <a:cs typeface="Arial MT"/>
              </a:rPr>
              <a:t> </a:t>
            </a:r>
            <a:r>
              <a:rPr sz="2100" spc="-5" dirty="0">
                <a:solidFill>
                  <a:srgbClr val="1F2A44"/>
                </a:solidFill>
                <a:latin typeface="Arial MT"/>
                <a:cs typeface="Arial MT"/>
              </a:rPr>
              <a:t>decisions.</a:t>
            </a:r>
            <a:endParaRPr sz="2100" dirty="0">
              <a:latin typeface="Arial MT"/>
              <a:cs typeface="Arial MT"/>
            </a:endParaRPr>
          </a:p>
          <a:p>
            <a:pPr marL="240665" marR="6985" indent="-228600">
              <a:lnSpc>
                <a:spcPts val="2270"/>
              </a:lnSpc>
              <a:spcBef>
                <a:spcPts val="1005"/>
              </a:spcBef>
              <a:buChar char="•"/>
              <a:tabLst>
                <a:tab pos="240665" algn="l"/>
                <a:tab pos="241300" algn="l"/>
              </a:tabLst>
            </a:pPr>
            <a:r>
              <a:rPr sz="2100" spc="-45" dirty="0">
                <a:solidFill>
                  <a:srgbClr val="1F2A44"/>
                </a:solidFill>
                <a:latin typeface="Arial MT"/>
                <a:cs typeface="Arial MT"/>
              </a:rPr>
              <a:t>Two</a:t>
            </a:r>
            <a:r>
              <a:rPr sz="2100" spc="185" dirty="0">
                <a:solidFill>
                  <a:srgbClr val="1F2A44"/>
                </a:solidFill>
                <a:latin typeface="Arial MT"/>
                <a:cs typeface="Arial MT"/>
              </a:rPr>
              <a:t> </a:t>
            </a:r>
            <a:r>
              <a:rPr sz="2100" spc="-10" dirty="0">
                <a:solidFill>
                  <a:srgbClr val="1F2A44"/>
                </a:solidFill>
                <a:latin typeface="Arial MT"/>
                <a:cs typeface="Arial MT"/>
              </a:rPr>
              <a:t>dimensions</a:t>
            </a:r>
            <a:r>
              <a:rPr sz="2100" spc="200" dirty="0">
                <a:solidFill>
                  <a:srgbClr val="1F2A44"/>
                </a:solidFill>
                <a:latin typeface="Arial MT"/>
                <a:cs typeface="Arial MT"/>
              </a:rPr>
              <a:t> </a:t>
            </a:r>
            <a:r>
              <a:rPr sz="2100" spc="-5" dirty="0">
                <a:solidFill>
                  <a:srgbClr val="1F2A44"/>
                </a:solidFill>
                <a:latin typeface="Arial MT"/>
                <a:cs typeface="Arial MT"/>
              </a:rPr>
              <a:t>of</a:t>
            </a:r>
            <a:r>
              <a:rPr sz="2100" spc="185" dirty="0">
                <a:solidFill>
                  <a:srgbClr val="1F2A44"/>
                </a:solidFill>
                <a:latin typeface="Arial MT"/>
                <a:cs typeface="Arial MT"/>
              </a:rPr>
              <a:t> </a:t>
            </a:r>
            <a:r>
              <a:rPr sz="2100" spc="-10" dirty="0">
                <a:solidFill>
                  <a:srgbClr val="1F2A44"/>
                </a:solidFill>
                <a:latin typeface="Arial MT"/>
                <a:cs typeface="Arial MT"/>
              </a:rPr>
              <a:t>global</a:t>
            </a:r>
            <a:r>
              <a:rPr sz="2100" spc="180" dirty="0">
                <a:solidFill>
                  <a:srgbClr val="1F2A44"/>
                </a:solidFill>
                <a:latin typeface="Arial MT"/>
                <a:cs typeface="Arial MT"/>
              </a:rPr>
              <a:t> </a:t>
            </a:r>
            <a:r>
              <a:rPr sz="2100" spc="-5" dirty="0">
                <a:solidFill>
                  <a:srgbClr val="1F2A44"/>
                </a:solidFill>
                <a:latin typeface="Arial MT"/>
                <a:cs typeface="Arial MT"/>
              </a:rPr>
              <a:t>modernisation</a:t>
            </a:r>
            <a:r>
              <a:rPr sz="2100" spc="195" dirty="0">
                <a:solidFill>
                  <a:srgbClr val="1F2A44"/>
                </a:solidFill>
                <a:latin typeface="Arial MT"/>
                <a:cs typeface="Arial MT"/>
              </a:rPr>
              <a:t> </a:t>
            </a:r>
            <a:r>
              <a:rPr sz="2100" spc="-5" dirty="0">
                <a:solidFill>
                  <a:srgbClr val="1F2A44"/>
                </a:solidFill>
                <a:latin typeface="Arial MT"/>
                <a:cs typeface="Arial MT"/>
              </a:rPr>
              <a:t>were</a:t>
            </a:r>
            <a:r>
              <a:rPr sz="2100" spc="190" dirty="0">
                <a:solidFill>
                  <a:srgbClr val="1F2A44"/>
                </a:solidFill>
                <a:latin typeface="Arial MT"/>
                <a:cs typeface="Arial MT"/>
              </a:rPr>
              <a:t> </a:t>
            </a:r>
            <a:r>
              <a:rPr sz="2100" spc="-10" dirty="0">
                <a:solidFill>
                  <a:srgbClr val="1F2A44"/>
                </a:solidFill>
                <a:latin typeface="Arial MT"/>
                <a:cs typeface="Arial MT"/>
              </a:rPr>
              <a:t>assumed</a:t>
            </a:r>
            <a:r>
              <a:rPr sz="2100" spc="185" dirty="0">
                <a:solidFill>
                  <a:srgbClr val="1F2A44"/>
                </a:solidFill>
                <a:latin typeface="Arial MT"/>
                <a:cs typeface="Arial MT"/>
              </a:rPr>
              <a:t> </a:t>
            </a:r>
            <a:r>
              <a:rPr sz="2100" dirty="0">
                <a:solidFill>
                  <a:srgbClr val="1F2A44"/>
                </a:solidFill>
                <a:latin typeface="Arial MT"/>
                <a:cs typeface="Arial MT"/>
              </a:rPr>
              <a:t>to</a:t>
            </a:r>
            <a:r>
              <a:rPr sz="2100" spc="175" dirty="0">
                <a:solidFill>
                  <a:srgbClr val="1F2A44"/>
                </a:solidFill>
                <a:latin typeface="Arial MT"/>
                <a:cs typeface="Arial MT"/>
              </a:rPr>
              <a:t> </a:t>
            </a:r>
            <a:r>
              <a:rPr sz="2100" spc="-5" dirty="0">
                <a:solidFill>
                  <a:srgbClr val="1F2A44"/>
                </a:solidFill>
                <a:latin typeface="Arial MT"/>
                <a:cs typeface="Arial MT"/>
              </a:rPr>
              <a:t>influence</a:t>
            </a:r>
            <a:r>
              <a:rPr sz="2100" spc="185" dirty="0">
                <a:solidFill>
                  <a:srgbClr val="1F2A44"/>
                </a:solidFill>
                <a:latin typeface="Arial MT"/>
                <a:cs typeface="Arial MT"/>
              </a:rPr>
              <a:t> </a:t>
            </a:r>
            <a:r>
              <a:rPr sz="2100" spc="-10" dirty="0">
                <a:solidFill>
                  <a:srgbClr val="1F2A44"/>
                </a:solidFill>
                <a:latin typeface="Arial MT"/>
                <a:cs typeface="Arial MT"/>
              </a:rPr>
              <a:t>religious</a:t>
            </a:r>
            <a:r>
              <a:rPr sz="2100" spc="200" dirty="0">
                <a:solidFill>
                  <a:srgbClr val="1F2A44"/>
                </a:solidFill>
                <a:latin typeface="Arial MT"/>
                <a:cs typeface="Arial MT"/>
              </a:rPr>
              <a:t> </a:t>
            </a:r>
            <a:r>
              <a:rPr sz="2100" spc="-10" dirty="0">
                <a:solidFill>
                  <a:srgbClr val="1F2A44"/>
                </a:solidFill>
                <a:latin typeface="Arial MT"/>
                <a:cs typeface="Arial MT"/>
              </a:rPr>
              <a:t>beliefs </a:t>
            </a:r>
            <a:r>
              <a:rPr sz="2100" spc="-570" dirty="0">
                <a:solidFill>
                  <a:srgbClr val="1F2A44"/>
                </a:solidFill>
                <a:latin typeface="Arial MT"/>
                <a:cs typeface="Arial MT"/>
              </a:rPr>
              <a:t> </a:t>
            </a:r>
            <a:r>
              <a:rPr sz="2100" spc="-5" dirty="0">
                <a:solidFill>
                  <a:srgbClr val="1F2A44"/>
                </a:solidFill>
                <a:latin typeface="Arial MT"/>
                <a:cs typeface="Arial MT"/>
              </a:rPr>
              <a:t>in</a:t>
            </a:r>
            <a:r>
              <a:rPr sz="2100" spc="-15" dirty="0">
                <a:solidFill>
                  <a:srgbClr val="1F2A44"/>
                </a:solidFill>
                <a:latin typeface="Arial MT"/>
                <a:cs typeface="Arial MT"/>
              </a:rPr>
              <a:t> </a:t>
            </a:r>
            <a:r>
              <a:rPr sz="2100" spc="-10" dirty="0">
                <a:solidFill>
                  <a:srgbClr val="1F2A44"/>
                </a:solidFill>
                <a:latin typeface="Arial MT"/>
                <a:cs typeface="Arial MT"/>
              </a:rPr>
              <a:t>different</a:t>
            </a:r>
            <a:r>
              <a:rPr sz="2100" dirty="0">
                <a:solidFill>
                  <a:srgbClr val="1F2A44"/>
                </a:solidFill>
                <a:latin typeface="Arial MT"/>
                <a:cs typeface="Arial MT"/>
              </a:rPr>
              <a:t> </a:t>
            </a:r>
            <a:r>
              <a:rPr sz="2100" spc="-5" dirty="0">
                <a:solidFill>
                  <a:srgbClr val="1F2A44"/>
                </a:solidFill>
                <a:latin typeface="Arial MT"/>
                <a:cs typeface="Arial MT"/>
              </a:rPr>
              <a:t>ways,</a:t>
            </a:r>
            <a:r>
              <a:rPr sz="2100" spc="5" dirty="0">
                <a:solidFill>
                  <a:srgbClr val="1F2A44"/>
                </a:solidFill>
                <a:latin typeface="Arial MT"/>
                <a:cs typeface="Arial MT"/>
              </a:rPr>
              <a:t> </a:t>
            </a:r>
            <a:r>
              <a:rPr sz="2100" spc="-5" dirty="0">
                <a:solidFill>
                  <a:srgbClr val="1F2A44"/>
                </a:solidFill>
                <a:latin typeface="Arial MT"/>
                <a:cs typeface="Arial MT"/>
              </a:rPr>
              <a:t>consequently</a:t>
            </a:r>
            <a:r>
              <a:rPr sz="2100" spc="-25" dirty="0">
                <a:solidFill>
                  <a:srgbClr val="1F2A44"/>
                </a:solidFill>
                <a:latin typeface="Arial MT"/>
                <a:cs typeface="Arial MT"/>
              </a:rPr>
              <a:t> </a:t>
            </a:r>
            <a:r>
              <a:rPr sz="2100" spc="-5" dirty="0">
                <a:solidFill>
                  <a:srgbClr val="1F2A44"/>
                </a:solidFill>
                <a:latin typeface="Arial MT"/>
                <a:cs typeface="Arial MT"/>
              </a:rPr>
              <a:t>leading</a:t>
            </a:r>
            <a:r>
              <a:rPr sz="2100" spc="-10" dirty="0">
                <a:solidFill>
                  <a:srgbClr val="1F2A44"/>
                </a:solidFill>
                <a:latin typeface="Arial MT"/>
                <a:cs typeface="Arial MT"/>
              </a:rPr>
              <a:t> </a:t>
            </a:r>
            <a:r>
              <a:rPr sz="2100" dirty="0">
                <a:solidFill>
                  <a:srgbClr val="1F2A44"/>
                </a:solidFill>
                <a:latin typeface="Arial MT"/>
                <a:cs typeface="Arial MT"/>
              </a:rPr>
              <a:t>to </a:t>
            </a:r>
            <a:r>
              <a:rPr sz="2100" spc="-5" dirty="0">
                <a:solidFill>
                  <a:srgbClr val="1F2A44"/>
                </a:solidFill>
                <a:latin typeface="Arial MT"/>
                <a:cs typeface="Arial MT"/>
              </a:rPr>
              <a:t>decline</a:t>
            </a:r>
            <a:r>
              <a:rPr sz="2100" spc="-25" dirty="0">
                <a:solidFill>
                  <a:srgbClr val="1F2A44"/>
                </a:solidFill>
                <a:latin typeface="Arial MT"/>
                <a:cs typeface="Arial MT"/>
              </a:rPr>
              <a:t> </a:t>
            </a:r>
            <a:r>
              <a:rPr sz="2100" spc="-5" dirty="0">
                <a:solidFill>
                  <a:srgbClr val="1F2A44"/>
                </a:solidFill>
                <a:latin typeface="Arial MT"/>
                <a:cs typeface="Arial MT"/>
              </a:rPr>
              <a:t>or</a:t>
            </a:r>
            <a:r>
              <a:rPr sz="2100" dirty="0">
                <a:solidFill>
                  <a:srgbClr val="1F2A44"/>
                </a:solidFill>
                <a:latin typeface="Arial MT"/>
                <a:cs typeface="Arial MT"/>
              </a:rPr>
              <a:t> </a:t>
            </a:r>
            <a:r>
              <a:rPr sz="2100" spc="-5" dirty="0">
                <a:solidFill>
                  <a:srgbClr val="1F2A44"/>
                </a:solidFill>
                <a:latin typeface="Arial MT"/>
                <a:cs typeface="Arial MT"/>
              </a:rPr>
              <a:t>growth.</a:t>
            </a:r>
            <a:endParaRPr sz="2100" dirty="0">
              <a:latin typeface="Arial MT"/>
              <a:cs typeface="Arial MT"/>
            </a:endParaRPr>
          </a:p>
          <a:p>
            <a:pPr marL="241300" marR="5080" indent="-229235">
              <a:lnSpc>
                <a:spcPts val="2270"/>
              </a:lnSpc>
              <a:spcBef>
                <a:spcPts val="995"/>
              </a:spcBef>
              <a:buChar char="•"/>
              <a:tabLst>
                <a:tab pos="240665" algn="l"/>
                <a:tab pos="241300" algn="l"/>
              </a:tabLst>
            </a:pPr>
            <a:r>
              <a:rPr sz="2100" spc="-5" dirty="0">
                <a:solidFill>
                  <a:srgbClr val="FF0000"/>
                </a:solidFill>
                <a:latin typeface="Arial MT"/>
                <a:cs typeface="Arial MT"/>
              </a:rPr>
              <a:t>For</a:t>
            </a:r>
            <a:r>
              <a:rPr sz="2100" spc="65" dirty="0">
                <a:solidFill>
                  <a:srgbClr val="FF0000"/>
                </a:solidFill>
                <a:latin typeface="Arial MT"/>
                <a:cs typeface="Arial MT"/>
              </a:rPr>
              <a:t> </a:t>
            </a:r>
            <a:r>
              <a:rPr sz="2100" spc="-5" dirty="0">
                <a:solidFill>
                  <a:srgbClr val="FF0000"/>
                </a:solidFill>
                <a:latin typeface="Arial MT"/>
                <a:cs typeface="Arial MT"/>
              </a:rPr>
              <a:t>98%</a:t>
            </a:r>
            <a:r>
              <a:rPr sz="2100" spc="80" dirty="0">
                <a:solidFill>
                  <a:srgbClr val="FF0000"/>
                </a:solidFill>
                <a:latin typeface="Arial MT"/>
                <a:cs typeface="Arial MT"/>
              </a:rPr>
              <a:t> </a:t>
            </a:r>
            <a:r>
              <a:rPr sz="2100" spc="-5" dirty="0">
                <a:solidFill>
                  <a:srgbClr val="FF0000"/>
                </a:solidFill>
                <a:latin typeface="Arial MT"/>
                <a:cs typeface="Arial MT"/>
              </a:rPr>
              <a:t>of</a:t>
            </a:r>
            <a:r>
              <a:rPr sz="2100" spc="75" dirty="0">
                <a:solidFill>
                  <a:srgbClr val="FF0000"/>
                </a:solidFill>
                <a:latin typeface="Arial MT"/>
                <a:cs typeface="Arial MT"/>
              </a:rPr>
              <a:t> </a:t>
            </a:r>
            <a:r>
              <a:rPr sz="2100" spc="-10" dirty="0">
                <a:solidFill>
                  <a:srgbClr val="FF0000"/>
                </a:solidFill>
                <a:latin typeface="Arial MT"/>
                <a:cs typeface="Arial MT"/>
              </a:rPr>
              <a:t>the</a:t>
            </a:r>
            <a:r>
              <a:rPr sz="2100" spc="70" dirty="0">
                <a:solidFill>
                  <a:srgbClr val="FF0000"/>
                </a:solidFill>
                <a:latin typeface="Arial MT"/>
                <a:cs typeface="Arial MT"/>
              </a:rPr>
              <a:t> </a:t>
            </a:r>
            <a:r>
              <a:rPr sz="2100" spc="-10" dirty="0">
                <a:solidFill>
                  <a:srgbClr val="FF0000"/>
                </a:solidFill>
                <a:latin typeface="Arial MT"/>
                <a:cs typeface="Arial MT"/>
              </a:rPr>
              <a:t>Indonesians</a:t>
            </a:r>
            <a:r>
              <a:rPr sz="2100" spc="80" dirty="0">
                <a:solidFill>
                  <a:srgbClr val="FF0000"/>
                </a:solidFill>
                <a:latin typeface="Arial MT"/>
                <a:cs typeface="Arial MT"/>
              </a:rPr>
              <a:t> </a:t>
            </a:r>
            <a:r>
              <a:rPr sz="2100" spc="-5" dirty="0">
                <a:solidFill>
                  <a:srgbClr val="FF0000"/>
                </a:solidFill>
                <a:latin typeface="Arial MT"/>
                <a:cs typeface="Arial MT"/>
              </a:rPr>
              <a:t>religion</a:t>
            </a:r>
            <a:r>
              <a:rPr sz="2100" spc="70" dirty="0">
                <a:solidFill>
                  <a:srgbClr val="FF0000"/>
                </a:solidFill>
                <a:latin typeface="Arial MT"/>
                <a:cs typeface="Arial MT"/>
              </a:rPr>
              <a:t> </a:t>
            </a:r>
            <a:r>
              <a:rPr sz="2100" spc="-10" dirty="0">
                <a:solidFill>
                  <a:srgbClr val="FF0000"/>
                </a:solidFill>
                <a:latin typeface="Arial MT"/>
                <a:cs typeface="Arial MT"/>
              </a:rPr>
              <a:t>is</a:t>
            </a:r>
            <a:r>
              <a:rPr sz="2100" spc="60" dirty="0">
                <a:solidFill>
                  <a:srgbClr val="FF0000"/>
                </a:solidFill>
                <a:latin typeface="Arial MT"/>
                <a:cs typeface="Arial MT"/>
              </a:rPr>
              <a:t> </a:t>
            </a:r>
            <a:r>
              <a:rPr sz="2100" spc="-10" dirty="0">
                <a:solidFill>
                  <a:srgbClr val="FF0000"/>
                </a:solidFill>
                <a:latin typeface="Arial MT"/>
                <a:cs typeface="Arial MT"/>
              </a:rPr>
              <a:t>very</a:t>
            </a:r>
            <a:r>
              <a:rPr sz="2100" spc="70" dirty="0">
                <a:solidFill>
                  <a:srgbClr val="FF0000"/>
                </a:solidFill>
                <a:latin typeface="Arial MT"/>
                <a:cs typeface="Arial MT"/>
              </a:rPr>
              <a:t> </a:t>
            </a:r>
            <a:r>
              <a:rPr sz="2100" spc="-5" dirty="0">
                <a:solidFill>
                  <a:srgbClr val="FF0000"/>
                </a:solidFill>
                <a:latin typeface="Arial MT"/>
                <a:cs typeface="Arial MT"/>
              </a:rPr>
              <a:t>important</a:t>
            </a:r>
            <a:r>
              <a:rPr sz="2100" spc="80" dirty="0">
                <a:solidFill>
                  <a:srgbClr val="FF0000"/>
                </a:solidFill>
                <a:latin typeface="Arial MT"/>
                <a:cs typeface="Arial MT"/>
              </a:rPr>
              <a:t> </a:t>
            </a:r>
            <a:r>
              <a:rPr sz="2100" spc="-5" dirty="0">
                <a:solidFill>
                  <a:srgbClr val="FF0000"/>
                </a:solidFill>
                <a:latin typeface="Arial MT"/>
                <a:cs typeface="Arial MT"/>
              </a:rPr>
              <a:t>in</a:t>
            </a:r>
            <a:r>
              <a:rPr sz="2100" spc="70" dirty="0">
                <a:solidFill>
                  <a:srgbClr val="FF0000"/>
                </a:solidFill>
                <a:latin typeface="Arial MT"/>
                <a:cs typeface="Arial MT"/>
              </a:rPr>
              <a:t> </a:t>
            </a:r>
            <a:r>
              <a:rPr sz="2100" spc="-5" dirty="0">
                <a:solidFill>
                  <a:srgbClr val="FF0000"/>
                </a:solidFill>
                <a:latin typeface="Arial MT"/>
                <a:cs typeface="Arial MT"/>
              </a:rPr>
              <a:t>their</a:t>
            </a:r>
            <a:r>
              <a:rPr sz="2100" spc="70" dirty="0">
                <a:solidFill>
                  <a:srgbClr val="FF0000"/>
                </a:solidFill>
                <a:latin typeface="Arial MT"/>
                <a:cs typeface="Arial MT"/>
              </a:rPr>
              <a:t> </a:t>
            </a:r>
            <a:r>
              <a:rPr sz="2100" spc="-10" dirty="0">
                <a:solidFill>
                  <a:srgbClr val="FF0000"/>
                </a:solidFill>
                <a:latin typeface="Arial MT"/>
                <a:cs typeface="Arial MT"/>
              </a:rPr>
              <a:t>lives</a:t>
            </a:r>
            <a:r>
              <a:rPr sz="2100" spc="80" dirty="0">
                <a:solidFill>
                  <a:srgbClr val="1F2A44"/>
                </a:solidFill>
                <a:latin typeface="Arial MT"/>
                <a:cs typeface="Arial MT"/>
              </a:rPr>
              <a:t> </a:t>
            </a:r>
            <a:r>
              <a:rPr sz="2100" spc="-10" dirty="0">
                <a:solidFill>
                  <a:srgbClr val="1F2A44"/>
                </a:solidFill>
                <a:latin typeface="Arial MT"/>
                <a:cs typeface="Arial MT"/>
              </a:rPr>
              <a:t>while</a:t>
            </a:r>
            <a:r>
              <a:rPr sz="2100" spc="65" dirty="0">
                <a:solidFill>
                  <a:srgbClr val="1F2A44"/>
                </a:solidFill>
                <a:latin typeface="Arial MT"/>
                <a:cs typeface="Arial MT"/>
              </a:rPr>
              <a:t> </a:t>
            </a:r>
            <a:r>
              <a:rPr sz="2100" spc="-5" dirty="0">
                <a:solidFill>
                  <a:srgbClr val="1F2A44"/>
                </a:solidFill>
                <a:latin typeface="Arial MT"/>
                <a:cs typeface="Arial MT"/>
              </a:rPr>
              <a:t>in</a:t>
            </a:r>
            <a:r>
              <a:rPr sz="2100" spc="70" dirty="0">
                <a:solidFill>
                  <a:srgbClr val="1F2A44"/>
                </a:solidFill>
                <a:latin typeface="Arial MT"/>
                <a:cs typeface="Arial MT"/>
              </a:rPr>
              <a:t> </a:t>
            </a:r>
            <a:r>
              <a:rPr sz="2100" spc="-10" dirty="0">
                <a:solidFill>
                  <a:srgbClr val="FF0000"/>
                </a:solidFill>
                <a:latin typeface="Arial MT"/>
                <a:cs typeface="Arial MT"/>
              </a:rPr>
              <a:t>China</a:t>
            </a:r>
            <a:r>
              <a:rPr sz="2100" spc="70" dirty="0">
                <a:solidFill>
                  <a:srgbClr val="FF0000"/>
                </a:solidFill>
                <a:latin typeface="Arial MT"/>
                <a:cs typeface="Arial MT"/>
              </a:rPr>
              <a:t> </a:t>
            </a:r>
            <a:r>
              <a:rPr sz="2100" spc="-5" dirty="0">
                <a:solidFill>
                  <a:srgbClr val="FF0000"/>
                </a:solidFill>
                <a:latin typeface="Arial MT"/>
                <a:cs typeface="Arial MT"/>
              </a:rPr>
              <a:t>only </a:t>
            </a:r>
            <a:r>
              <a:rPr sz="2100" spc="-570" dirty="0">
                <a:solidFill>
                  <a:srgbClr val="FF0000"/>
                </a:solidFill>
                <a:latin typeface="Arial MT"/>
                <a:cs typeface="Arial MT"/>
              </a:rPr>
              <a:t> </a:t>
            </a:r>
            <a:r>
              <a:rPr sz="2100" spc="-5" dirty="0">
                <a:solidFill>
                  <a:srgbClr val="FF0000"/>
                </a:solidFill>
                <a:latin typeface="Arial MT"/>
                <a:cs typeface="Arial MT"/>
              </a:rPr>
              <a:t>three</a:t>
            </a:r>
            <a:r>
              <a:rPr sz="2100" dirty="0">
                <a:solidFill>
                  <a:srgbClr val="FF0000"/>
                </a:solidFill>
                <a:latin typeface="Arial MT"/>
                <a:cs typeface="Arial MT"/>
              </a:rPr>
              <a:t> </a:t>
            </a:r>
            <a:r>
              <a:rPr sz="2100" spc="-5" dirty="0">
                <a:solidFill>
                  <a:srgbClr val="FF0000"/>
                </a:solidFill>
                <a:latin typeface="Arial MT"/>
                <a:cs typeface="Arial MT"/>
              </a:rPr>
              <a:t>percent</a:t>
            </a:r>
            <a:r>
              <a:rPr sz="2100" dirty="0">
                <a:solidFill>
                  <a:srgbClr val="FF0000"/>
                </a:solidFill>
                <a:latin typeface="Arial MT"/>
                <a:cs typeface="Arial MT"/>
              </a:rPr>
              <a:t> </a:t>
            </a:r>
            <a:r>
              <a:rPr sz="2100" spc="-5" dirty="0">
                <a:solidFill>
                  <a:srgbClr val="FF0000"/>
                </a:solidFill>
                <a:latin typeface="Arial MT"/>
                <a:cs typeface="Arial MT"/>
              </a:rPr>
              <a:t>considered</a:t>
            </a:r>
            <a:r>
              <a:rPr sz="2100" spc="-20" dirty="0">
                <a:solidFill>
                  <a:srgbClr val="FF0000"/>
                </a:solidFill>
                <a:latin typeface="Arial MT"/>
                <a:cs typeface="Arial MT"/>
              </a:rPr>
              <a:t> </a:t>
            </a:r>
            <a:r>
              <a:rPr sz="2100" spc="-5" dirty="0">
                <a:solidFill>
                  <a:srgbClr val="FF0000"/>
                </a:solidFill>
                <a:latin typeface="Arial MT"/>
                <a:cs typeface="Arial MT"/>
              </a:rPr>
              <a:t>religion</a:t>
            </a:r>
            <a:r>
              <a:rPr sz="2100" spc="-10" dirty="0">
                <a:solidFill>
                  <a:srgbClr val="FF0000"/>
                </a:solidFill>
                <a:latin typeface="Arial MT"/>
                <a:cs typeface="Arial MT"/>
              </a:rPr>
              <a:t> very</a:t>
            </a:r>
            <a:r>
              <a:rPr sz="2100" spc="10" dirty="0">
                <a:solidFill>
                  <a:srgbClr val="FF0000"/>
                </a:solidFill>
                <a:latin typeface="Arial MT"/>
                <a:cs typeface="Arial MT"/>
              </a:rPr>
              <a:t> </a:t>
            </a:r>
            <a:r>
              <a:rPr sz="2100" spc="-5" dirty="0">
                <a:solidFill>
                  <a:srgbClr val="FF0000"/>
                </a:solidFill>
                <a:latin typeface="Arial MT"/>
                <a:cs typeface="Arial MT"/>
              </a:rPr>
              <a:t>important.</a:t>
            </a:r>
            <a:endParaRPr sz="2100" dirty="0">
              <a:solidFill>
                <a:srgbClr val="FF0000"/>
              </a:solidFill>
              <a:latin typeface="Arial MT"/>
              <a:cs typeface="Arial MT"/>
            </a:endParaRPr>
          </a:p>
          <a:p>
            <a:pPr marL="241300" marR="6350" indent="-228600">
              <a:lnSpc>
                <a:spcPts val="2270"/>
              </a:lnSpc>
              <a:spcBef>
                <a:spcPts val="990"/>
              </a:spcBef>
              <a:buChar char="•"/>
              <a:tabLst>
                <a:tab pos="240665" algn="l"/>
                <a:tab pos="241300" algn="l"/>
                <a:tab pos="943610" algn="l"/>
                <a:tab pos="1748155" algn="l"/>
                <a:tab pos="2477770" algn="l"/>
                <a:tab pos="3816350" algn="l"/>
                <a:tab pos="4250690" algn="l"/>
                <a:tab pos="4776470" algn="l"/>
                <a:tab pos="5537835" algn="l"/>
                <a:tab pos="6284595" algn="l"/>
                <a:tab pos="7636509" algn="l"/>
                <a:tab pos="8086725" algn="l"/>
                <a:tab pos="9246235" algn="l"/>
                <a:tab pos="10049510" algn="l"/>
              </a:tabLst>
            </a:pPr>
            <a:r>
              <a:rPr sz="2100" spc="-5" dirty="0">
                <a:solidFill>
                  <a:srgbClr val="1F2A44"/>
                </a:solidFill>
                <a:latin typeface="Arial MT"/>
                <a:cs typeface="Arial MT"/>
              </a:rPr>
              <a:t>B</a:t>
            </a:r>
            <a:r>
              <a:rPr sz="2100" spc="-10" dirty="0">
                <a:solidFill>
                  <a:srgbClr val="1F2A44"/>
                </a:solidFill>
                <a:latin typeface="Arial MT"/>
                <a:cs typeface="Arial MT"/>
              </a:rPr>
              <a:t>o</a:t>
            </a:r>
            <a:r>
              <a:rPr sz="2100" dirty="0">
                <a:solidFill>
                  <a:srgbClr val="1F2A44"/>
                </a:solidFill>
                <a:latin typeface="Arial MT"/>
                <a:cs typeface="Arial MT"/>
              </a:rPr>
              <a:t>th	t</a:t>
            </a:r>
            <a:r>
              <a:rPr sz="2100" spc="-10" dirty="0">
                <a:solidFill>
                  <a:srgbClr val="1F2A44"/>
                </a:solidFill>
                <a:latin typeface="Arial MT"/>
                <a:cs typeface="Arial MT"/>
              </a:rPr>
              <a:t>he</a:t>
            </a:r>
            <a:r>
              <a:rPr sz="2100" dirty="0">
                <a:solidFill>
                  <a:srgbClr val="1F2A44"/>
                </a:solidFill>
                <a:latin typeface="Arial MT"/>
                <a:cs typeface="Arial MT"/>
              </a:rPr>
              <a:t>s</a:t>
            </a:r>
            <a:r>
              <a:rPr sz="2100" spc="-5" dirty="0">
                <a:solidFill>
                  <a:srgbClr val="1F2A44"/>
                </a:solidFill>
                <a:latin typeface="Arial MT"/>
                <a:cs typeface="Arial MT"/>
              </a:rPr>
              <a:t>e</a:t>
            </a:r>
            <a:r>
              <a:rPr sz="2100" dirty="0">
                <a:solidFill>
                  <a:srgbClr val="1F2A44"/>
                </a:solidFill>
                <a:latin typeface="Arial MT"/>
                <a:cs typeface="Arial MT"/>
              </a:rPr>
              <a:t>	</a:t>
            </a:r>
            <a:r>
              <a:rPr sz="2100" spc="-10" dirty="0">
                <a:solidFill>
                  <a:srgbClr val="1F2A44"/>
                </a:solidFill>
                <a:latin typeface="Arial MT"/>
                <a:cs typeface="Arial MT"/>
              </a:rPr>
              <a:t>wer</a:t>
            </a:r>
            <a:r>
              <a:rPr sz="2100" spc="-5" dirty="0">
                <a:solidFill>
                  <a:srgbClr val="1F2A44"/>
                </a:solidFill>
                <a:latin typeface="Arial MT"/>
                <a:cs typeface="Arial MT"/>
              </a:rPr>
              <a:t>e</a:t>
            </a:r>
            <a:r>
              <a:rPr sz="2100" dirty="0">
                <a:solidFill>
                  <a:srgbClr val="1F2A44"/>
                </a:solidFill>
                <a:latin typeface="Arial MT"/>
                <a:cs typeface="Arial MT"/>
              </a:rPr>
              <a:t>	</a:t>
            </a:r>
            <a:r>
              <a:rPr sz="2100" spc="5" dirty="0">
                <a:solidFill>
                  <a:srgbClr val="1F2A44"/>
                </a:solidFill>
                <a:latin typeface="Arial MT"/>
                <a:cs typeface="Arial MT"/>
              </a:rPr>
              <a:t>s</a:t>
            </a:r>
            <a:r>
              <a:rPr sz="2100" spc="-10" dirty="0">
                <a:solidFill>
                  <a:srgbClr val="1F2A44"/>
                </a:solidFill>
                <a:latin typeface="Arial MT"/>
                <a:cs typeface="Arial MT"/>
              </a:rPr>
              <a:t>uppor</a:t>
            </a:r>
            <a:r>
              <a:rPr sz="2100" spc="-5" dirty="0">
                <a:solidFill>
                  <a:srgbClr val="1F2A44"/>
                </a:solidFill>
                <a:latin typeface="Arial MT"/>
                <a:cs typeface="Arial MT"/>
              </a:rPr>
              <a:t>t</a:t>
            </a:r>
            <a:r>
              <a:rPr sz="2100" spc="-10" dirty="0">
                <a:solidFill>
                  <a:srgbClr val="1F2A44"/>
                </a:solidFill>
                <a:latin typeface="Arial MT"/>
                <a:cs typeface="Arial MT"/>
              </a:rPr>
              <a:t>e</a:t>
            </a:r>
            <a:r>
              <a:rPr sz="2100" spc="-5" dirty="0">
                <a:solidFill>
                  <a:srgbClr val="1F2A44"/>
                </a:solidFill>
                <a:latin typeface="Arial MT"/>
                <a:cs typeface="Arial MT"/>
              </a:rPr>
              <a:t>d</a:t>
            </a:r>
            <a:r>
              <a:rPr sz="2100" dirty="0">
                <a:solidFill>
                  <a:srgbClr val="1F2A44"/>
                </a:solidFill>
                <a:latin typeface="Arial MT"/>
                <a:cs typeface="Arial MT"/>
              </a:rPr>
              <a:t>	</a:t>
            </a:r>
            <a:r>
              <a:rPr sz="2100" spc="-10" dirty="0">
                <a:solidFill>
                  <a:srgbClr val="1F2A44"/>
                </a:solidFill>
                <a:latin typeface="Arial MT"/>
                <a:cs typeface="Arial MT"/>
              </a:rPr>
              <a:t>b</a:t>
            </a:r>
            <a:r>
              <a:rPr sz="2100" spc="-5" dirty="0">
                <a:solidFill>
                  <a:srgbClr val="1F2A44"/>
                </a:solidFill>
                <a:latin typeface="Arial MT"/>
                <a:cs typeface="Arial MT"/>
              </a:rPr>
              <a:t>y</a:t>
            </a:r>
            <a:r>
              <a:rPr sz="2100" dirty="0">
                <a:solidFill>
                  <a:srgbClr val="1F2A44"/>
                </a:solidFill>
                <a:latin typeface="Arial MT"/>
                <a:cs typeface="Arial MT"/>
              </a:rPr>
              <a:t>	t</a:t>
            </a:r>
            <a:r>
              <a:rPr sz="2100" spc="-10" dirty="0">
                <a:solidFill>
                  <a:srgbClr val="1F2A44"/>
                </a:solidFill>
                <a:latin typeface="Arial MT"/>
                <a:cs typeface="Arial MT"/>
              </a:rPr>
              <a:t>h</a:t>
            </a:r>
            <a:r>
              <a:rPr sz="2100" spc="-5" dirty="0">
                <a:solidFill>
                  <a:srgbClr val="1F2A44"/>
                </a:solidFill>
                <a:latin typeface="Arial MT"/>
                <a:cs typeface="Arial MT"/>
              </a:rPr>
              <a:t>e</a:t>
            </a:r>
            <a:r>
              <a:rPr sz="2100" dirty="0">
                <a:solidFill>
                  <a:srgbClr val="1F2A44"/>
                </a:solidFill>
                <a:latin typeface="Arial MT"/>
                <a:cs typeface="Arial MT"/>
              </a:rPr>
              <a:t>	</a:t>
            </a:r>
            <a:r>
              <a:rPr sz="2100" spc="-5" dirty="0">
                <a:solidFill>
                  <a:srgbClr val="1F2A44"/>
                </a:solidFill>
                <a:latin typeface="Arial MT"/>
                <a:cs typeface="Arial MT"/>
              </a:rPr>
              <a:t>W</a:t>
            </a:r>
            <a:r>
              <a:rPr sz="2100" dirty="0">
                <a:solidFill>
                  <a:srgbClr val="1F2A44"/>
                </a:solidFill>
                <a:latin typeface="Arial MT"/>
                <a:cs typeface="Arial MT"/>
              </a:rPr>
              <a:t>VS	</a:t>
            </a:r>
            <a:r>
              <a:rPr sz="2100" spc="-5" dirty="0">
                <a:solidFill>
                  <a:srgbClr val="1F2A44"/>
                </a:solidFill>
                <a:latin typeface="Arial MT"/>
                <a:cs typeface="Arial MT"/>
              </a:rPr>
              <a:t>da</a:t>
            </a:r>
            <a:r>
              <a:rPr sz="2100" dirty="0">
                <a:solidFill>
                  <a:srgbClr val="1F2A44"/>
                </a:solidFill>
                <a:latin typeface="Arial MT"/>
                <a:cs typeface="Arial MT"/>
              </a:rPr>
              <a:t>t</a:t>
            </a:r>
            <a:r>
              <a:rPr sz="2100" spc="-5" dirty="0">
                <a:solidFill>
                  <a:srgbClr val="1F2A44"/>
                </a:solidFill>
                <a:latin typeface="Arial MT"/>
                <a:cs typeface="Arial MT"/>
              </a:rPr>
              <a:t>a</a:t>
            </a:r>
            <a:r>
              <a:rPr sz="2100" dirty="0">
                <a:solidFill>
                  <a:srgbClr val="1F2A44"/>
                </a:solidFill>
                <a:latin typeface="Arial MT"/>
                <a:cs typeface="Arial MT"/>
              </a:rPr>
              <a:t>,	</a:t>
            </a:r>
            <a:r>
              <a:rPr sz="2100" spc="-5" dirty="0">
                <a:solidFill>
                  <a:srgbClr val="1F2A44"/>
                </a:solidFill>
                <a:latin typeface="Arial MT"/>
                <a:cs typeface="Arial MT"/>
              </a:rPr>
              <a:t>il</a:t>
            </a:r>
            <a:r>
              <a:rPr sz="2100" spc="-20" dirty="0">
                <a:solidFill>
                  <a:srgbClr val="1F2A44"/>
                </a:solidFill>
                <a:latin typeface="Arial MT"/>
                <a:cs typeface="Arial MT"/>
              </a:rPr>
              <a:t>l</a:t>
            </a:r>
            <a:r>
              <a:rPr sz="2100" spc="-10" dirty="0">
                <a:solidFill>
                  <a:srgbClr val="1F2A44"/>
                </a:solidFill>
                <a:latin typeface="Arial MT"/>
                <a:cs typeface="Arial MT"/>
              </a:rPr>
              <a:t>u</a:t>
            </a:r>
            <a:r>
              <a:rPr sz="2100" dirty="0">
                <a:solidFill>
                  <a:srgbClr val="1F2A44"/>
                </a:solidFill>
                <a:latin typeface="Arial MT"/>
                <a:cs typeface="Arial MT"/>
              </a:rPr>
              <a:t>st</a:t>
            </a:r>
            <a:r>
              <a:rPr sz="2100" spc="-5" dirty="0">
                <a:solidFill>
                  <a:srgbClr val="1F2A44"/>
                </a:solidFill>
                <a:latin typeface="Arial MT"/>
                <a:cs typeface="Arial MT"/>
              </a:rPr>
              <a:t>ra</a:t>
            </a:r>
            <a:r>
              <a:rPr sz="2100" dirty="0">
                <a:solidFill>
                  <a:srgbClr val="1F2A44"/>
                </a:solidFill>
                <a:latin typeface="Arial MT"/>
                <a:cs typeface="Arial MT"/>
              </a:rPr>
              <a:t>t</a:t>
            </a:r>
            <a:r>
              <a:rPr sz="2100" spc="-5" dirty="0">
                <a:solidFill>
                  <a:srgbClr val="1F2A44"/>
                </a:solidFill>
                <a:latin typeface="Arial MT"/>
                <a:cs typeface="Arial MT"/>
              </a:rPr>
              <a:t>i</a:t>
            </a:r>
            <a:r>
              <a:rPr sz="2100" spc="-25" dirty="0">
                <a:solidFill>
                  <a:srgbClr val="1F2A44"/>
                </a:solidFill>
                <a:latin typeface="Arial MT"/>
                <a:cs typeface="Arial MT"/>
              </a:rPr>
              <a:t>n</a:t>
            </a:r>
            <a:r>
              <a:rPr sz="2100" spc="-5" dirty="0">
                <a:solidFill>
                  <a:srgbClr val="1F2A44"/>
                </a:solidFill>
                <a:latin typeface="Arial MT"/>
                <a:cs typeface="Arial MT"/>
              </a:rPr>
              <a:t>g</a:t>
            </a:r>
            <a:r>
              <a:rPr sz="2100" dirty="0">
                <a:solidFill>
                  <a:srgbClr val="1F2A44"/>
                </a:solidFill>
                <a:latin typeface="Arial MT"/>
                <a:cs typeface="Arial MT"/>
              </a:rPr>
              <a:t>	</a:t>
            </a:r>
            <a:r>
              <a:rPr sz="2100" spc="-10" dirty="0">
                <a:solidFill>
                  <a:srgbClr val="1F2A44"/>
                </a:solidFill>
                <a:latin typeface="Arial MT"/>
                <a:cs typeface="Arial MT"/>
              </a:rPr>
              <a:t>a</a:t>
            </a:r>
            <a:r>
              <a:rPr sz="2100" spc="-5" dirty="0">
                <a:solidFill>
                  <a:srgbClr val="1F2A44"/>
                </a:solidFill>
                <a:latin typeface="Arial MT"/>
                <a:cs typeface="Arial MT"/>
              </a:rPr>
              <a:t>n</a:t>
            </a:r>
            <a:r>
              <a:rPr sz="2100" dirty="0">
                <a:solidFill>
                  <a:srgbClr val="1F2A44"/>
                </a:solidFill>
                <a:latin typeface="Arial MT"/>
                <a:cs typeface="Arial MT"/>
              </a:rPr>
              <a:t>	</a:t>
            </a:r>
            <a:r>
              <a:rPr sz="2100" spc="-10" dirty="0">
                <a:solidFill>
                  <a:srgbClr val="1F2A44"/>
                </a:solidFill>
                <a:latin typeface="Arial MT"/>
                <a:cs typeface="Arial MT"/>
              </a:rPr>
              <a:t>oppo</a:t>
            </a:r>
            <a:r>
              <a:rPr sz="2100" dirty="0">
                <a:solidFill>
                  <a:srgbClr val="1F2A44"/>
                </a:solidFill>
                <a:latin typeface="Arial MT"/>
                <a:cs typeface="Arial MT"/>
              </a:rPr>
              <a:t>s</a:t>
            </a:r>
            <a:r>
              <a:rPr sz="2100" spc="-5" dirty="0">
                <a:solidFill>
                  <a:srgbClr val="1F2A44"/>
                </a:solidFill>
                <a:latin typeface="Arial MT"/>
                <a:cs typeface="Arial MT"/>
              </a:rPr>
              <a:t>i</a:t>
            </a:r>
            <a:r>
              <a:rPr sz="2100" dirty="0">
                <a:solidFill>
                  <a:srgbClr val="1F2A44"/>
                </a:solidFill>
                <a:latin typeface="Arial MT"/>
                <a:cs typeface="Arial MT"/>
              </a:rPr>
              <a:t>t</a:t>
            </a:r>
            <a:r>
              <a:rPr sz="2100" spc="-5" dirty="0">
                <a:solidFill>
                  <a:srgbClr val="1F2A44"/>
                </a:solidFill>
                <a:latin typeface="Arial MT"/>
                <a:cs typeface="Arial MT"/>
              </a:rPr>
              <a:t>e</a:t>
            </a:r>
            <a:r>
              <a:rPr sz="2100" dirty="0">
                <a:solidFill>
                  <a:srgbClr val="1F2A44"/>
                </a:solidFill>
                <a:latin typeface="Arial MT"/>
                <a:cs typeface="Arial MT"/>
              </a:rPr>
              <a:t>	</a:t>
            </a:r>
            <a:r>
              <a:rPr sz="2100" spc="-5" dirty="0">
                <a:solidFill>
                  <a:srgbClr val="1F2A44"/>
                </a:solidFill>
                <a:latin typeface="Arial MT"/>
                <a:cs typeface="Arial MT"/>
              </a:rPr>
              <a:t>e</a:t>
            </a:r>
            <a:r>
              <a:rPr sz="2100" spc="-35" dirty="0">
                <a:solidFill>
                  <a:srgbClr val="1F2A44"/>
                </a:solidFill>
                <a:latin typeface="Arial MT"/>
                <a:cs typeface="Arial MT"/>
              </a:rPr>
              <a:t>f</a:t>
            </a:r>
            <a:r>
              <a:rPr sz="2100" dirty="0">
                <a:solidFill>
                  <a:srgbClr val="1F2A44"/>
                </a:solidFill>
                <a:latin typeface="Arial MT"/>
                <a:cs typeface="Arial MT"/>
              </a:rPr>
              <a:t>f</a:t>
            </a:r>
            <a:r>
              <a:rPr sz="2100" spc="-10" dirty="0">
                <a:solidFill>
                  <a:srgbClr val="1F2A44"/>
                </a:solidFill>
                <a:latin typeface="Arial MT"/>
                <a:cs typeface="Arial MT"/>
              </a:rPr>
              <a:t>e</a:t>
            </a:r>
            <a:r>
              <a:rPr sz="2100" dirty="0">
                <a:solidFill>
                  <a:srgbClr val="1F2A44"/>
                </a:solidFill>
                <a:latin typeface="Arial MT"/>
                <a:cs typeface="Arial MT"/>
              </a:rPr>
              <a:t>ct	</a:t>
            </a:r>
            <a:r>
              <a:rPr sz="2100" spc="-10" dirty="0">
                <a:solidFill>
                  <a:srgbClr val="1F2A44"/>
                </a:solidFill>
                <a:latin typeface="Arial MT"/>
                <a:cs typeface="Arial MT"/>
              </a:rPr>
              <a:t>on  </a:t>
            </a:r>
            <a:r>
              <a:rPr sz="2100" spc="-5" dirty="0">
                <a:solidFill>
                  <a:srgbClr val="1F2A44"/>
                </a:solidFill>
                <a:latin typeface="Arial MT"/>
                <a:cs typeface="Arial MT"/>
              </a:rPr>
              <a:t>religion,</a:t>
            </a:r>
            <a:r>
              <a:rPr sz="2100" spc="-15" dirty="0">
                <a:solidFill>
                  <a:srgbClr val="1F2A44"/>
                </a:solidFill>
                <a:latin typeface="Arial MT"/>
                <a:cs typeface="Arial MT"/>
              </a:rPr>
              <a:t> </a:t>
            </a:r>
            <a:r>
              <a:rPr sz="2100" spc="-5" dirty="0">
                <a:solidFill>
                  <a:srgbClr val="1F2A44"/>
                </a:solidFill>
                <a:latin typeface="Arial MT"/>
                <a:cs typeface="Arial MT"/>
              </a:rPr>
              <a:t>therefore</a:t>
            </a:r>
            <a:r>
              <a:rPr sz="2100" dirty="0">
                <a:solidFill>
                  <a:srgbClr val="1F2A44"/>
                </a:solidFill>
                <a:latin typeface="Arial MT"/>
                <a:cs typeface="Arial MT"/>
              </a:rPr>
              <a:t> </a:t>
            </a:r>
            <a:r>
              <a:rPr sz="2100" spc="-5" dirty="0">
                <a:solidFill>
                  <a:srgbClr val="1F2A44"/>
                </a:solidFill>
                <a:latin typeface="Arial MT"/>
                <a:cs typeface="Arial MT"/>
              </a:rPr>
              <a:t>any</a:t>
            </a:r>
            <a:r>
              <a:rPr sz="2100" spc="10" dirty="0">
                <a:solidFill>
                  <a:srgbClr val="1F2A44"/>
                </a:solidFill>
                <a:latin typeface="Arial MT"/>
                <a:cs typeface="Arial MT"/>
              </a:rPr>
              <a:t> </a:t>
            </a:r>
            <a:r>
              <a:rPr sz="2100" spc="-5" dirty="0">
                <a:solidFill>
                  <a:srgbClr val="1F2A44"/>
                </a:solidFill>
                <a:latin typeface="Arial MT"/>
                <a:cs typeface="Arial MT"/>
              </a:rPr>
              <a:t>conclusive</a:t>
            </a:r>
            <a:r>
              <a:rPr sz="2100" spc="-35" dirty="0">
                <a:solidFill>
                  <a:srgbClr val="1F2A44"/>
                </a:solidFill>
                <a:latin typeface="Arial MT"/>
                <a:cs typeface="Arial MT"/>
              </a:rPr>
              <a:t> </a:t>
            </a:r>
            <a:r>
              <a:rPr sz="2100" spc="-5" dirty="0">
                <a:solidFill>
                  <a:srgbClr val="1F2A44"/>
                </a:solidFill>
                <a:latin typeface="Arial MT"/>
                <a:cs typeface="Arial MT"/>
              </a:rPr>
              <a:t>statements</a:t>
            </a:r>
            <a:r>
              <a:rPr sz="2100" spc="-15" dirty="0">
                <a:solidFill>
                  <a:srgbClr val="1F2A44"/>
                </a:solidFill>
                <a:latin typeface="Arial MT"/>
                <a:cs typeface="Arial MT"/>
              </a:rPr>
              <a:t> </a:t>
            </a:r>
            <a:r>
              <a:rPr sz="2100" spc="-5" dirty="0">
                <a:solidFill>
                  <a:srgbClr val="1F2A44"/>
                </a:solidFill>
                <a:latin typeface="Arial MT"/>
                <a:cs typeface="Arial MT"/>
              </a:rPr>
              <a:t>should be</a:t>
            </a:r>
            <a:r>
              <a:rPr sz="2100" spc="-15" dirty="0">
                <a:solidFill>
                  <a:srgbClr val="1F2A44"/>
                </a:solidFill>
                <a:latin typeface="Arial MT"/>
                <a:cs typeface="Arial MT"/>
              </a:rPr>
              <a:t> </a:t>
            </a:r>
            <a:r>
              <a:rPr sz="2100" spc="-5" dirty="0">
                <a:solidFill>
                  <a:srgbClr val="1F2A44"/>
                </a:solidFill>
                <a:latin typeface="Arial MT"/>
                <a:cs typeface="Arial MT"/>
              </a:rPr>
              <a:t>avoided.</a:t>
            </a:r>
            <a:endParaRPr sz="2100" dirty="0">
              <a:latin typeface="Arial MT"/>
              <a:cs typeface="Arial MT"/>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563C1"/>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4.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Arial"/>
      </a:majorFont>
      <a:minorFont>
        <a:latin typeface="Arial"/>
        <a:ea typeface=""/>
        <a:cs typeface="Arial"/>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Arial"/>
      </a:majorFont>
      <a:minorFont>
        <a:latin typeface="Arial"/>
        <a:ea typeface=""/>
        <a:cs typeface="Arial"/>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Arial"/>
      </a:majorFont>
      <a:minorFont>
        <a:latin typeface="Arial"/>
        <a:ea typeface=""/>
        <a:cs typeface="Arial"/>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3_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Arial"/>
      </a:majorFont>
      <a:minorFont>
        <a:latin typeface="Arial"/>
        <a:ea typeface=""/>
        <a:cs typeface="Arial"/>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TM03457496[[fn=Parallax]]</Template>
  <TotalTime>19328</TotalTime>
  <Words>5894</Words>
  <Application>Microsoft Office PowerPoint</Application>
  <PresentationFormat>Widescreen</PresentationFormat>
  <Paragraphs>575</Paragraphs>
  <Slides>108</Slides>
  <Notes>0</Notes>
  <HiddenSlides>0</HiddenSlides>
  <MMClips>0</MMClips>
  <ScaleCrop>false</ScaleCrop>
  <HeadingPairs>
    <vt:vector size="6" baseType="variant">
      <vt:variant>
        <vt:lpstr>Fonts Used</vt:lpstr>
      </vt:variant>
      <vt:variant>
        <vt:i4>24</vt:i4>
      </vt:variant>
      <vt:variant>
        <vt:lpstr>Theme</vt:lpstr>
      </vt:variant>
      <vt:variant>
        <vt:i4>8</vt:i4>
      </vt:variant>
      <vt:variant>
        <vt:lpstr>Slide Titles</vt:lpstr>
      </vt:variant>
      <vt:variant>
        <vt:i4>108</vt:i4>
      </vt:variant>
    </vt:vector>
  </HeadingPairs>
  <TitlesOfParts>
    <vt:vector size="140" baseType="lpstr">
      <vt:lpstr>Alegreya Sans</vt:lpstr>
      <vt:lpstr>arial</vt:lpstr>
      <vt:lpstr>arial</vt:lpstr>
      <vt:lpstr>Arial Black</vt:lpstr>
      <vt:lpstr>Arial MT</vt:lpstr>
      <vt:lpstr>Arial-BoldMT</vt:lpstr>
      <vt:lpstr>Bahnschrift Condensed</vt:lpstr>
      <vt:lpstr>Baskerville Old Face</vt:lpstr>
      <vt:lpstr>Calibri</vt:lpstr>
      <vt:lpstr>Calibri Light</vt:lpstr>
      <vt:lpstr>Century Gothic</vt:lpstr>
      <vt:lpstr>Cooper Black</vt:lpstr>
      <vt:lpstr>Corbel</vt:lpstr>
      <vt:lpstr>Eras Demi ITC</vt:lpstr>
      <vt:lpstr>Lucida Sans Unicode</vt:lpstr>
      <vt:lpstr>Roboto</vt:lpstr>
      <vt:lpstr>Roboto Slab</vt:lpstr>
      <vt:lpstr>Sitka Small</vt:lpstr>
      <vt:lpstr>Symbol</vt:lpstr>
      <vt:lpstr>Times New Roman</vt:lpstr>
      <vt:lpstr>trebuchet ms</vt:lpstr>
      <vt:lpstr>Verdana</vt:lpstr>
      <vt:lpstr>Wingdings</vt:lpstr>
      <vt:lpstr>Wingdings 3</vt:lpstr>
      <vt:lpstr>Parallax</vt:lpstr>
      <vt:lpstr>1_Office Theme</vt:lpstr>
      <vt:lpstr>Ion</vt:lpstr>
      <vt:lpstr>Diseño predeterminado</vt:lpstr>
      <vt:lpstr>1_Diseño predeterminado</vt:lpstr>
      <vt:lpstr>2_Diseño predeterminado</vt:lpstr>
      <vt:lpstr>3_Diseño predeterminado</vt:lpstr>
      <vt:lpstr>Retrospect</vt:lpstr>
      <vt:lpstr>  “Intercultural Awareness and Cultural Diversity” </vt:lpstr>
      <vt:lpstr>Unit – (01) Introduction to Intercultural Awareness and Cultural Diversity module</vt:lpstr>
      <vt:lpstr>PowerPoint Presentation</vt:lpstr>
      <vt:lpstr>TOPICS TO BE COVERED </vt:lpstr>
      <vt:lpstr>TOPICS TO BE COVERED </vt:lpstr>
      <vt:lpstr>TOPICS TO BE COVERED </vt:lpstr>
      <vt:lpstr>References   </vt:lpstr>
      <vt:lpstr>Assessment Percentage (%)   </vt:lpstr>
      <vt:lpstr>PowerPoint Presentation</vt:lpstr>
      <vt:lpstr>Chapter – (02)   What is culture? Concepts of culture. Approaches in defining culture </vt:lpstr>
      <vt:lpstr>What is Culture ?</vt:lpstr>
      <vt:lpstr>Definitions of Culture</vt:lpstr>
      <vt:lpstr>A Globalising World</vt:lpstr>
      <vt:lpstr>Conceptialising Culture</vt:lpstr>
      <vt:lpstr>The Modern Concept</vt:lpstr>
      <vt:lpstr>The Main Characteristics of Culture</vt:lpstr>
      <vt:lpstr>PowerPoint Presentation</vt:lpstr>
      <vt:lpstr>ICC Key Skills</vt:lpstr>
      <vt:lpstr>Why are Cultures Different?</vt:lpstr>
      <vt:lpstr>Cross Cultural Research – Comparing  Nations and Their Cultures</vt:lpstr>
      <vt:lpstr>Why are Cultures Different?</vt:lpstr>
      <vt:lpstr>Why are Cultures Different?</vt:lpstr>
      <vt:lpstr>Why are Cultures Different?</vt:lpstr>
      <vt:lpstr>Why are Cultures Different?</vt:lpstr>
      <vt:lpstr>Me, Myself and I – The Concept of Identity</vt:lpstr>
      <vt:lpstr>My Multicultural Self</vt:lpstr>
      <vt:lpstr>PowerPoint Presentation</vt:lpstr>
      <vt:lpstr>The Iceberg Model of Culture</vt:lpstr>
      <vt:lpstr>PowerPoint Presentation</vt:lpstr>
      <vt:lpstr>Three Levels of Uniqueness in Mental  Programming</vt:lpstr>
      <vt:lpstr>Culture as a Complex System</vt:lpstr>
      <vt:lpstr>Can Culture be Measured?</vt:lpstr>
      <vt:lpstr>The Measurable Elements of Culture</vt:lpstr>
      <vt:lpstr>PowerPoint Presentation</vt:lpstr>
      <vt:lpstr>PowerPoint Presentation</vt:lpstr>
      <vt:lpstr>Class Assessment Activity – (02) </vt:lpstr>
      <vt:lpstr>PowerPoint Presentation</vt:lpstr>
      <vt:lpstr>PowerPoint Presentation</vt:lpstr>
      <vt:lpstr>PowerPoint Presentation</vt:lpstr>
      <vt:lpstr>PowerPoint Presentation</vt:lpstr>
      <vt:lpstr>PowerPoint Presentation</vt:lpstr>
      <vt:lpstr>Geert Hofstede</vt:lpstr>
      <vt:lpstr>PowerPoint Presentation</vt:lpstr>
      <vt:lpstr>DIMENSIONS OF HOFSTEDE’S FRAMEWORK OF ASSESSING CULTURE</vt:lpstr>
      <vt:lpstr>PowerPoint Presentation</vt:lpstr>
      <vt:lpstr>LOW AND HIGH POWER DISTACE</vt:lpstr>
      <vt:lpstr>Uncertainty Avoidance </vt:lpstr>
      <vt:lpstr>UNCERTAINTY AVOIDANCE</vt:lpstr>
      <vt:lpstr>PowerPoint Presentation</vt:lpstr>
      <vt:lpstr>INDIVIDUAL AND COLLECTIVISM </vt:lpstr>
      <vt:lpstr>Masculinity vs Femininity</vt:lpstr>
      <vt:lpstr>Masculinity vs Femininity</vt:lpstr>
      <vt:lpstr>Long vs. Short Term Orientation </vt:lpstr>
      <vt:lpstr>Long vs. Short Term Orientation </vt:lpstr>
      <vt:lpstr>Indulgence versus Restraint (IND)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Chapter 2: What is culture? The  concept of culture. Cultural theories.</vt:lpstr>
      <vt:lpstr>The Change of Cultural Values</vt:lpstr>
      <vt:lpstr>PowerPoint Presentation</vt:lpstr>
      <vt:lpstr>Ronald Inglehart founder of the World Value Survey</vt:lpstr>
      <vt:lpstr>Inglehart’s Items (Inglehart &amp; Baker, 2000)</vt:lpstr>
      <vt:lpstr>PowerPoint Presentation</vt:lpstr>
      <vt:lpstr>The Change of Cultural Values</vt:lpstr>
      <vt:lpstr>Hierarchy of Needs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Desire for Freedom</vt:lpstr>
      <vt:lpstr>Mapping the Differences</vt:lpstr>
      <vt:lpstr>PowerPoint Presentation</vt:lpstr>
      <vt:lpstr>PowerPoint Presentation</vt:lpstr>
      <vt:lpstr>The Traditional/Secular-rational  Values Dimension</vt:lpstr>
      <vt:lpstr>PowerPoint Presentation</vt:lpstr>
      <vt:lpstr>Human Empowerment</vt:lpstr>
      <vt:lpstr>PowerPoint Presentation</vt:lpstr>
      <vt:lpstr>PowerPoint Presentation</vt:lpstr>
      <vt:lpstr>Economic Growth and Self-Expression</vt:lpstr>
      <vt:lpstr>The WVS Correlation between Self-Expression  Values and Democratic Institutions</vt:lpstr>
      <vt:lpstr>Convergence of Cultural Values?</vt:lpstr>
      <vt:lpstr>The Change of Religious Beliefs</vt:lpstr>
      <vt:lpstr>Happiness and Life Satisfaction</vt:lpstr>
      <vt:lpstr>The Most Important Benefits from  the WVS Project</vt:lpstr>
      <vt:lpstr>Self-study (instructions below the questionnaire)</vt:lpstr>
      <vt:lpstr>PowerPoint Presentation</vt:lpstr>
      <vt:lpstr>PowerPoint Presentation</vt:lpstr>
      <vt:lpstr>PowerPoint Presentation</vt:lpstr>
      <vt:lpstr>Instructions</vt:lpstr>
      <vt:lpstr>References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“Intercultural Awareness and Cultural Diversity”</dc:title>
  <dc:creator>Microsoft account</dc:creator>
  <cp:lastModifiedBy>Microsoft account</cp:lastModifiedBy>
  <cp:revision>185</cp:revision>
  <cp:lastPrinted>2022-03-25T07:29:00Z</cp:lastPrinted>
  <dcterms:created xsi:type="dcterms:W3CDTF">2022-02-13T02:55:08Z</dcterms:created>
  <dcterms:modified xsi:type="dcterms:W3CDTF">2022-03-28T10:47:37Z</dcterms:modified>
</cp:coreProperties>
</file>